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Arial Black" panose="020B0A04020102020204" pitchFamily="34" charset="0"/>
      <p:regular r:id="rId29"/>
      <p:bold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sfnGEv9ouT07hFdvCG0xq2H0i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2734a22e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32734a22e7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278eccc9e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3278eccc9e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78eccc9e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3278eccc9e3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278eccc9e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3278eccc9e3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78eccc9e3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3278eccc9e3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278eccc9e3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g3278eccc9e3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81a3b629c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g2d81a3b629c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7511" b="7086"/>
          <a:stretch/>
        </p:blipFill>
        <p:spPr>
          <a:xfrm>
            <a:off x="3602931" y="2242284"/>
            <a:ext cx="4986137" cy="3652100"/>
          </a:xfrm>
          <a:prstGeom prst="rect">
            <a:avLst/>
          </a:prstGeom>
          <a:noFill/>
          <a:ln>
            <a:noFill/>
          </a:ln>
        </p:spPr>
      </p:pic>
      <p:sp>
        <p:nvSpPr>
          <p:cNvPr id="85" name="Google Shape;85;p1"/>
          <p:cNvSpPr txBox="1">
            <a:spLocks noGrp="1"/>
          </p:cNvSpPr>
          <p:nvPr>
            <p:ph type="ctrTitle"/>
          </p:nvPr>
        </p:nvSpPr>
        <p:spPr>
          <a:xfrm>
            <a:off x="1524000" y="564234"/>
            <a:ext cx="9144000" cy="1781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7030A0"/>
              </a:buClr>
              <a:buSzPts val="6000"/>
              <a:buFont typeface="Calibri"/>
              <a:buNone/>
            </a:pPr>
            <a:r>
              <a:rPr lang="ro-RO" b="1" dirty="0">
                <a:solidFill>
                  <a:srgbClr val="7030A0"/>
                </a:solidFill>
              </a:rPr>
              <a:t>Metodica activităților matematice în grădiniță</a:t>
            </a:r>
            <a:br>
              <a:rPr lang="ro-RO" b="1" dirty="0">
                <a:solidFill>
                  <a:srgbClr val="7030A0"/>
                </a:solidFill>
              </a:rPr>
            </a:br>
            <a:r>
              <a:rPr lang="ro-RO" sz="3100" b="1" dirty="0">
                <a:solidFill>
                  <a:srgbClr val="7030A0"/>
                </a:solidFill>
              </a:rPr>
              <a:t>Structura și etapele jocului didactic</a:t>
            </a:r>
            <a:br>
              <a:rPr lang="ro-RO" sz="3100" b="1" dirty="0">
                <a:solidFill>
                  <a:srgbClr val="7030A0"/>
                </a:solidFill>
              </a:rPr>
            </a:br>
            <a:r>
              <a:rPr lang="ro-RO" sz="3100" b="1" dirty="0">
                <a:solidFill>
                  <a:srgbClr val="7030A0"/>
                </a:solidFill>
              </a:rPr>
              <a:t>clasa a XI-a</a:t>
            </a:r>
            <a:endParaRPr sz="3100" b="1" dirty="0">
              <a:solidFill>
                <a:srgbClr val="7030A0"/>
              </a:solidFill>
            </a:endParaRPr>
          </a:p>
        </p:txBody>
      </p:sp>
      <p:sp>
        <p:nvSpPr>
          <p:cNvPr id="86" name="Google Shape;86;p1"/>
          <p:cNvSpPr txBox="1"/>
          <p:nvPr/>
        </p:nvSpPr>
        <p:spPr>
          <a:xfrm>
            <a:off x="4148400" y="5894384"/>
            <a:ext cx="3895200" cy="787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ro-RO" sz="1500" b="1" dirty="0">
                <a:solidFill>
                  <a:srgbClr val="7030A0"/>
                </a:solidFill>
                <a:latin typeface="Calibri"/>
                <a:ea typeface="Calibri"/>
                <a:cs typeface="Calibri"/>
                <a:sym typeface="Calibri"/>
              </a:rPr>
              <a:t>Prof. NEDELCU ELENA RODICA</a:t>
            </a:r>
            <a:endParaRPr sz="1500" b="1" dirty="0">
              <a:solidFill>
                <a:srgbClr val="7030A0"/>
              </a:solidFill>
              <a:latin typeface="Calibri"/>
              <a:ea typeface="Calibri"/>
              <a:cs typeface="Calibri"/>
              <a:sym typeface="Calibri"/>
            </a:endParaRPr>
          </a:p>
          <a:p>
            <a:pPr marL="0" lvl="0" indent="0" algn="ctr" rtl="0">
              <a:lnSpc>
                <a:spcPct val="90000"/>
              </a:lnSpc>
              <a:spcBef>
                <a:spcPts val="0"/>
              </a:spcBef>
              <a:spcAft>
                <a:spcPts val="0"/>
              </a:spcAft>
              <a:buClr>
                <a:srgbClr val="7030A0"/>
              </a:buClr>
              <a:buSzPts val="6000"/>
              <a:buFont typeface="Calibri"/>
              <a:buNone/>
            </a:pPr>
            <a:r>
              <a:rPr lang="ro-RO" sz="1500" b="1" dirty="0">
                <a:solidFill>
                  <a:srgbClr val="7030A0"/>
                </a:solidFill>
                <a:latin typeface="Calibri"/>
                <a:ea typeface="Calibri"/>
                <a:cs typeface="Calibri"/>
                <a:sym typeface="Calibri"/>
              </a:rPr>
              <a:t>COLEGIUL NAȚIONAL PEDAGOGIC „CONSTANTIN CANTACUZINO” TÂRGOVIȘTE</a:t>
            </a:r>
            <a:endParaRPr sz="1500" b="1" dirty="0">
              <a:solidFill>
                <a:srgbClr val="7030A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ctrTitle"/>
          </p:nvPr>
        </p:nvSpPr>
        <p:spPr>
          <a:xfrm>
            <a:off x="-1" y="255298"/>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68" name="Google Shape;168;p10"/>
          <p:cNvSpPr txBox="1">
            <a:spLocks noGrp="1"/>
          </p:cNvSpPr>
          <p:nvPr>
            <p:ph type="subTitle" idx="1"/>
          </p:nvPr>
        </p:nvSpPr>
        <p:spPr>
          <a:xfrm>
            <a:off x="-2" y="1338338"/>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Structura jocului didactic</a:t>
            </a:r>
            <a:endParaRPr sz="3200" b="1">
              <a:solidFill>
                <a:srgbClr val="0000FF"/>
              </a:solidFill>
            </a:endParaRPr>
          </a:p>
        </p:txBody>
      </p:sp>
      <p:sp>
        <p:nvSpPr>
          <p:cNvPr id="169" name="Google Shape;169;p10"/>
          <p:cNvSpPr txBox="1"/>
          <p:nvPr/>
        </p:nvSpPr>
        <p:spPr>
          <a:xfrm>
            <a:off x="118872" y="2264771"/>
            <a:ext cx="4800600" cy="4031873"/>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Scopul didactic</a:t>
            </a:r>
            <a:r>
              <a:rPr lang="ro-RO"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Sarcina didactică</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Elementele de joc</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Conținutul matematic</a:t>
            </a:r>
            <a:r>
              <a:rPr lang="ro-RO" sz="2800" b="0" i="0" u="none" strike="noStrike" cap="none">
                <a:solidFill>
                  <a:schemeClr val="dk1"/>
                </a:solidFill>
                <a:latin typeface="Calibri"/>
                <a:ea typeface="Calibri"/>
                <a:cs typeface="Calibri"/>
                <a:sym typeface="Calibri"/>
              </a:rPr>
              <a:t> este subordonat particularităților de vârstă și sarcinii didactice (</a:t>
            </a:r>
            <a:r>
              <a:rPr lang="ro-RO" sz="2000" b="0" i="0" u="none" strike="noStrike" cap="none">
                <a:solidFill>
                  <a:schemeClr val="dk1"/>
                </a:solidFill>
                <a:latin typeface="Calibri"/>
                <a:ea typeface="Calibri"/>
                <a:cs typeface="Calibri"/>
                <a:sym typeface="Calibri"/>
              </a:rPr>
              <a:t>exemple: mulțimi, operații cu mulțimi, numere naturale, operații cu nr.naturale, unități de măsură, elemente de geometrie plană etc.)</a:t>
            </a:r>
            <a:endParaRPr sz="2000" b="1" i="0" u="none" strike="noStrike" cap="none">
              <a:solidFill>
                <a:schemeClr val="dk1"/>
              </a:solidFill>
              <a:latin typeface="Calibri"/>
              <a:ea typeface="Calibri"/>
              <a:cs typeface="Calibri"/>
              <a:sym typeface="Calibri"/>
            </a:endParaRPr>
          </a:p>
        </p:txBody>
      </p:sp>
      <p:sp>
        <p:nvSpPr>
          <p:cNvPr id="170" name="Google Shape;170;p10"/>
          <p:cNvSpPr txBox="1"/>
          <p:nvPr/>
        </p:nvSpPr>
        <p:spPr>
          <a:xfrm>
            <a:off x="5385817" y="1838254"/>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171" name="Google Shape;171;p10"/>
          <p:cNvSpPr txBox="1"/>
          <p:nvPr/>
        </p:nvSpPr>
        <p:spPr>
          <a:xfrm>
            <a:off x="5385817" y="2299919"/>
            <a:ext cx="651967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recunoască forma pătrată prin comparare și să folosească corect atributul corespunzător (”piesa pătrată” sau ”pătrat”)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a:t>
            </a:r>
            <a:r>
              <a:rPr lang="ro-RO" sz="1800" b="0" i="0" u="none" strike="noStrike" cap="none">
                <a:solidFill>
                  <a:schemeClr val="dk1"/>
                </a:solidFill>
                <a:latin typeface="Calibri"/>
                <a:ea typeface="Calibri"/>
                <a:cs typeface="Calibri"/>
                <a:sym typeface="Calibri"/>
              </a:rPr>
              <a:t>surpriza, închiderea și deschiderea ochilor, aplauze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 </a:t>
            </a:r>
            <a:r>
              <a:rPr lang="ro-RO" sz="1800" b="0" i="0" u="none" strike="noStrike" cap="none">
                <a:solidFill>
                  <a:schemeClr val="dk1"/>
                </a:solidFill>
                <a:latin typeface="Calibri"/>
                <a:ea typeface="Calibri"/>
                <a:cs typeface="Calibri"/>
                <a:sym typeface="Calibri"/>
              </a:rPr>
              <a:t>elemente de geometrie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cxnSp>
        <p:nvCxnSpPr>
          <p:cNvPr id="172" name="Google Shape;172;p10"/>
          <p:cNvCxnSpPr/>
          <p:nvPr/>
        </p:nvCxnSpPr>
        <p:spPr>
          <a:xfrm>
            <a:off x="5184648" y="1938777"/>
            <a:ext cx="0" cy="4727199"/>
          </a:xfrm>
          <a:prstGeom prst="straightConnector1">
            <a:avLst/>
          </a:prstGeom>
          <a:noFill/>
          <a:ln w="38100" cap="flat" cmpd="sng">
            <a:solidFill>
              <a:schemeClr val="accent1"/>
            </a:solidFill>
            <a:prstDash val="solid"/>
            <a:miter lim="800000"/>
            <a:headEnd type="none" w="sm" len="sm"/>
            <a:tailEnd type="none" w="sm" len="sm"/>
          </a:ln>
        </p:spPr>
      </p:cxnSp>
      <p:pic>
        <p:nvPicPr>
          <p:cNvPr id="173" name="Google Shape;173;p10"/>
          <p:cNvPicPr preferRelativeResize="0"/>
          <p:nvPr/>
        </p:nvPicPr>
        <p:blipFill rotWithShape="1">
          <a:blip r:embed="rId3">
            <a:alphaModFix/>
          </a:blip>
          <a:srcRect/>
          <a:stretch/>
        </p:blipFill>
        <p:spPr>
          <a:xfrm>
            <a:off x="9412606" y="87002"/>
            <a:ext cx="2543175" cy="1800225"/>
          </a:xfrm>
          <a:prstGeom prst="rect">
            <a:avLst/>
          </a:prstGeom>
          <a:noFill/>
          <a:ln w="28575" cap="flat" cmpd="sng">
            <a:solidFill>
              <a:srgbClr val="0070C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ctrTitle"/>
          </p:nvPr>
        </p:nvSpPr>
        <p:spPr>
          <a:xfrm>
            <a:off x="-1" y="255298"/>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79" name="Google Shape;179;p11"/>
          <p:cNvSpPr txBox="1">
            <a:spLocks noGrp="1"/>
          </p:cNvSpPr>
          <p:nvPr>
            <p:ph type="subTitle" idx="1"/>
          </p:nvPr>
        </p:nvSpPr>
        <p:spPr>
          <a:xfrm>
            <a:off x="-2" y="1338338"/>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Structura jocului didactic</a:t>
            </a:r>
            <a:endParaRPr sz="3200" b="1">
              <a:solidFill>
                <a:srgbClr val="0000FF"/>
              </a:solidFill>
            </a:endParaRPr>
          </a:p>
        </p:txBody>
      </p:sp>
      <p:sp>
        <p:nvSpPr>
          <p:cNvPr id="180" name="Google Shape;180;p11"/>
          <p:cNvSpPr txBox="1"/>
          <p:nvPr/>
        </p:nvSpPr>
        <p:spPr>
          <a:xfrm>
            <a:off x="118872" y="2264771"/>
            <a:ext cx="4800600" cy="433965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Scopul didactic</a:t>
            </a:r>
            <a:r>
              <a:rPr lang="ro-RO"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Sarcina didactică</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Elementele de joc</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Conținutul matematic</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Materialul didactic </a:t>
            </a:r>
            <a:r>
              <a:rPr lang="ro-RO" sz="2800" b="0" i="0" u="none" strike="noStrike" cap="none">
                <a:solidFill>
                  <a:schemeClr val="dk1"/>
                </a:solidFill>
                <a:latin typeface="Calibri"/>
                <a:ea typeface="Calibri"/>
                <a:cs typeface="Calibri"/>
                <a:sym typeface="Calibri"/>
              </a:rPr>
              <a:t>trebuie să contribuie la reușita jocului, să fie variat </a:t>
            </a:r>
            <a:r>
              <a:rPr lang="ro-RO" sz="2000" b="0" i="0" u="none" strike="noStrike" cap="none">
                <a:solidFill>
                  <a:schemeClr val="dk1"/>
                </a:solidFill>
                <a:latin typeface="Calibri"/>
                <a:ea typeface="Calibri"/>
                <a:cs typeface="Calibri"/>
                <a:sym typeface="Calibri"/>
              </a:rPr>
              <a:t>(material obiectual concret: creioane, cărți, baloane, jucării, flori, pietricele sau semi-abstract: jetoane cu desene, cu nr., piese geometrice)</a:t>
            </a:r>
            <a:endParaRPr sz="1400" b="0" i="0" u="none" strike="noStrike" cap="none">
              <a:solidFill>
                <a:srgbClr val="000000"/>
              </a:solidFill>
              <a:latin typeface="Arial"/>
              <a:ea typeface="Arial"/>
              <a:cs typeface="Arial"/>
              <a:sym typeface="Arial"/>
            </a:endParaRPr>
          </a:p>
        </p:txBody>
      </p:sp>
      <p:sp>
        <p:nvSpPr>
          <p:cNvPr id="181" name="Google Shape;181;p11"/>
          <p:cNvSpPr txBox="1"/>
          <p:nvPr/>
        </p:nvSpPr>
        <p:spPr>
          <a:xfrm>
            <a:off x="5385817" y="1838254"/>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182" name="Google Shape;182;p11"/>
          <p:cNvSpPr txBox="1"/>
          <p:nvPr/>
        </p:nvSpPr>
        <p:spPr>
          <a:xfrm>
            <a:off x="5385817" y="2299919"/>
            <a:ext cx="651967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recunoască forma pătrată prin comparare și să folosească corect atributul corespunzător (”piesa pătrată” sau ”pătrat”)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a:t>
            </a:r>
            <a:r>
              <a:rPr lang="ro-RO" sz="1800" b="0" i="0" u="none" strike="noStrike" cap="none">
                <a:solidFill>
                  <a:schemeClr val="dk1"/>
                </a:solidFill>
                <a:latin typeface="Calibri"/>
                <a:ea typeface="Calibri"/>
                <a:cs typeface="Calibri"/>
                <a:sym typeface="Calibri"/>
              </a:rPr>
              <a:t>surpriza, închiderea și deschiderea ochilor, aplauze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 </a:t>
            </a:r>
            <a:r>
              <a:rPr lang="ro-RO" sz="1800" b="0" i="0" u="none" strike="noStrike" cap="none">
                <a:solidFill>
                  <a:schemeClr val="dk1"/>
                </a:solidFill>
                <a:latin typeface="Calibri"/>
                <a:ea typeface="Calibri"/>
                <a:cs typeface="Calibri"/>
                <a:sym typeface="Calibri"/>
              </a:rPr>
              <a:t>elemente de geometrie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a:t>
            </a:r>
            <a:r>
              <a:rPr lang="ro-RO" sz="1800" b="0" i="0" u="none" strike="noStrike" cap="none">
                <a:solidFill>
                  <a:schemeClr val="dk1"/>
                </a:solidFill>
                <a:latin typeface="Calibri"/>
                <a:ea typeface="Calibri"/>
                <a:cs typeface="Calibri"/>
                <a:sym typeface="Calibri"/>
              </a:rPr>
              <a:t>trusa Dienes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cxnSp>
        <p:nvCxnSpPr>
          <p:cNvPr id="183" name="Google Shape;183;p11"/>
          <p:cNvCxnSpPr/>
          <p:nvPr/>
        </p:nvCxnSpPr>
        <p:spPr>
          <a:xfrm>
            <a:off x="5184648" y="1938777"/>
            <a:ext cx="0" cy="4727199"/>
          </a:xfrm>
          <a:prstGeom prst="straightConnector1">
            <a:avLst/>
          </a:prstGeom>
          <a:noFill/>
          <a:ln w="38100" cap="flat" cmpd="sng">
            <a:solidFill>
              <a:schemeClr val="accent1"/>
            </a:solidFill>
            <a:prstDash val="solid"/>
            <a:miter lim="800000"/>
            <a:headEnd type="none" w="sm" len="sm"/>
            <a:tailEnd type="none" w="sm" len="sm"/>
          </a:ln>
        </p:spPr>
      </p:cxnSp>
      <p:pic>
        <p:nvPicPr>
          <p:cNvPr id="184" name="Google Shape;184;p11"/>
          <p:cNvPicPr preferRelativeResize="0"/>
          <p:nvPr/>
        </p:nvPicPr>
        <p:blipFill rotWithShape="1">
          <a:blip r:embed="rId3">
            <a:alphaModFix/>
          </a:blip>
          <a:srcRect/>
          <a:stretch/>
        </p:blipFill>
        <p:spPr>
          <a:xfrm>
            <a:off x="9412606" y="87002"/>
            <a:ext cx="2543175" cy="1800225"/>
          </a:xfrm>
          <a:prstGeom prst="rect">
            <a:avLst/>
          </a:prstGeom>
          <a:noFill/>
          <a:ln w="28575" cap="flat" cmpd="sng">
            <a:solidFill>
              <a:srgbClr val="0070C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ctrTitle"/>
          </p:nvPr>
        </p:nvSpPr>
        <p:spPr>
          <a:xfrm>
            <a:off x="-3" y="87002"/>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90" name="Google Shape;190;p12"/>
          <p:cNvSpPr txBox="1">
            <a:spLocks noGrp="1"/>
          </p:cNvSpPr>
          <p:nvPr>
            <p:ph type="subTitle" idx="1"/>
          </p:nvPr>
        </p:nvSpPr>
        <p:spPr>
          <a:xfrm>
            <a:off x="-3" y="1131236"/>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Structura jocului didactic</a:t>
            </a:r>
            <a:endParaRPr sz="3200" b="1">
              <a:solidFill>
                <a:srgbClr val="0000FF"/>
              </a:solidFill>
            </a:endParaRPr>
          </a:p>
        </p:txBody>
      </p:sp>
      <p:sp>
        <p:nvSpPr>
          <p:cNvPr id="191" name="Google Shape;191;p12"/>
          <p:cNvSpPr txBox="1"/>
          <p:nvPr/>
        </p:nvSpPr>
        <p:spPr>
          <a:xfrm>
            <a:off x="0" y="1887227"/>
            <a:ext cx="4800600" cy="486287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chemeClr val="dk1"/>
              </a:buClr>
              <a:buSzPts val="1800"/>
              <a:buFont typeface="Calibri"/>
              <a:buAutoNum type="alphaLcParenR"/>
            </a:pPr>
            <a:r>
              <a:rPr lang="ro-RO" sz="1800" b="1" i="0" u="none" strike="noStrike" cap="none">
                <a:solidFill>
                  <a:schemeClr val="dk1"/>
                </a:solidFill>
                <a:latin typeface="Calibri"/>
                <a:ea typeface="Calibri"/>
                <a:cs typeface="Calibri"/>
                <a:sym typeface="Calibri"/>
              </a:rPr>
              <a:t>Scopul didactic</a:t>
            </a:r>
            <a:r>
              <a:rPr lang="ro-RO"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1800"/>
              <a:buFont typeface="Calibri"/>
              <a:buAutoNum type="alphaLcParenR"/>
            </a:pPr>
            <a:r>
              <a:rPr lang="ro-RO" sz="1800" b="1" i="0" u="none" strike="noStrike" cap="none">
                <a:solidFill>
                  <a:schemeClr val="dk1"/>
                </a:solidFill>
                <a:latin typeface="Calibri"/>
                <a:ea typeface="Calibri"/>
                <a:cs typeface="Calibri"/>
                <a:sym typeface="Calibri"/>
              </a:rPr>
              <a:t>Sarcina didactică</a:t>
            </a:r>
            <a:endParaRPr sz="1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1800"/>
              <a:buFont typeface="Calibri"/>
              <a:buAutoNum type="alphaLcParenR"/>
            </a:pPr>
            <a:r>
              <a:rPr lang="ro-RO" sz="1800" b="1" i="0" u="none" strike="noStrike" cap="none">
                <a:solidFill>
                  <a:schemeClr val="dk1"/>
                </a:solidFill>
                <a:latin typeface="Calibri"/>
                <a:ea typeface="Calibri"/>
                <a:cs typeface="Calibri"/>
                <a:sym typeface="Calibri"/>
              </a:rPr>
              <a:t>Elementele de joc</a:t>
            </a:r>
            <a:endParaRPr sz="1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1800"/>
              <a:buFont typeface="Calibri"/>
              <a:buAutoNum type="alphaLcParenR"/>
            </a:pPr>
            <a:r>
              <a:rPr lang="ro-RO" sz="1800" b="1" i="0" u="none" strike="noStrike" cap="none">
                <a:solidFill>
                  <a:schemeClr val="dk1"/>
                </a:solidFill>
                <a:latin typeface="Calibri"/>
                <a:ea typeface="Calibri"/>
                <a:cs typeface="Calibri"/>
                <a:sym typeface="Calibri"/>
              </a:rPr>
              <a:t>Conținutul matematic</a:t>
            </a:r>
            <a:endParaRPr sz="1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1800"/>
              <a:buFont typeface="Calibri"/>
              <a:buAutoNum type="alphaLcParenR"/>
            </a:pPr>
            <a:r>
              <a:rPr lang="ro-RO" sz="1800" b="1" i="0" u="none" strike="noStrike" cap="none">
                <a:solidFill>
                  <a:schemeClr val="dk1"/>
                </a:solidFill>
                <a:latin typeface="Calibri"/>
                <a:ea typeface="Calibri"/>
                <a:cs typeface="Calibri"/>
                <a:sym typeface="Calibri"/>
              </a:rPr>
              <a:t>Materialul didactic</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ro-RO" sz="2400" b="1" i="1" u="none" strike="noStrike" cap="none">
                <a:solidFill>
                  <a:schemeClr val="dk1"/>
                </a:solidFill>
                <a:latin typeface="Calibri"/>
                <a:ea typeface="Calibri"/>
                <a:cs typeface="Calibri"/>
                <a:sym typeface="Calibri"/>
              </a:rPr>
              <a:t>Prima regulă</a:t>
            </a:r>
            <a:r>
              <a:rPr lang="ro-RO" sz="2400" b="0" i="0" u="none" strike="noStrike" cap="none">
                <a:solidFill>
                  <a:schemeClr val="dk1"/>
                </a:solidFill>
                <a:latin typeface="Calibri"/>
                <a:ea typeface="Calibri"/>
                <a:cs typeface="Calibri"/>
                <a:sym typeface="Calibri"/>
              </a:rPr>
              <a:t> transpune sarcina didactică într-o acțiune concretă, atractivă;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ro-RO" sz="2400" b="1" i="1" u="none" strike="noStrike" cap="none">
                <a:solidFill>
                  <a:schemeClr val="dk1"/>
                </a:solidFill>
                <a:latin typeface="Calibri"/>
                <a:ea typeface="Calibri"/>
                <a:cs typeface="Calibri"/>
                <a:sym typeface="Calibri"/>
              </a:rPr>
              <a:t>A doua regulă </a:t>
            </a:r>
            <a:r>
              <a:rPr lang="ro-RO" sz="2400" b="0" i="0" u="none" strike="noStrike" cap="none">
                <a:solidFill>
                  <a:schemeClr val="dk1"/>
                </a:solidFill>
                <a:latin typeface="Calibri"/>
                <a:ea typeface="Calibri"/>
                <a:cs typeface="Calibri"/>
                <a:sym typeface="Calibri"/>
              </a:rPr>
              <a:t>precizează modul de organizare a grupului de preșcolari și a spațiului de învățare, cine conduce jocul, ordinea în care se intră în joc etc.</a:t>
            </a:r>
            <a:endParaRPr sz="2400" b="1" i="1" u="none" strike="noStrike" cap="none">
              <a:solidFill>
                <a:schemeClr val="dk1"/>
              </a:solidFill>
              <a:latin typeface="Calibri"/>
              <a:ea typeface="Calibri"/>
              <a:cs typeface="Calibri"/>
              <a:sym typeface="Calibri"/>
            </a:endParaRPr>
          </a:p>
        </p:txBody>
      </p:sp>
      <p:sp>
        <p:nvSpPr>
          <p:cNvPr id="192" name="Google Shape;192;p12"/>
          <p:cNvSpPr txBox="1"/>
          <p:nvPr/>
        </p:nvSpPr>
        <p:spPr>
          <a:xfrm>
            <a:off x="4654296" y="1632172"/>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193" name="Google Shape;193;p12"/>
          <p:cNvSpPr txBox="1"/>
          <p:nvPr/>
        </p:nvSpPr>
        <p:spPr>
          <a:xfrm>
            <a:off x="4613148" y="2093837"/>
            <a:ext cx="7251193"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recunoască forma pătrată prin comparare și să folosească corect atributul corespunzător (”piesa pătrată” sau ”pătrat”)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a:t>
            </a:r>
            <a:r>
              <a:rPr lang="ro-RO" sz="1800" b="0" i="0" u="none" strike="noStrike" cap="none">
                <a:solidFill>
                  <a:schemeClr val="dk1"/>
                </a:solidFill>
                <a:latin typeface="Calibri"/>
                <a:ea typeface="Calibri"/>
                <a:cs typeface="Calibri"/>
                <a:sym typeface="Calibri"/>
              </a:rPr>
              <a:t>surpriza, închiderea și deschiderea ochilor, aplauze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 </a:t>
            </a:r>
            <a:r>
              <a:rPr lang="ro-RO" sz="1800" b="0" i="0" u="none" strike="noStrike" cap="none">
                <a:solidFill>
                  <a:schemeClr val="dk1"/>
                </a:solidFill>
                <a:latin typeface="Calibri"/>
                <a:ea typeface="Calibri"/>
                <a:cs typeface="Calibri"/>
                <a:sym typeface="Calibri"/>
              </a:rPr>
              <a:t>elemente de geometrie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a:t>
            </a:r>
            <a:r>
              <a:rPr lang="ro-RO" sz="1800" b="0" i="0" u="none" strike="noStrike" cap="none">
                <a:solidFill>
                  <a:schemeClr val="dk1"/>
                </a:solidFill>
                <a:latin typeface="Calibri"/>
                <a:ea typeface="Calibri"/>
                <a:cs typeface="Calibri"/>
                <a:sym typeface="Calibri"/>
              </a:rPr>
              <a:t>trusa Dienes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ro-RO" sz="1800" b="1" i="1" u="none" strike="noStrike" cap="none">
                <a:solidFill>
                  <a:schemeClr val="dk1"/>
                </a:solidFill>
                <a:latin typeface="Calibri"/>
                <a:ea typeface="Calibri"/>
                <a:cs typeface="Calibri"/>
                <a:sym typeface="Calibri"/>
              </a:rPr>
              <a:t>Regula nr.1</a:t>
            </a:r>
            <a:r>
              <a:rPr lang="ro-RO" sz="1800" b="1" i="0" u="none" strike="noStrike" cap="none">
                <a:solidFill>
                  <a:schemeClr val="dk1"/>
                </a:solidFill>
                <a:latin typeface="Calibri"/>
                <a:ea typeface="Calibri"/>
                <a:cs typeface="Calibri"/>
                <a:sym typeface="Calibri"/>
              </a:rPr>
              <a:t> : </a:t>
            </a:r>
            <a:r>
              <a:rPr lang="ro-RO" sz="1800" b="0" i="0" u="none" strike="noStrike" cap="none">
                <a:solidFill>
                  <a:schemeClr val="dk1"/>
                </a:solidFill>
                <a:latin typeface="Calibri"/>
                <a:ea typeface="Calibri"/>
                <a:cs typeface="Calibri"/>
                <a:sym typeface="Calibri"/>
              </a:rPr>
              <a:t>preșcolarul identifică forma pătrată și o așază la locul indicat de propunătoare (căsuța pătratelor)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ro-RO" sz="1800" b="1"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jocul se va desfășura timp de 15 min, in sala de grupă, cu scăunelele așezate în formă de semicerc, fără măsuțe. Propunătoarea va conduce activitatea. Pe o masă așezată în fața copiilor sunt mai multe obiecte în formă pătrată. Propunătoarea solicită preșcolarilor să aleagă obiectele care au forma de pătrat și să le așeze în căsuța din fața lor, de pe covor.</a:t>
            </a:r>
            <a:endParaRPr sz="18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4" name="Google Shape;194;p12"/>
          <p:cNvCxnSpPr/>
          <p:nvPr/>
        </p:nvCxnSpPr>
        <p:spPr>
          <a:xfrm>
            <a:off x="4572000" y="1724709"/>
            <a:ext cx="82296" cy="5025388"/>
          </a:xfrm>
          <a:prstGeom prst="straightConnector1">
            <a:avLst/>
          </a:prstGeom>
          <a:noFill/>
          <a:ln w="38100" cap="flat" cmpd="sng">
            <a:solidFill>
              <a:schemeClr val="accent1"/>
            </a:solidFill>
            <a:prstDash val="solid"/>
            <a:miter lim="800000"/>
            <a:headEnd type="none" w="sm" len="sm"/>
            <a:tailEnd type="none" w="sm" len="sm"/>
          </a:ln>
        </p:spPr>
      </p:cxnSp>
      <p:pic>
        <p:nvPicPr>
          <p:cNvPr id="195" name="Google Shape;195;p12"/>
          <p:cNvPicPr preferRelativeResize="0"/>
          <p:nvPr/>
        </p:nvPicPr>
        <p:blipFill rotWithShape="1">
          <a:blip r:embed="rId3">
            <a:alphaModFix/>
          </a:blip>
          <a:srcRect/>
          <a:stretch/>
        </p:blipFill>
        <p:spPr>
          <a:xfrm>
            <a:off x="9793224" y="87002"/>
            <a:ext cx="2162557" cy="1530799"/>
          </a:xfrm>
          <a:prstGeom prst="rect">
            <a:avLst/>
          </a:prstGeom>
          <a:noFill/>
          <a:ln w="28575" cap="flat" cmpd="sng">
            <a:solidFill>
              <a:srgbClr val="0070C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ctrTitle"/>
          </p:nvPr>
        </p:nvSpPr>
        <p:spPr>
          <a:xfrm>
            <a:off x="-3" y="87002"/>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a:t>
            </a:r>
            <a:r>
              <a:rPr lang="ro-RO" sz="5400" b="1">
                <a:solidFill>
                  <a:srgbClr val="FF0000"/>
                </a:solidFill>
              </a:rPr>
              <a:t>Jocul didactic matematic</a:t>
            </a:r>
            <a:endParaRPr sz="5400" b="1">
              <a:solidFill>
                <a:srgbClr val="FF0000"/>
              </a:solidFill>
            </a:endParaRPr>
          </a:p>
        </p:txBody>
      </p:sp>
      <p:sp>
        <p:nvSpPr>
          <p:cNvPr id="201" name="Google Shape;201;p13"/>
          <p:cNvSpPr txBox="1">
            <a:spLocks noGrp="1"/>
          </p:cNvSpPr>
          <p:nvPr>
            <p:ph type="subTitle" idx="1"/>
          </p:nvPr>
        </p:nvSpPr>
        <p:spPr>
          <a:xfrm>
            <a:off x="-3" y="1131236"/>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a:t>
            </a:r>
            <a:endParaRPr sz="3200" b="1">
              <a:solidFill>
                <a:srgbClr val="0000FF"/>
              </a:solidFill>
            </a:endParaRPr>
          </a:p>
        </p:txBody>
      </p:sp>
      <p:sp>
        <p:nvSpPr>
          <p:cNvPr id="202" name="Google Shape;202;p13"/>
          <p:cNvSpPr txBox="1"/>
          <p:nvPr/>
        </p:nvSpPr>
        <p:spPr>
          <a:xfrm>
            <a:off x="128015" y="1632172"/>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203" name="Google Shape;203;p13"/>
          <p:cNvSpPr txBox="1"/>
          <p:nvPr/>
        </p:nvSpPr>
        <p:spPr>
          <a:xfrm>
            <a:off x="128015" y="2118587"/>
            <a:ext cx="12006359" cy="49552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Scop didactic: </a:t>
            </a:r>
            <a:r>
              <a:rPr lang="ro-RO" sz="20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Sarcina didactică:</a:t>
            </a:r>
            <a:r>
              <a:rPr lang="ro-RO" sz="2000" b="0" i="0" u="none" strike="noStrike" cap="none">
                <a:solidFill>
                  <a:srgbClr val="FF0000"/>
                </a:solidFill>
                <a:latin typeface="Calibri"/>
                <a:ea typeface="Calibri"/>
                <a:cs typeface="Calibri"/>
                <a:sym typeface="Calibri"/>
              </a:rPr>
              <a:t> </a:t>
            </a:r>
            <a:r>
              <a:rPr lang="ro-RO" sz="2000" b="0" i="0" u="none" strike="noStrike" cap="none">
                <a:solidFill>
                  <a:schemeClr val="dk1"/>
                </a:solidFill>
                <a:latin typeface="Calibri"/>
                <a:ea typeface="Calibri"/>
                <a:cs typeface="Calibri"/>
                <a:sym typeface="Calibri"/>
              </a:rPr>
              <a:t>să recunoască forma pătrată prin comparare și să folosească corect atributul corespunzător (”piesa pătrată” sau ”pătrat”)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Elemente de joc: </a:t>
            </a:r>
            <a:r>
              <a:rPr lang="ro-RO" sz="2000" b="0" i="0" u="none" strike="noStrike" cap="none">
                <a:solidFill>
                  <a:schemeClr val="dk1"/>
                </a:solidFill>
                <a:latin typeface="Calibri"/>
                <a:ea typeface="Calibri"/>
                <a:cs typeface="Calibri"/>
                <a:sym typeface="Calibri"/>
              </a:rPr>
              <a:t>surpriza, închiderea și deschiderea ochilor, aplauze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Conținutul matematic: </a:t>
            </a:r>
            <a:r>
              <a:rPr lang="ro-RO" sz="2000" b="0" i="0" u="none" strike="noStrike" cap="none">
                <a:solidFill>
                  <a:schemeClr val="dk1"/>
                </a:solidFill>
                <a:latin typeface="Calibri"/>
                <a:ea typeface="Calibri"/>
                <a:cs typeface="Calibri"/>
                <a:sym typeface="Calibri"/>
              </a:rPr>
              <a:t>elemente de geometrie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Material didactic: </a:t>
            </a:r>
            <a:r>
              <a:rPr lang="ro-RO" sz="2000" b="0" i="0" u="none" strike="noStrike" cap="none">
                <a:solidFill>
                  <a:schemeClr val="dk1"/>
                </a:solidFill>
                <a:latin typeface="Calibri"/>
                <a:ea typeface="Calibri"/>
                <a:cs typeface="Calibri"/>
                <a:sym typeface="Calibri"/>
              </a:rPr>
              <a:t>trusa Dienes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Regulile jocului: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nr.1</a:t>
            </a:r>
            <a:r>
              <a:rPr lang="ro-RO" sz="2000" b="1" i="0" u="none" strike="noStrike" cap="none">
                <a:solidFill>
                  <a:schemeClr val="dk1"/>
                </a:solidFill>
                <a:latin typeface="Calibri"/>
                <a:ea typeface="Calibri"/>
                <a:cs typeface="Calibri"/>
                <a:sym typeface="Calibri"/>
              </a:rPr>
              <a:t> : </a:t>
            </a:r>
            <a:r>
              <a:rPr lang="ro-RO" sz="2000" b="0" i="0" u="none" strike="noStrike" cap="none">
                <a:solidFill>
                  <a:schemeClr val="dk1"/>
                </a:solidFill>
                <a:latin typeface="Calibri"/>
                <a:ea typeface="Calibri"/>
                <a:cs typeface="Calibri"/>
                <a:sym typeface="Calibri"/>
              </a:rPr>
              <a:t>preșcolarul identifică forma pătrată și o așază la locul indicat de propunătoare (căsuța pătratelor)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 2: </a:t>
            </a:r>
            <a:r>
              <a:rPr lang="ro-RO" sz="2000" b="0" i="0" u="none" strike="noStrike" cap="none">
                <a:solidFill>
                  <a:schemeClr val="dk1"/>
                </a:solidFill>
                <a:latin typeface="Calibri"/>
                <a:ea typeface="Calibri"/>
                <a:cs typeface="Calibri"/>
                <a:sym typeface="Calibri"/>
              </a:rPr>
              <a:t>jocul se va desfășura timp de 15 min, in sala de grupă, cu scăunelele așezate în formă de semicerc, fără măsuțe. Propunătoarea va conduce activitatea. Pe o masă așezată în fața copiilor sunt mai multe obiecte în formă pătrată. Propunătoarea solicită preșcolarilor să aleagă obiectele care au forma de pătrat și să le așeze în căsuța din fața lor, de pe covor.</a:t>
            </a:r>
            <a:endParaRPr sz="2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4" name="Google Shape;204;p13"/>
          <p:cNvPicPr preferRelativeResize="0"/>
          <p:nvPr/>
        </p:nvPicPr>
        <p:blipFill rotWithShape="1">
          <a:blip r:embed="rId3">
            <a:alphaModFix/>
          </a:blip>
          <a:srcRect t="31995" b="29349"/>
          <a:stretch/>
        </p:blipFill>
        <p:spPr>
          <a:xfrm>
            <a:off x="7434608" y="388995"/>
            <a:ext cx="4537936" cy="986696"/>
          </a:xfrm>
          <a:prstGeom prst="rect">
            <a:avLst/>
          </a:prstGeom>
          <a:noFill/>
          <a:ln w="28575" cap="flat" cmpd="sng">
            <a:solidFill>
              <a:srgbClr val="0000FF"/>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4"/>
          <p:cNvPicPr preferRelativeResize="0"/>
          <p:nvPr/>
        </p:nvPicPr>
        <p:blipFill rotWithShape="1">
          <a:blip r:embed="rId3">
            <a:alphaModFix/>
          </a:blip>
          <a:srcRect/>
          <a:stretch/>
        </p:blipFill>
        <p:spPr>
          <a:xfrm>
            <a:off x="6758409" y="2217115"/>
            <a:ext cx="3328325" cy="3328325"/>
          </a:xfrm>
          <a:prstGeom prst="rect">
            <a:avLst/>
          </a:prstGeom>
          <a:noFill/>
          <a:ln>
            <a:noFill/>
          </a:ln>
        </p:spPr>
      </p:pic>
      <p:sp>
        <p:nvSpPr>
          <p:cNvPr id="210" name="Google Shape;210;p14"/>
          <p:cNvSpPr txBox="1">
            <a:spLocks noGrp="1"/>
          </p:cNvSpPr>
          <p:nvPr>
            <p:ph type="ctrTitle"/>
          </p:nvPr>
        </p:nvSpPr>
        <p:spPr>
          <a:xfrm>
            <a:off x="-3" y="87002"/>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a:t>
            </a:r>
            <a:r>
              <a:rPr lang="ro-RO" sz="5400" b="1">
                <a:solidFill>
                  <a:srgbClr val="FF0000"/>
                </a:solidFill>
              </a:rPr>
              <a:t>Jocul didactic matematic</a:t>
            </a:r>
            <a:endParaRPr sz="5400" b="1">
              <a:solidFill>
                <a:srgbClr val="FF0000"/>
              </a:solidFill>
            </a:endParaRPr>
          </a:p>
        </p:txBody>
      </p:sp>
      <p:sp>
        <p:nvSpPr>
          <p:cNvPr id="211" name="Google Shape;211;p14"/>
          <p:cNvSpPr txBox="1">
            <a:spLocks noGrp="1"/>
          </p:cNvSpPr>
          <p:nvPr>
            <p:ph type="subTitle" idx="1"/>
          </p:nvPr>
        </p:nvSpPr>
        <p:spPr>
          <a:xfrm>
            <a:off x="-3" y="1131236"/>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 </a:t>
            </a:r>
            <a:endParaRPr sz="3200" b="1">
              <a:solidFill>
                <a:srgbClr val="0000FF"/>
              </a:solidFill>
            </a:endParaRPr>
          </a:p>
        </p:txBody>
      </p:sp>
      <p:sp>
        <p:nvSpPr>
          <p:cNvPr id="212" name="Google Shape;212;p14"/>
          <p:cNvSpPr txBox="1"/>
          <p:nvPr/>
        </p:nvSpPr>
        <p:spPr>
          <a:xfrm>
            <a:off x="128015" y="1632172"/>
            <a:ext cx="95198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213" name="Google Shape;213;p14"/>
          <p:cNvSpPr txBox="1"/>
          <p:nvPr/>
        </p:nvSpPr>
        <p:spPr>
          <a:xfrm>
            <a:off x="185690" y="2118587"/>
            <a:ext cx="120063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Tabloul tricolor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Scop didactic: </a:t>
            </a:r>
            <a:r>
              <a:rPr lang="ro-RO" sz="2000" b="0" i="0" u="none" strike="noStrike" cap="none">
                <a:solidFill>
                  <a:schemeClr val="dk1"/>
                </a:solidFill>
                <a:latin typeface="Calibri"/>
                <a:ea typeface="Calibri"/>
                <a:cs typeface="Calibri"/>
                <a:sym typeface="Calibri"/>
              </a:rPr>
              <a:t>consolidarea deprinderii de a forma mulțimi după criteriul culoare (albastru, roșu, galben)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Sarcina didactică:</a:t>
            </a:r>
            <a:r>
              <a:rPr lang="ro-RO" sz="2000" b="0" i="0" u="none" strike="noStrike" cap="none">
                <a:solidFill>
                  <a:srgbClr val="FF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Elemente de joc: </a:t>
            </a: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Conținutul matematic: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Material didactic: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Regulile jocului: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nr.1</a:t>
            </a:r>
            <a:r>
              <a:rPr lang="ro-RO" sz="2000" b="1"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 2:</a:t>
            </a:r>
            <a:endParaRPr sz="2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1" u="none" strike="noStrike" cap="none">
              <a:solidFill>
                <a:srgbClr val="00B050"/>
              </a:solidFill>
              <a:latin typeface="Calibri"/>
              <a:ea typeface="Calibri"/>
              <a:cs typeface="Calibri"/>
              <a:sym typeface="Calibri"/>
            </a:endParaRPr>
          </a:p>
        </p:txBody>
      </p:sp>
      <p:sp>
        <p:nvSpPr>
          <p:cNvPr id="214" name="Google Shape;214;p14"/>
          <p:cNvSpPr txBox="1"/>
          <p:nvPr/>
        </p:nvSpPr>
        <p:spPr>
          <a:xfrm>
            <a:off x="6523723" y="5865047"/>
            <a:ext cx="3797700" cy="523200"/>
          </a:xfrm>
          <a:prstGeom prst="rect">
            <a:avLst/>
          </a:prstGeom>
          <a:solidFill>
            <a:srgbClr val="00FF00"/>
          </a:solidFill>
          <a:ln w="9525"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ro-RO" sz="2800" b="1" i="1" u="none" strike="noStrike" cap="none">
                <a:solidFill>
                  <a:schemeClr val="dk1"/>
                </a:solidFill>
                <a:latin typeface="Calibri"/>
                <a:ea typeface="Calibri"/>
                <a:cs typeface="Calibri"/>
                <a:sym typeface="Calibri"/>
              </a:rPr>
              <a:t>lucru pe grupe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2734a22e7a_0_0"/>
          <p:cNvSpPr txBox="1">
            <a:spLocks noGrp="1"/>
          </p:cNvSpPr>
          <p:nvPr>
            <p:ph type="ctrTitle"/>
          </p:nvPr>
        </p:nvSpPr>
        <p:spPr>
          <a:xfrm>
            <a:off x="-1" y="255298"/>
            <a:ext cx="12134400" cy="958800"/>
          </a:xfrm>
          <a:prstGeom prst="rect">
            <a:avLst/>
          </a:prstGeom>
          <a:solidFill>
            <a:srgbClr val="FFFF00"/>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  </a:t>
            </a:r>
            <a:endParaRPr b="1">
              <a:solidFill>
                <a:srgbClr val="FF0000"/>
              </a:solidFill>
            </a:endParaRPr>
          </a:p>
        </p:txBody>
      </p:sp>
      <p:sp>
        <p:nvSpPr>
          <p:cNvPr id="220" name="Google Shape;220;g32734a22e7a_0_0"/>
          <p:cNvSpPr txBox="1">
            <a:spLocks noGrp="1"/>
          </p:cNvSpPr>
          <p:nvPr>
            <p:ph type="subTitle" idx="1"/>
          </p:nvPr>
        </p:nvSpPr>
        <p:spPr>
          <a:xfrm rot="-5400000">
            <a:off x="-2678172" y="3102370"/>
            <a:ext cx="6576000" cy="572400"/>
          </a:xfrm>
          <a:prstGeom prst="rect">
            <a:avLst/>
          </a:prstGeom>
          <a:solidFill>
            <a:srgbClr val="CC99FF"/>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a:t>
            </a:r>
            <a:r>
              <a:rPr lang="ro-RO" sz="3200" b="1">
                <a:solidFill>
                  <a:srgbClr val="FFF2CC"/>
                </a:solidFill>
              </a:rPr>
              <a:t>Structura  jocului didactic</a:t>
            </a:r>
            <a:endParaRPr sz="3200" b="1">
              <a:solidFill>
                <a:srgbClr val="FFF2CC"/>
              </a:solidFill>
            </a:endParaRPr>
          </a:p>
        </p:txBody>
      </p:sp>
      <p:sp>
        <p:nvSpPr>
          <p:cNvPr id="221" name="Google Shape;221;g32734a22e7a_0_0"/>
          <p:cNvSpPr txBox="1"/>
          <p:nvPr/>
        </p:nvSpPr>
        <p:spPr>
          <a:xfrm>
            <a:off x="1106425" y="1368775"/>
            <a:ext cx="7704600" cy="461700"/>
          </a:xfrm>
          <a:prstGeom prst="rect">
            <a:avLst/>
          </a:prstGeom>
          <a:noFill/>
          <a:ln w="1905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a:t>
            </a:r>
            <a:r>
              <a:rPr lang="ro-RO"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222" name="Google Shape;222;g32734a22e7a_0_0"/>
          <p:cNvSpPr txBox="1"/>
          <p:nvPr/>
        </p:nvSpPr>
        <p:spPr>
          <a:xfrm>
            <a:off x="1106424" y="1985180"/>
            <a:ext cx="7251300" cy="3417000"/>
          </a:xfrm>
          <a:prstGeom prst="rect">
            <a:avLst/>
          </a:prstGeom>
          <a:noFill/>
          <a:ln w="19050" cap="flat" cmpd="sng">
            <a:solidFill>
              <a:srgbClr val="9933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SURPRIZELE IERNII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consolidarea deprinderii de a forma mulțimi după unul sau două criterii (formă, mărime, culoare)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_____</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a:t>
            </a:r>
            <a:r>
              <a:rPr lang="ro-RO" sz="1800" b="0" i="0" u="none" strike="noStrike" cap="none">
                <a:solidFill>
                  <a:schemeClr val="dk1"/>
                </a:solidFill>
                <a:latin typeface="Calibri"/>
                <a:ea typeface="Calibri"/>
                <a:cs typeface="Calibri"/>
                <a:sym typeface="Calibri"/>
              </a:rPr>
              <a:t>: ____________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nr.1: </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sp>
        <p:nvSpPr>
          <p:cNvPr id="223" name="Google Shape;223;g32734a22e7a_0_0"/>
          <p:cNvSpPr/>
          <p:nvPr/>
        </p:nvSpPr>
        <p:spPr>
          <a:xfrm>
            <a:off x="7866743" y="2946399"/>
            <a:ext cx="3888000" cy="3730200"/>
          </a:xfrm>
          <a:prstGeom prst="ellipse">
            <a:avLst/>
          </a:prstGeom>
          <a:solidFill>
            <a:srgbClr val="FFF2CC"/>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ro-RO" sz="2800" b="1" i="0" u="none" strike="noStrike" cap="none">
                <a:solidFill>
                  <a:schemeClr val="dk1"/>
                </a:solidFill>
                <a:latin typeface="Arial Black"/>
                <a:ea typeface="Arial Black"/>
                <a:cs typeface="Arial Black"/>
                <a:sym typeface="Arial Black"/>
              </a:rPr>
              <a:t>Individual</a:t>
            </a:r>
            <a:endParaRPr sz="2800" b="1" i="0" u="none" strike="noStrike" cap="none">
              <a:solidFill>
                <a:schemeClr val="dk1"/>
              </a:solidFill>
              <a:latin typeface="Arial Black"/>
              <a:ea typeface="Arial Black"/>
              <a:cs typeface="Arial Black"/>
              <a:sym typeface="Arial Black"/>
            </a:endParaRPr>
          </a:p>
        </p:txBody>
      </p:sp>
      <p:pic>
        <p:nvPicPr>
          <p:cNvPr id="224" name="Google Shape;224;g32734a22e7a_0_0" descr="27 Best Pencil clipart ideas | pencil clipart, art drawings for kids,  school wall art"/>
          <p:cNvPicPr preferRelativeResize="0"/>
          <p:nvPr/>
        </p:nvPicPr>
        <p:blipFill rotWithShape="1">
          <a:blip r:embed="rId3">
            <a:alphaModFix/>
          </a:blip>
          <a:srcRect/>
          <a:stretch/>
        </p:blipFill>
        <p:spPr>
          <a:xfrm>
            <a:off x="5852160" y="3014856"/>
            <a:ext cx="2014583" cy="35932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278eccc9e3_0_0"/>
          <p:cNvSpPr txBox="1">
            <a:spLocks noGrp="1"/>
          </p:cNvSpPr>
          <p:nvPr>
            <p:ph type="ctrTitle"/>
          </p:nvPr>
        </p:nvSpPr>
        <p:spPr>
          <a:xfrm>
            <a:off x="-3" y="87002"/>
            <a:ext cx="12134400" cy="958800"/>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a:t>
            </a:r>
            <a:r>
              <a:rPr lang="ro-RO" sz="5400" b="1">
                <a:solidFill>
                  <a:srgbClr val="FF0000"/>
                </a:solidFill>
              </a:rPr>
              <a:t>Jocul didactic matematic</a:t>
            </a:r>
            <a:endParaRPr sz="5400" b="1">
              <a:solidFill>
                <a:srgbClr val="FF0000"/>
              </a:solidFill>
            </a:endParaRPr>
          </a:p>
        </p:txBody>
      </p:sp>
      <p:sp>
        <p:nvSpPr>
          <p:cNvPr id="230" name="Google Shape;230;g3278eccc9e3_0_0"/>
          <p:cNvSpPr txBox="1">
            <a:spLocks noGrp="1"/>
          </p:cNvSpPr>
          <p:nvPr>
            <p:ph type="subTitle" idx="1"/>
          </p:nvPr>
        </p:nvSpPr>
        <p:spPr>
          <a:xfrm>
            <a:off x="-3" y="1131236"/>
            <a:ext cx="12134400" cy="476100"/>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a:t>
            </a:r>
            <a:endParaRPr sz="3200" b="1">
              <a:solidFill>
                <a:srgbClr val="0000FF"/>
              </a:solidFill>
            </a:endParaRPr>
          </a:p>
        </p:txBody>
      </p:sp>
      <p:sp>
        <p:nvSpPr>
          <p:cNvPr id="231" name="Google Shape;231;g3278eccc9e3_0_0"/>
          <p:cNvSpPr txBox="1"/>
          <p:nvPr/>
        </p:nvSpPr>
        <p:spPr>
          <a:xfrm>
            <a:off x="128015" y="1632172"/>
            <a:ext cx="6368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232" name="Google Shape;232;g3278eccc9e3_0_0"/>
          <p:cNvSpPr txBox="1"/>
          <p:nvPr/>
        </p:nvSpPr>
        <p:spPr>
          <a:xfrm>
            <a:off x="128025" y="2118573"/>
            <a:ext cx="120063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Ordonează corect!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Scop didactic: </a:t>
            </a:r>
            <a:r>
              <a:rPr lang="ro-RO" sz="2000" b="0" i="0" u="none" strike="noStrike" cap="none">
                <a:solidFill>
                  <a:schemeClr val="dk1"/>
                </a:solidFill>
                <a:latin typeface="Calibri"/>
                <a:ea typeface="Calibri"/>
                <a:cs typeface="Calibri"/>
                <a:sym typeface="Calibri"/>
              </a:rPr>
              <a:t>formarea deprinderii de ordonare și seriere în șir crescător și descrescător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Sarcina didactică:</a:t>
            </a:r>
            <a:r>
              <a:rPr lang="ro-RO" sz="2000" b="0" i="0" u="none" strike="noStrike" cap="none">
                <a:solidFill>
                  <a:srgbClr val="FF0000"/>
                </a:solidFill>
                <a:latin typeface="Calibri"/>
                <a:ea typeface="Calibri"/>
                <a:cs typeface="Calibri"/>
                <a:sym typeface="Calibri"/>
              </a:rPr>
              <a:t> </a:t>
            </a:r>
            <a:r>
              <a:rPr lang="ro-RO" sz="2000" b="0" i="0" u="none" strike="noStrike" cap="none">
                <a:solidFill>
                  <a:schemeClr val="dk1"/>
                </a:solidFill>
                <a:latin typeface="Calibri"/>
                <a:ea typeface="Calibri"/>
                <a:cs typeface="Calibri"/>
                <a:sym typeface="Calibri"/>
              </a:rPr>
              <a:t>să ordoneze crescător și descrescător obiecte care au aceeași formă, dar dimensiuni diferite, după criterii date: mărime, lungime, grosime, lățime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Elemente de joc: </a:t>
            </a:r>
            <a:r>
              <a:rPr lang="ro-RO" sz="2000" b="0" i="0" u="none" strike="noStrike" cap="none">
                <a:solidFill>
                  <a:schemeClr val="dk1"/>
                </a:solidFill>
                <a:latin typeface="Calibri"/>
                <a:ea typeface="Calibri"/>
                <a:cs typeface="Calibri"/>
                <a:sym typeface="Calibri"/>
              </a:rPr>
              <a:t>întrecerea, aplauzele, recompense, cuvinte stimulatorii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Conținutul matematic: </a:t>
            </a:r>
            <a:r>
              <a:rPr lang="ro-RO" sz="2000" b="0" i="0" u="none" strike="noStrike" cap="none">
                <a:solidFill>
                  <a:schemeClr val="dk1"/>
                </a:solidFill>
                <a:latin typeface="Calibri"/>
                <a:ea typeface="Calibri"/>
                <a:cs typeface="Calibri"/>
                <a:sym typeface="Calibri"/>
              </a:rPr>
              <a:t>relații de ordine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Material didactic: </a:t>
            </a:r>
            <a:r>
              <a:rPr lang="ro-RO" sz="2000" b="0" i="0" u="none" strike="noStrike" cap="none">
                <a:solidFill>
                  <a:schemeClr val="dk1"/>
                </a:solidFill>
                <a:latin typeface="Calibri"/>
                <a:ea typeface="Calibri"/>
                <a:cs typeface="Calibri"/>
                <a:sym typeface="Calibri"/>
              </a:rPr>
              <a:t>jucării, jetoane cu imagini, rechizite, tablă magnetică, panou cu buzunărașe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3" name="Google Shape;233;g3278eccc9e3_0_0"/>
          <p:cNvPicPr preferRelativeResize="0"/>
          <p:nvPr/>
        </p:nvPicPr>
        <p:blipFill rotWithShape="1">
          <a:blip r:embed="rId3">
            <a:alphaModFix/>
          </a:blip>
          <a:srcRect/>
          <a:stretch/>
        </p:blipFill>
        <p:spPr>
          <a:xfrm>
            <a:off x="8387800" y="284398"/>
            <a:ext cx="3207975" cy="1941028"/>
          </a:xfrm>
          <a:prstGeom prst="rect">
            <a:avLst/>
          </a:prstGeom>
          <a:noFill/>
          <a:ln w="9525" cap="flat" cmpd="sng">
            <a:solidFill>
              <a:srgbClr val="0070C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278eccc9e3_0_8"/>
          <p:cNvSpPr txBox="1">
            <a:spLocks noGrp="1"/>
          </p:cNvSpPr>
          <p:nvPr>
            <p:ph type="ctrTitle"/>
          </p:nvPr>
        </p:nvSpPr>
        <p:spPr>
          <a:xfrm>
            <a:off x="0" y="87001"/>
            <a:ext cx="12134400" cy="696000"/>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0000"/>
              </a:buClr>
              <a:buSzPct val="123456"/>
              <a:buFont typeface="Calibri"/>
              <a:buNone/>
            </a:pPr>
            <a:r>
              <a:rPr lang="ro-RO" b="1">
                <a:solidFill>
                  <a:srgbClr val="FF0000"/>
                </a:solidFill>
              </a:rPr>
              <a:t> </a:t>
            </a:r>
            <a:r>
              <a:rPr lang="ro-RO" sz="5400" b="1">
                <a:solidFill>
                  <a:srgbClr val="FF0000"/>
                </a:solidFill>
              </a:rPr>
              <a:t>Jocul didactic matematic</a:t>
            </a:r>
            <a:endParaRPr sz="5400" b="1">
              <a:solidFill>
                <a:srgbClr val="FF0000"/>
              </a:solidFill>
            </a:endParaRPr>
          </a:p>
        </p:txBody>
      </p:sp>
      <p:sp>
        <p:nvSpPr>
          <p:cNvPr id="239" name="Google Shape;239;g3278eccc9e3_0_8"/>
          <p:cNvSpPr txBox="1">
            <a:spLocks noGrp="1"/>
          </p:cNvSpPr>
          <p:nvPr>
            <p:ph type="subTitle" idx="1"/>
          </p:nvPr>
        </p:nvSpPr>
        <p:spPr>
          <a:xfrm>
            <a:off x="-3" y="870261"/>
            <a:ext cx="12134400" cy="476100"/>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a:t>
            </a:r>
            <a:endParaRPr sz="3200" b="1">
              <a:solidFill>
                <a:srgbClr val="0000FF"/>
              </a:solidFill>
            </a:endParaRPr>
          </a:p>
        </p:txBody>
      </p:sp>
      <p:sp>
        <p:nvSpPr>
          <p:cNvPr id="240" name="Google Shape;240;g3278eccc9e3_0_8"/>
          <p:cNvSpPr txBox="1"/>
          <p:nvPr/>
        </p:nvSpPr>
        <p:spPr>
          <a:xfrm>
            <a:off x="0" y="1433598"/>
            <a:ext cx="12006300" cy="597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Ordonează corect!</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o-RO" sz="2000" b="1" i="1" u="none" strike="noStrike" cap="none">
                <a:solidFill>
                  <a:srgbClr val="FF0000"/>
                </a:solidFill>
                <a:latin typeface="Calibri"/>
                <a:ea typeface="Calibri"/>
                <a:cs typeface="Calibri"/>
                <a:sym typeface="Calibri"/>
              </a:rPr>
              <a:t>f) Regulile jocului: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nr.1</a:t>
            </a:r>
            <a:r>
              <a:rPr lang="ro-RO" sz="2000" b="1" i="0" u="none" strike="noStrike" cap="none">
                <a:solidFill>
                  <a:schemeClr val="dk1"/>
                </a:solidFill>
                <a:latin typeface="Calibri"/>
                <a:ea typeface="Calibri"/>
                <a:cs typeface="Calibri"/>
                <a:sym typeface="Calibri"/>
              </a:rPr>
              <a:t> : </a:t>
            </a:r>
            <a:r>
              <a:rPr lang="ro-RO" sz="2000" b="0" i="0" u="none" strike="noStrike" cap="none">
                <a:solidFill>
                  <a:schemeClr val="dk1"/>
                </a:solidFill>
                <a:latin typeface="Calibri"/>
                <a:ea typeface="Calibri"/>
                <a:cs typeface="Calibri"/>
                <a:sym typeface="Calibri"/>
              </a:rPr>
              <a:t>Copiii vor fi împărțiți în două echipe în funcție de ecusonul din piept. pe rând, câte un copil dintr-o echipă va ordona în șir crescător sau, după caz, descrescător obiectele indicate de propunătoare sau de un coleg din cealaltă echipă.</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 2: </a:t>
            </a:r>
            <a:r>
              <a:rPr lang="ro-RO" sz="2000" b="0" i="0" u="none" strike="noStrike" cap="none">
                <a:solidFill>
                  <a:schemeClr val="dk1"/>
                </a:solidFill>
                <a:latin typeface="Calibri"/>
                <a:ea typeface="Calibri"/>
                <a:cs typeface="Calibri"/>
                <a:sym typeface="Calibri"/>
              </a:rPr>
              <a:t>Copiii stau pe scăunele așezate în formă de semicerc. Jocul se desfășoară pe echipe. Inițial, rolul de conducător al jocului este deținut de propunătoare. Apoi acest rol va fi preluat de un copil din grupă. Pe o masă din fața lor se află diferite grupuri de jetoane cu imagini și obiecte (mingi, creioane, pensule, șireturi, panglici, scărițe, blocuri lego etc.) care au aceeași formă, dar dimensiuni diferite. Propunătoarea solicită ca obiectele de aceeași formă să fie așezate într-o anumită ordine. propunătoarea va demonstra procedeul de lucru, așezând, de exemplu, mingile îîncepând cu cea mai mică, în partea stângă și finalizând cu cea mai mare în dreapta.</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ro-RO" sz="2000" b="0" i="0" u="none" strike="noStrike" cap="none">
                <a:solidFill>
                  <a:schemeClr val="dk1"/>
                </a:solidFill>
                <a:latin typeface="Calibri"/>
                <a:ea typeface="Calibri"/>
                <a:cs typeface="Calibri"/>
                <a:sym typeface="Calibri"/>
              </a:rPr>
              <a:t>Apoi cele două echipe vor răspunde pe rând. Copiii vor ordona obiectele de aceeași formă, dar dimensiuni diferite în și crescător, apoi descrescător, verbalizând acțiunea și utilizând termenii „șir crescător”, „șir descrescător”, „mai mare decât…”, „mai mic decât…”,„ cel mai îngust”, „mai lung decât…”, mai scurt decât…”.</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ro-RO" sz="2000" b="0" i="0" u="none" strike="noStrike" cap="none">
                <a:solidFill>
                  <a:schemeClr val="dk1"/>
                </a:solidFill>
                <a:latin typeface="Calibri"/>
                <a:ea typeface="Calibri"/>
                <a:cs typeface="Calibri"/>
                <a:sym typeface="Calibri"/>
              </a:rPr>
              <a:t>Se lucrează la panoul cu buzunărașe/tabla magnetică unde se vor așeza în șir crescător sau descrescător, vertical sau orizontal, jetoane cu imagini/obiecte care au aceeași formă dar dimensiuni diferite (mărime, lungime, grosime) </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ro-RO" sz="2000" b="0" i="0" u="none" strike="noStrike" cap="none">
                <a:solidFill>
                  <a:schemeClr val="dk1"/>
                </a:solidFill>
                <a:latin typeface="Calibri"/>
                <a:ea typeface="Calibri"/>
                <a:cs typeface="Calibri"/>
                <a:sym typeface="Calibri"/>
              </a:rPr>
              <a:t>Pentru fiecare sarcină rezolvată corect, echipa va primi o bulină roșie și aplauze. Jocul va fi câștigat de echipa care are cele mai multe buline roșii.</a:t>
            </a:r>
            <a:endParaRPr sz="1800" b="0" i="0" u="none" strike="noStrike" cap="none">
              <a:solidFill>
                <a:schemeClr val="dk1"/>
              </a:solidFill>
              <a:latin typeface="Calibri"/>
              <a:ea typeface="Calibri"/>
              <a:cs typeface="Calibri"/>
              <a:sym typeface="Calibri"/>
            </a:endParaRPr>
          </a:p>
        </p:txBody>
      </p:sp>
      <p:pic>
        <p:nvPicPr>
          <p:cNvPr id="241" name="Google Shape;241;g3278eccc9e3_0_8"/>
          <p:cNvPicPr preferRelativeResize="0"/>
          <p:nvPr/>
        </p:nvPicPr>
        <p:blipFill rotWithShape="1">
          <a:blip r:embed="rId3">
            <a:alphaModFix/>
          </a:blip>
          <a:srcRect/>
          <a:stretch/>
        </p:blipFill>
        <p:spPr>
          <a:xfrm>
            <a:off x="8358800" y="137785"/>
            <a:ext cx="3207975" cy="1941028"/>
          </a:xfrm>
          <a:prstGeom prst="rect">
            <a:avLst/>
          </a:prstGeom>
          <a:noFill/>
          <a:ln w="9525" cap="flat" cmpd="sng">
            <a:solidFill>
              <a:srgbClr val="0070C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278eccc9e3_0_18"/>
          <p:cNvSpPr txBox="1">
            <a:spLocks noGrp="1"/>
          </p:cNvSpPr>
          <p:nvPr>
            <p:ph type="ctrTitle"/>
          </p:nvPr>
        </p:nvSpPr>
        <p:spPr>
          <a:xfrm>
            <a:off x="-1" y="255298"/>
            <a:ext cx="12134400" cy="958800"/>
          </a:xfrm>
          <a:prstGeom prst="rect">
            <a:avLst/>
          </a:prstGeom>
          <a:solidFill>
            <a:srgbClr val="FFFF00"/>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  </a:t>
            </a:r>
            <a:endParaRPr b="1">
              <a:solidFill>
                <a:srgbClr val="FF0000"/>
              </a:solidFill>
            </a:endParaRPr>
          </a:p>
        </p:txBody>
      </p:sp>
      <p:sp>
        <p:nvSpPr>
          <p:cNvPr id="247" name="Google Shape;247;g3278eccc9e3_0_18"/>
          <p:cNvSpPr txBox="1">
            <a:spLocks noGrp="1"/>
          </p:cNvSpPr>
          <p:nvPr>
            <p:ph type="subTitle" idx="1"/>
          </p:nvPr>
        </p:nvSpPr>
        <p:spPr>
          <a:xfrm rot="-5400000">
            <a:off x="-2678172" y="3102370"/>
            <a:ext cx="6576000" cy="572400"/>
          </a:xfrm>
          <a:prstGeom prst="rect">
            <a:avLst/>
          </a:prstGeom>
          <a:solidFill>
            <a:srgbClr val="CC99FF"/>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a:t>
            </a:r>
            <a:r>
              <a:rPr lang="ro-RO" sz="3200" b="1">
                <a:solidFill>
                  <a:srgbClr val="FFF2CC"/>
                </a:solidFill>
              </a:rPr>
              <a:t>Structura  jocului didactic</a:t>
            </a:r>
            <a:endParaRPr sz="3200" b="1">
              <a:solidFill>
                <a:srgbClr val="FFF2CC"/>
              </a:solidFill>
            </a:endParaRPr>
          </a:p>
        </p:txBody>
      </p:sp>
      <p:sp>
        <p:nvSpPr>
          <p:cNvPr id="248" name="Google Shape;248;g3278eccc9e3_0_18"/>
          <p:cNvSpPr txBox="1"/>
          <p:nvPr/>
        </p:nvSpPr>
        <p:spPr>
          <a:xfrm>
            <a:off x="1106425" y="1368775"/>
            <a:ext cx="7704600" cy="461700"/>
          </a:xfrm>
          <a:prstGeom prst="rect">
            <a:avLst/>
          </a:prstGeom>
          <a:noFill/>
          <a:ln w="1905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a:t>
            </a:r>
            <a:r>
              <a:rPr lang="ro-RO"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249" name="Google Shape;249;g3278eccc9e3_0_18"/>
          <p:cNvSpPr txBox="1"/>
          <p:nvPr/>
        </p:nvSpPr>
        <p:spPr>
          <a:xfrm>
            <a:off x="1106424" y="1985180"/>
            <a:ext cx="7251300" cy="3971100"/>
          </a:xfrm>
          <a:prstGeom prst="rect">
            <a:avLst/>
          </a:prstGeom>
          <a:noFill/>
          <a:ln w="19050" cap="flat" cmpd="sng">
            <a:solidFill>
              <a:srgbClr val="9933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Cearta jucăriilor </a:t>
            </a:r>
            <a:endParaRPr sz="1800" b="1" i="1"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FF"/>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ordonare și seriere în șir crescător și descrescător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ordoneze în șir crescător și descrescător obiecte care au aceeași formă, dar mărime diferită (mic, mijlociu, mare)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_____</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a:t>
            </a:r>
            <a:r>
              <a:rPr lang="ro-RO" sz="1800" b="0" i="0" u="none" strike="noStrike" cap="none">
                <a:solidFill>
                  <a:schemeClr val="dk1"/>
                </a:solidFill>
                <a:latin typeface="Calibri"/>
                <a:ea typeface="Calibri"/>
                <a:cs typeface="Calibri"/>
                <a:sym typeface="Calibri"/>
              </a:rPr>
              <a:t>: relații de ordine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nr.1: </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sp>
        <p:nvSpPr>
          <p:cNvPr id="250" name="Google Shape;250;g3278eccc9e3_0_18"/>
          <p:cNvSpPr/>
          <p:nvPr/>
        </p:nvSpPr>
        <p:spPr>
          <a:xfrm>
            <a:off x="8127743" y="2946374"/>
            <a:ext cx="3888000" cy="3730200"/>
          </a:xfrm>
          <a:prstGeom prst="ellipse">
            <a:avLst/>
          </a:prstGeom>
          <a:solidFill>
            <a:srgbClr val="FFF2CC"/>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ro-RO" sz="2800" b="1" i="0" u="none" strike="noStrike" cap="none">
                <a:solidFill>
                  <a:schemeClr val="dk1"/>
                </a:solidFill>
                <a:latin typeface="Arial Black"/>
                <a:ea typeface="Arial Black"/>
                <a:cs typeface="Arial Black"/>
                <a:sym typeface="Arial Black"/>
              </a:rPr>
              <a:t>lucru în perechi</a:t>
            </a:r>
            <a:endParaRPr sz="2800" b="1" i="0" u="none" strike="noStrike" cap="none">
              <a:solidFill>
                <a:schemeClr val="dk1"/>
              </a:solidFill>
              <a:latin typeface="Arial Black"/>
              <a:ea typeface="Arial Black"/>
              <a:cs typeface="Arial Black"/>
              <a:sym typeface="Arial Black"/>
            </a:endParaRPr>
          </a:p>
        </p:txBody>
      </p:sp>
      <p:pic>
        <p:nvPicPr>
          <p:cNvPr id="251" name="Google Shape;251;g3278eccc9e3_0_18" descr="27 Best Pencil clipart ideas | pencil clipart, art drawings for kids,  school wall art"/>
          <p:cNvPicPr preferRelativeResize="0"/>
          <p:nvPr/>
        </p:nvPicPr>
        <p:blipFill rotWithShape="1">
          <a:blip r:embed="rId3">
            <a:alphaModFix/>
          </a:blip>
          <a:srcRect/>
          <a:stretch/>
        </p:blipFill>
        <p:spPr>
          <a:xfrm>
            <a:off x="6113160" y="3634306"/>
            <a:ext cx="2014583" cy="35932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278eccc9e3_0_27"/>
          <p:cNvSpPr txBox="1">
            <a:spLocks noGrp="1"/>
          </p:cNvSpPr>
          <p:nvPr>
            <p:ph type="ctrTitle"/>
          </p:nvPr>
        </p:nvSpPr>
        <p:spPr>
          <a:xfrm>
            <a:off x="-3" y="87002"/>
            <a:ext cx="12134400" cy="958800"/>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a:t>
            </a:r>
            <a:r>
              <a:rPr lang="ro-RO" sz="5400" b="1">
                <a:solidFill>
                  <a:srgbClr val="FF0000"/>
                </a:solidFill>
              </a:rPr>
              <a:t>Jocul didactic matematic</a:t>
            </a:r>
            <a:endParaRPr sz="5400" b="1">
              <a:solidFill>
                <a:srgbClr val="FF0000"/>
              </a:solidFill>
            </a:endParaRPr>
          </a:p>
        </p:txBody>
      </p:sp>
      <p:sp>
        <p:nvSpPr>
          <p:cNvPr id="257" name="Google Shape;257;g3278eccc9e3_0_27"/>
          <p:cNvSpPr txBox="1">
            <a:spLocks noGrp="1"/>
          </p:cNvSpPr>
          <p:nvPr>
            <p:ph type="subTitle" idx="1"/>
          </p:nvPr>
        </p:nvSpPr>
        <p:spPr>
          <a:xfrm>
            <a:off x="-3" y="1131236"/>
            <a:ext cx="12134400" cy="476100"/>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a:t>
            </a:r>
            <a:endParaRPr sz="3200" b="1">
              <a:solidFill>
                <a:srgbClr val="0000FF"/>
              </a:solidFill>
            </a:endParaRPr>
          </a:p>
        </p:txBody>
      </p:sp>
      <p:sp>
        <p:nvSpPr>
          <p:cNvPr id="258" name="Google Shape;258;g3278eccc9e3_0_27"/>
          <p:cNvSpPr txBox="1"/>
          <p:nvPr/>
        </p:nvSpPr>
        <p:spPr>
          <a:xfrm>
            <a:off x="128015" y="1632172"/>
            <a:ext cx="6368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259" name="Google Shape;259;g3278eccc9e3_0_27"/>
          <p:cNvSpPr txBox="1"/>
          <p:nvPr/>
        </p:nvSpPr>
        <p:spPr>
          <a:xfrm>
            <a:off x="128025" y="2118573"/>
            <a:ext cx="120063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Jocul perechilor!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Scop didactic: </a:t>
            </a:r>
            <a:r>
              <a:rPr lang="ro-RO" sz="2000" b="0" i="0" u="none" strike="noStrike" cap="none">
                <a:solidFill>
                  <a:schemeClr val="dk1"/>
                </a:solidFill>
                <a:latin typeface="Calibri"/>
                <a:ea typeface="Calibri"/>
                <a:cs typeface="Calibri"/>
                <a:sym typeface="Calibri"/>
              </a:rPr>
              <a:t>consolidarea deprinderii de comparare a grupurilor de obiecte prin punere în corespondență (formare de perechi)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Sarcina didactică:</a:t>
            </a:r>
            <a:r>
              <a:rPr lang="ro-RO" sz="2000" b="0" i="0" u="none" strike="noStrike" cap="none">
                <a:solidFill>
                  <a:srgbClr val="FF0000"/>
                </a:solidFill>
                <a:latin typeface="Calibri"/>
                <a:ea typeface="Calibri"/>
                <a:cs typeface="Calibri"/>
                <a:sym typeface="Calibri"/>
              </a:rPr>
              <a:t> </a:t>
            </a:r>
            <a:r>
              <a:rPr lang="ro-RO" sz="2000" b="0" i="0" u="none" strike="noStrike" cap="none">
                <a:solidFill>
                  <a:schemeClr val="dk1"/>
                </a:solidFill>
                <a:latin typeface="Calibri"/>
                <a:ea typeface="Calibri"/>
                <a:cs typeface="Calibri"/>
                <a:sym typeface="Calibri"/>
              </a:rPr>
              <a:t>să compare grupurile de obiecte prin punere în corespondență (formare de perechi)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Elemente de joc: </a:t>
            </a:r>
            <a:r>
              <a:rPr lang="ro-RO" sz="2000" b="0" i="0" u="none" strike="noStrike" cap="none">
                <a:solidFill>
                  <a:schemeClr val="dk1"/>
                </a:solidFill>
                <a:latin typeface="Calibri"/>
                <a:ea typeface="Calibri"/>
                <a:cs typeface="Calibri"/>
                <a:sym typeface="Calibri"/>
              </a:rPr>
              <a:t>surpriza, întrecerea între perechile de copii, cuvinte stimulatorii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Conținutul matematic: </a:t>
            </a:r>
            <a:r>
              <a:rPr lang="ro-RO" sz="2000" b="0" i="0" u="none" strike="noStrike" cap="none">
                <a:solidFill>
                  <a:schemeClr val="dk1"/>
                </a:solidFill>
                <a:latin typeface="Calibri"/>
                <a:ea typeface="Calibri"/>
                <a:cs typeface="Calibri"/>
                <a:sym typeface="Calibri"/>
              </a:rPr>
              <a:t>relații de echivalență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Calibri"/>
              <a:buAutoNum type="alphaLcParenR"/>
            </a:pPr>
            <a:r>
              <a:rPr lang="ro-RO" sz="2000" b="1" i="1" u="none" strike="noStrike" cap="none">
                <a:solidFill>
                  <a:srgbClr val="FF0000"/>
                </a:solidFill>
                <a:latin typeface="Calibri"/>
                <a:ea typeface="Calibri"/>
                <a:cs typeface="Calibri"/>
                <a:sym typeface="Calibri"/>
              </a:rPr>
              <a:t>Material didactic: </a:t>
            </a:r>
            <a:r>
              <a:rPr lang="ro-RO" sz="2000" b="0" i="0" u="none" strike="noStrike" cap="none">
                <a:solidFill>
                  <a:schemeClr val="dk1"/>
                </a:solidFill>
                <a:latin typeface="Calibri"/>
                <a:ea typeface="Calibri"/>
                <a:cs typeface="Calibri"/>
                <a:sym typeface="Calibri"/>
              </a:rPr>
              <a:t>plicuri cu jetoane (un plic conține două variante de jetoane, de exemplu fetițe-rochițe, băieței-mingi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0" name="Google Shape;260;g3278eccc9e3_0_27"/>
          <p:cNvPicPr preferRelativeResize="0"/>
          <p:nvPr/>
        </p:nvPicPr>
        <p:blipFill rotWithShape="1">
          <a:blip r:embed="rId3">
            <a:alphaModFix/>
          </a:blip>
          <a:srcRect/>
          <a:stretch/>
        </p:blipFill>
        <p:spPr>
          <a:xfrm>
            <a:off x="9460725" y="376973"/>
            <a:ext cx="1820706" cy="1633227"/>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ctrTitle"/>
          </p:nvPr>
        </p:nvSpPr>
        <p:spPr>
          <a:xfrm>
            <a:off x="0" y="544386"/>
            <a:ext cx="12192000"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92" name="Google Shape;92;p2"/>
          <p:cNvSpPr txBox="1">
            <a:spLocks noGrp="1"/>
          </p:cNvSpPr>
          <p:nvPr>
            <p:ph type="subTitle" idx="1"/>
          </p:nvPr>
        </p:nvSpPr>
        <p:spPr>
          <a:xfrm>
            <a:off x="384048" y="2600840"/>
            <a:ext cx="3816096" cy="4761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ro-RO" sz="3200" b="1"/>
              <a:t>Clasificare</a:t>
            </a:r>
            <a:endParaRPr sz="3200" b="1"/>
          </a:p>
        </p:txBody>
      </p:sp>
      <p:sp>
        <p:nvSpPr>
          <p:cNvPr id="93" name="Google Shape;93;p2"/>
          <p:cNvSpPr txBox="1"/>
          <p:nvPr/>
        </p:nvSpPr>
        <p:spPr>
          <a:xfrm>
            <a:off x="384048" y="3077026"/>
            <a:ext cx="10533888"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o-RO" sz="2800" b="0" i="0" u="none" strike="noStrike" cap="none">
                <a:solidFill>
                  <a:schemeClr val="dk1"/>
                </a:solidFill>
                <a:latin typeface="Calibri"/>
                <a:ea typeface="Calibri"/>
                <a:cs typeface="Calibri"/>
                <a:sym typeface="Calibri"/>
              </a:rPr>
              <a:t>În funcție de conținutul noțional prevăzut pentru activitățile matematice în grădiniță organizate sub formă de joc, se consideră urmatoarea clasificare a jocurilor didactice: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800"/>
              <a:buFont typeface="Noto Sans Symbols"/>
              <a:buChar char="❖"/>
            </a:pPr>
            <a:r>
              <a:rPr lang="ro-RO" sz="2800" b="0" i="0" u="none" strike="noStrike" cap="none">
                <a:solidFill>
                  <a:schemeClr val="dk1"/>
                </a:solidFill>
                <a:latin typeface="Calibri"/>
                <a:ea typeface="Calibri"/>
                <a:cs typeface="Calibri"/>
                <a:sym typeface="Calibri"/>
              </a:rPr>
              <a:t>Jocuri didactice de formare de mulțimi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Noto Sans Symbols"/>
              <a:buChar char="❖"/>
            </a:pPr>
            <a:r>
              <a:rPr lang="ro-RO" sz="2800" b="0" i="0" u="none" strike="noStrike" cap="none">
                <a:solidFill>
                  <a:schemeClr val="dk1"/>
                </a:solidFill>
                <a:latin typeface="Calibri"/>
                <a:ea typeface="Calibri"/>
                <a:cs typeface="Calibri"/>
                <a:sym typeface="Calibri"/>
              </a:rPr>
              <a:t>Jocuri logico-matematice (de exersare a operațiilor cu mulțimi)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Noto Sans Symbols"/>
              <a:buChar char="❖"/>
            </a:pPr>
            <a:r>
              <a:rPr lang="ro-RO" sz="2800" b="0" i="0" u="none" strike="noStrike" cap="none">
                <a:solidFill>
                  <a:schemeClr val="dk1"/>
                </a:solidFill>
                <a:latin typeface="Calibri"/>
                <a:ea typeface="Calibri"/>
                <a:cs typeface="Calibri"/>
                <a:sym typeface="Calibri"/>
              </a:rPr>
              <a:t>Jocuri didactice de numerație</a:t>
            </a:r>
            <a:endParaRPr sz="2800" b="0" i="0" u="none" strike="noStrike" cap="none">
              <a:solidFill>
                <a:schemeClr val="dk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t="16786" b="15714"/>
          <a:stretch/>
        </p:blipFill>
        <p:spPr>
          <a:xfrm>
            <a:off x="8879164" y="150560"/>
            <a:ext cx="2709332" cy="182879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278eccc9e3_0_35"/>
          <p:cNvSpPr txBox="1">
            <a:spLocks noGrp="1"/>
          </p:cNvSpPr>
          <p:nvPr>
            <p:ph type="ctrTitle"/>
          </p:nvPr>
        </p:nvSpPr>
        <p:spPr>
          <a:xfrm>
            <a:off x="0" y="87000"/>
            <a:ext cx="12134400" cy="716400"/>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0000"/>
              </a:buClr>
              <a:buSzPct val="123456"/>
              <a:buFont typeface="Calibri"/>
              <a:buNone/>
            </a:pPr>
            <a:r>
              <a:rPr lang="ro-RO" b="1">
                <a:solidFill>
                  <a:srgbClr val="FF0000"/>
                </a:solidFill>
              </a:rPr>
              <a:t> </a:t>
            </a:r>
            <a:r>
              <a:rPr lang="ro-RO" sz="5400" b="1">
                <a:solidFill>
                  <a:srgbClr val="FF0000"/>
                </a:solidFill>
              </a:rPr>
              <a:t>Jocul didactic matematic</a:t>
            </a:r>
            <a:endParaRPr sz="5400" b="1">
              <a:solidFill>
                <a:srgbClr val="FF0000"/>
              </a:solidFill>
            </a:endParaRPr>
          </a:p>
        </p:txBody>
      </p:sp>
      <p:sp>
        <p:nvSpPr>
          <p:cNvPr id="266" name="Google Shape;266;g3278eccc9e3_0_35"/>
          <p:cNvSpPr txBox="1">
            <a:spLocks noGrp="1"/>
          </p:cNvSpPr>
          <p:nvPr>
            <p:ph type="subTitle" idx="1"/>
          </p:nvPr>
        </p:nvSpPr>
        <p:spPr>
          <a:xfrm>
            <a:off x="0" y="894764"/>
            <a:ext cx="12134400" cy="476100"/>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a:t>
            </a:r>
            <a:endParaRPr sz="3200" b="1">
              <a:solidFill>
                <a:srgbClr val="0000FF"/>
              </a:solidFill>
            </a:endParaRPr>
          </a:p>
        </p:txBody>
      </p:sp>
      <p:sp>
        <p:nvSpPr>
          <p:cNvPr id="267" name="Google Shape;267;g3278eccc9e3_0_35"/>
          <p:cNvSpPr txBox="1"/>
          <p:nvPr/>
        </p:nvSpPr>
        <p:spPr>
          <a:xfrm>
            <a:off x="92850" y="1462250"/>
            <a:ext cx="12006300" cy="595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Ordonează corect!</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ro-RO" sz="2000" b="1" i="1" u="none" strike="noStrike" cap="none">
                <a:solidFill>
                  <a:srgbClr val="FF0000"/>
                </a:solidFill>
                <a:latin typeface="Calibri"/>
                <a:ea typeface="Calibri"/>
                <a:cs typeface="Calibri"/>
                <a:sym typeface="Calibri"/>
              </a:rPr>
              <a:t>f) Regulile jocului: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nr.1</a:t>
            </a:r>
            <a:r>
              <a:rPr lang="ro-RO" sz="2000" b="1" i="0" u="none" strike="noStrike" cap="none">
                <a:solidFill>
                  <a:schemeClr val="dk1"/>
                </a:solidFill>
                <a:latin typeface="Calibri"/>
                <a:ea typeface="Calibri"/>
                <a:cs typeface="Calibri"/>
                <a:sym typeface="Calibri"/>
              </a:rPr>
              <a:t> : </a:t>
            </a:r>
            <a:r>
              <a:rPr lang="ro-RO" sz="2000" b="0" i="0" u="none" strike="noStrike" cap="none">
                <a:solidFill>
                  <a:schemeClr val="dk1"/>
                </a:solidFill>
                <a:latin typeface="Calibri"/>
                <a:ea typeface="Calibri"/>
                <a:cs typeface="Calibri"/>
                <a:sym typeface="Calibri"/>
              </a:rPr>
              <a:t>Copiii sunt împărțiți în perechi (de preferință o fată-băiat). Pe rând ei vor așeza jetoanele/jucăriile în perechi la panou sau pe masă, precizând acțiunea și folosind termenii „mai multe”, „mai puține”, „tot atâtea” elemente/obiecte</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ro-RO" sz="2000" b="1" i="1" u="none" strike="noStrike" cap="none">
                <a:solidFill>
                  <a:schemeClr val="dk1"/>
                </a:solidFill>
                <a:latin typeface="Calibri"/>
                <a:ea typeface="Calibri"/>
                <a:cs typeface="Calibri"/>
                <a:sym typeface="Calibri"/>
              </a:rPr>
              <a:t>Regula nr. 2: </a:t>
            </a:r>
            <a:r>
              <a:rPr lang="ro-RO" sz="2000" b="0" i="0" u="none" strike="noStrike" cap="none">
                <a:solidFill>
                  <a:schemeClr val="dk1"/>
                </a:solidFill>
                <a:latin typeface="Calibri"/>
                <a:ea typeface="Calibri"/>
                <a:cs typeface="Calibri"/>
                <a:sym typeface="Calibri"/>
              </a:rPr>
              <a:t>Activitatea durează 35 de minute. Copiii sunt împărțiți în perechi și stau pe scăunele așezate în semicerc. Propunătoarea conduce jocul. Aceasta prezintă copiilor surpriza: un plic mare i-a fost adus de către Moș Crăciun. Plicul conține mai multe plicuri mici, în fiecare găsindu-se două tipuri de jetoane care se potrivesc ca tematică și bilețele cu sarcini (ex. copii-mingi, brăduți-veverițe, fetițe-rochițe, prințese-prinți etc.)</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ro-RO" sz="2000" b="0" i="0" u="none" strike="noStrike" cap="none">
                <a:solidFill>
                  <a:schemeClr val="dk1"/>
                </a:solidFill>
                <a:latin typeface="Calibri"/>
                <a:ea typeface="Calibri"/>
                <a:cs typeface="Calibri"/>
                <a:sym typeface="Calibri"/>
              </a:rPr>
              <a:t>Pe rând, fiecare pereche va extrage din plicul cel mare un plic mic și vor rezolva sarcina indicată. Ei vor așeza în perechi jetoanele/jucăriile la panou/masă, repectând cerința: cele două grupuri să aibă tot obiecte, unul să aibă mai multe sau mai putine cu unul sau două obiecte decât cealaltă grupă. Copiii vor exprima verbal rezultatul acțiunii, folosind termenii corespunzători. </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r>
              <a:rPr lang="ro-RO" sz="2000" b="0" i="0" u="none" strike="noStrike" cap="none">
                <a:solidFill>
                  <a:schemeClr val="dk1"/>
                </a:solidFill>
                <a:latin typeface="Calibri"/>
                <a:ea typeface="Calibri"/>
                <a:cs typeface="Calibri"/>
                <a:sym typeface="Calibri"/>
              </a:rPr>
              <a:t>Perechile de copii vor rezolva și sarcini de tipul:</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ro-RO" sz="2000" b="0" i="0" u="none" strike="noStrike" cap="none">
                <a:solidFill>
                  <a:schemeClr val="dk1"/>
                </a:solidFill>
                <a:latin typeface="Calibri"/>
                <a:ea typeface="Calibri"/>
                <a:cs typeface="Calibri"/>
                <a:sym typeface="Calibri"/>
              </a:rPr>
              <a:t>formează perechi de personaje din aceeași poveste (coloana personajelor pozitive și coloane personajelor negative)</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ro-RO" sz="2000" b="0" i="0" u="none" strike="noStrike" cap="none">
                <a:solidFill>
                  <a:schemeClr val="dk1"/>
                </a:solidFill>
                <a:latin typeface="Calibri"/>
                <a:ea typeface="Calibri"/>
                <a:cs typeface="Calibri"/>
                <a:sym typeface="Calibri"/>
              </a:rPr>
              <a:t>formează perechi de membri ai unei familii: mama-tata, bunica-bunicul, sora-frate.</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ro-RO" sz="2000" b="0" i="0" u="none" strike="noStrike" cap="none">
                <a:solidFill>
                  <a:schemeClr val="dk1"/>
                </a:solidFill>
                <a:latin typeface="Calibri"/>
                <a:ea typeface="Calibri"/>
                <a:cs typeface="Calibri"/>
                <a:sym typeface="Calibri"/>
              </a:rPr>
              <a:t>Vor fi aplaudate și recompensate cu buline roșii perechile de copii care au colaborat frumos și au rezolvat corect sarcina de lucru. </a:t>
            </a:r>
            <a:endParaRPr sz="1800" b="0" i="0" u="none" strike="noStrike" cap="none">
              <a:solidFill>
                <a:schemeClr val="dk1"/>
              </a:solidFill>
              <a:latin typeface="Calibri"/>
              <a:ea typeface="Calibri"/>
              <a:cs typeface="Calibri"/>
              <a:sym typeface="Calibri"/>
            </a:endParaRPr>
          </a:p>
        </p:txBody>
      </p:sp>
      <p:pic>
        <p:nvPicPr>
          <p:cNvPr id="268" name="Google Shape;268;g3278eccc9e3_0_35"/>
          <p:cNvPicPr preferRelativeResize="0"/>
          <p:nvPr/>
        </p:nvPicPr>
        <p:blipFill rotWithShape="1">
          <a:blip r:embed="rId3">
            <a:alphaModFix/>
          </a:blip>
          <a:srcRect/>
          <a:stretch/>
        </p:blipFill>
        <p:spPr>
          <a:xfrm>
            <a:off x="9460725" y="376973"/>
            <a:ext cx="1820706" cy="1633227"/>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d81a3b629c_0_2"/>
          <p:cNvSpPr txBox="1">
            <a:spLocks noGrp="1"/>
          </p:cNvSpPr>
          <p:nvPr>
            <p:ph type="ctrTitle"/>
          </p:nvPr>
        </p:nvSpPr>
        <p:spPr>
          <a:xfrm>
            <a:off x="-1" y="255298"/>
            <a:ext cx="12134400" cy="958800"/>
          </a:xfrm>
          <a:prstGeom prst="rect">
            <a:avLst/>
          </a:prstGeom>
          <a:solidFill>
            <a:srgbClr val="FFFF00"/>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  </a:t>
            </a:r>
            <a:endParaRPr b="1">
              <a:solidFill>
                <a:srgbClr val="FF0000"/>
              </a:solidFill>
            </a:endParaRPr>
          </a:p>
        </p:txBody>
      </p:sp>
      <p:sp>
        <p:nvSpPr>
          <p:cNvPr id="274" name="Google Shape;274;g2d81a3b629c_0_2"/>
          <p:cNvSpPr txBox="1">
            <a:spLocks noGrp="1"/>
          </p:cNvSpPr>
          <p:nvPr>
            <p:ph type="subTitle" idx="1"/>
          </p:nvPr>
        </p:nvSpPr>
        <p:spPr>
          <a:xfrm rot="-5400000">
            <a:off x="-2678172" y="3102370"/>
            <a:ext cx="6576000" cy="572400"/>
          </a:xfrm>
          <a:prstGeom prst="rect">
            <a:avLst/>
          </a:prstGeom>
          <a:solidFill>
            <a:srgbClr val="CC99FF"/>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a:t>
            </a:r>
            <a:r>
              <a:rPr lang="ro-RO" sz="3200" b="1">
                <a:solidFill>
                  <a:srgbClr val="FFF2CC"/>
                </a:solidFill>
              </a:rPr>
              <a:t>Structura  jocului didactic</a:t>
            </a:r>
            <a:endParaRPr sz="3200" b="1">
              <a:solidFill>
                <a:srgbClr val="FFF2CC"/>
              </a:solidFill>
            </a:endParaRPr>
          </a:p>
        </p:txBody>
      </p:sp>
      <p:sp>
        <p:nvSpPr>
          <p:cNvPr id="275" name="Google Shape;275;g2d81a3b629c_0_2"/>
          <p:cNvSpPr txBox="1"/>
          <p:nvPr/>
        </p:nvSpPr>
        <p:spPr>
          <a:xfrm>
            <a:off x="1106425" y="1368775"/>
            <a:ext cx="7704600" cy="461700"/>
          </a:xfrm>
          <a:prstGeom prst="rect">
            <a:avLst/>
          </a:prstGeom>
          <a:noFill/>
          <a:ln w="1905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0000FF"/>
                </a:solidFill>
                <a:latin typeface="Calibri"/>
                <a:ea typeface="Calibri"/>
                <a:cs typeface="Calibri"/>
                <a:sym typeface="Calibri"/>
              </a:rPr>
              <a:t>Jocuri didactice de formare de mulțimi</a:t>
            </a:r>
            <a:r>
              <a:rPr lang="ro-RO"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276" name="Google Shape;276;g2d81a3b629c_0_2"/>
          <p:cNvSpPr txBox="1"/>
          <p:nvPr/>
        </p:nvSpPr>
        <p:spPr>
          <a:xfrm>
            <a:off x="1106424" y="1985180"/>
            <a:ext cx="7251300" cy="3971100"/>
          </a:xfrm>
          <a:prstGeom prst="rect">
            <a:avLst/>
          </a:prstGeom>
          <a:noFill/>
          <a:ln w="19050" cap="flat" cmpd="sng">
            <a:solidFill>
              <a:srgbClr val="9933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Să construim un cartier nou</a:t>
            </a:r>
            <a:endParaRPr sz="1800" b="1" i="1"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FF"/>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consolidarea deprinderii de a compara grupurile de obiecte prin punere în corespondență (formare de perechi)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compare grupurile de obiecte prin punere în corespondență (punere în perechi)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_____</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a:t>
            </a:r>
            <a:r>
              <a:rPr lang="ro-RO" sz="1800" b="0" i="0" u="none" strike="noStrike" cap="none">
                <a:solidFill>
                  <a:schemeClr val="dk1"/>
                </a:solidFill>
                <a:latin typeface="Calibri"/>
                <a:ea typeface="Calibri"/>
                <a:cs typeface="Calibri"/>
                <a:sym typeface="Calibri"/>
              </a:rPr>
              <a:t>: relații de echivalență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nr.1: </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_____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sp>
        <p:nvSpPr>
          <p:cNvPr id="277" name="Google Shape;277;g2d81a3b629c_0_2"/>
          <p:cNvSpPr/>
          <p:nvPr/>
        </p:nvSpPr>
        <p:spPr>
          <a:xfrm>
            <a:off x="8127743" y="2946374"/>
            <a:ext cx="3888000" cy="3730200"/>
          </a:xfrm>
          <a:prstGeom prst="ellipse">
            <a:avLst/>
          </a:prstGeom>
          <a:solidFill>
            <a:srgbClr val="FFF2CC"/>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ro-RO" sz="2800" b="1" i="0" u="none" strike="noStrike" cap="none">
                <a:solidFill>
                  <a:schemeClr val="dk1"/>
                </a:solidFill>
                <a:latin typeface="Arial Black"/>
                <a:ea typeface="Arial Black"/>
                <a:cs typeface="Arial Black"/>
                <a:sym typeface="Arial Black"/>
              </a:rPr>
              <a:t>lucru în perechi</a:t>
            </a:r>
            <a:endParaRPr sz="2800" b="1" i="0" u="none" strike="noStrike" cap="none">
              <a:solidFill>
                <a:schemeClr val="dk1"/>
              </a:solidFill>
              <a:latin typeface="Arial Black"/>
              <a:ea typeface="Arial Black"/>
              <a:cs typeface="Arial Black"/>
              <a:sym typeface="Arial Black"/>
            </a:endParaRPr>
          </a:p>
        </p:txBody>
      </p:sp>
      <p:pic>
        <p:nvPicPr>
          <p:cNvPr id="278" name="Google Shape;278;g2d81a3b629c_0_2" descr="27 Best Pencil clipart ideas | pencil clipart, art drawings for kids,  school wall art"/>
          <p:cNvPicPr preferRelativeResize="0"/>
          <p:nvPr/>
        </p:nvPicPr>
        <p:blipFill rotWithShape="1">
          <a:blip r:embed="rId3">
            <a:alphaModFix/>
          </a:blip>
          <a:srcRect/>
          <a:stretch/>
        </p:blipFill>
        <p:spPr>
          <a:xfrm>
            <a:off x="6113160" y="3634306"/>
            <a:ext cx="2014583" cy="35932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ctrTitle"/>
          </p:nvPr>
        </p:nvSpPr>
        <p:spPr>
          <a:xfrm>
            <a:off x="-1" y="255298"/>
            <a:ext cx="12134377" cy="958787"/>
          </a:xfrm>
          <a:prstGeom prst="rect">
            <a:avLst/>
          </a:prstGeom>
          <a:solidFill>
            <a:srgbClr val="BBD6EE"/>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284" name="Google Shape;284;p15"/>
          <p:cNvSpPr txBox="1">
            <a:spLocks noGrp="1"/>
          </p:cNvSpPr>
          <p:nvPr>
            <p:ph type="subTitle" idx="1"/>
          </p:nvPr>
        </p:nvSpPr>
        <p:spPr>
          <a:xfrm>
            <a:off x="-2" y="1338338"/>
            <a:ext cx="12134377" cy="476186"/>
          </a:xfrm>
          <a:prstGeom prst="rect">
            <a:avLst/>
          </a:prstGeom>
          <a:solidFill>
            <a:srgbClr val="00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jocului didactic</a:t>
            </a:r>
            <a:endParaRPr sz="3200" b="1">
              <a:solidFill>
                <a:srgbClr val="0000FF"/>
              </a:solidFill>
            </a:endParaRPr>
          </a:p>
        </p:txBody>
      </p:sp>
      <p:sp>
        <p:nvSpPr>
          <p:cNvPr id="285" name="Google Shape;285;p15"/>
          <p:cNvSpPr txBox="1"/>
          <p:nvPr/>
        </p:nvSpPr>
        <p:spPr>
          <a:xfrm>
            <a:off x="109728" y="1838254"/>
            <a:ext cx="116448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 Jocuri didactice de numerație</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286" name="Google Shape;286;p15"/>
          <p:cNvSpPr txBox="1"/>
          <p:nvPr/>
        </p:nvSpPr>
        <p:spPr>
          <a:xfrm>
            <a:off x="0" y="2299919"/>
            <a:ext cx="11905489"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Te rog să-mi dai tot atâtea jucării!</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consolidarea deprinderii de a număra conștient în concentrul 1-3, asociind numărul și cifra la cantitate și invers.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numere conștient obiectele și să raporteze corect numărul la cantitate și invers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a:t>
            </a:r>
            <a:r>
              <a:rPr lang="ro-RO" sz="1800" b="0" i="0" u="none" strike="noStrike" cap="none">
                <a:solidFill>
                  <a:schemeClr val="dk1"/>
                </a:solidFill>
                <a:latin typeface="Calibri"/>
                <a:ea typeface="Calibri"/>
                <a:cs typeface="Calibri"/>
                <a:sym typeface="Calibri"/>
              </a:rPr>
              <a:t>aplauze, mânuirea materialului (păpuși, jucării), cuvinte stimulatoare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a:t>
            </a:r>
            <a:r>
              <a:rPr lang="ro-RO" sz="1800" b="0" i="0" u="none" strike="noStrike" cap="none">
                <a:solidFill>
                  <a:schemeClr val="dk1"/>
                </a:solidFill>
                <a:latin typeface="Calibri"/>
                <a:ea typeface="Calibri"/>
                <a:cs typeface="Calibri"/>
                <a:sym typeface="Calibri"/>
              </a:rPr>
              <a:t>: numere naturale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a:t>
            </a:r>
            <a:r>
              <a:rPr lang="ro-RO" sz="1800" b="0" i="0" u="none" strike="noStrike" cap="none">
                <a:solidFill>
                  <a:schemeClr val="dk1"/>
                </a:solidFill>
                <a:latin typeface="Calibri"/>
                <a:ea typeface="Calibri"/>
                <a:cs typeface="Calibri"/>
                <a:sym typeface="Calibri"/>
              </a:rPr>
              <a:t>demostrativ - jucării, jetoane cu cifrele 1, 2 și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o-RO" sz="1800" b="0" i="0" u="none" strike="noStrike" cap="none">
                <a:solidFill>
                  <a:schemeClr val="dk1"/>
                </a:solidFill>
                <a:latin typeface="Calibri"/>
                <a:ea typeface="Calibri"/>
                <a:cs typeface="Calibri"/>
                <a:sym typeface="Calibri"/>
              </a:rPr>
              <a:t>                                       distributiv-castane, ghinde coșulețe cu jetoane cu cifre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nr.1: </a:t>
            </a:r>
            <a:r>
              <a:rPr lang="ro-RO" sz="1800" b="0" i="0" u="none" strike="noStrike" cap="none">
                <a:solidFill>
                  <a:schemeClr val="dk1"/>
                </a:solidFill>
                <a:latin typeface="Calibri"/>
                <a:ea typeface="Calibri"/>
                <a:cs typeface="Calibri"/>
                <a:sym typeface="Calibri"/>
              </a:rPr>
              <a:t> Copiii vor scoate din coșuleț tot atâtea obiecte câte indică jetonul arătat de propunătoare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Activitatea durează 15 minute și este condusă de propunătoare. Preșcolarii stau la mesele așezate în formă de careu pentru a avea vizibilitate maximă. Fiecare copil are câte un coșuleț cu material distributiv. Activitatea se va desfășura frontal. Propunătoarea ridică, pe rând, câte un jeton pe care este scrisă una dintre cifrele 1,2,3. Copiii vor scoate din coșuleț </a:t>
            </a:r>
            <a:r>
              <a:rPr lang="ro-RO" sz="1800" b="0" i="1" u="none" strike="noStrike" cap="none">
                <a:solidFill>
                  <a:schemeClr val="dk1"/>
                </a:solidFill>
                <a:latin typeface="Calibri"/>
                <a:ea typeface="Calibri"/>
                <a:cs typeface="Calibri"/>
                <a:sym typeface="Calibri"/>
              </a:rPr>
              <a:t>tot atâtea</a:t>
            </a:r>
            <a:r>
              <a:rPr lang="ro-RO" sz="1800" b="0" i="0" u="none" strike="noStrike" cap="none">
                <a:solidFill>
                  <a:schemeClr val="dk1"/>
                </a:solidFill>
                <a:latin typeface="Calibri"/>
                <a:ea typeface="Calibri"/>
                <a:cs typeface="Calibri"/>
                <a:sym typeface="Calibri"/>
              </a:rPr>
              <a:t> obiecte câte indică jetonul și le așază pe masă motivând :”Am scos pe masă două castane pentru că pe jeton era cifra 2” </a:t>
            </a:r>
            <a:r>
              <a:rPr lang="ro-RO" sz="1800" b="0" i="0" u="none" strike="noStrike" cap="none">
                <a:solidFill>
                  <a:srgbClr val="0070C0"/>
                </a:solidFill>
                <a:latin typeface="Calibri"/>
                <a:ea typeface="Calibri"/>
                <a:cs typeface="Calibri"/>
                <a:sym typeface="Calibri"/>
              </a:rPr>
              <a:t>Acțiunea va fi însoțită tot timpul de verbalizare, folosindu-se limbajul specific matematic</a:t>
            </a:r>
            <a:r>
              <a:rPr lang="ro-RO" sz="1800" b="0" i="0" u="none" strike="noStrike" cap="none">
                <a:solidFill>
                  <a:schemeClr val="dk1"/>
                </a:solidFill>
                <a:latin typeface="Calibri"/>
                <a:ea typeface="Calibri"/>
                <a:cs typeface="Calibri"/>
                <a:sym typeface="Calibri"/>
              </a:rPr>
              <a:t>. Copiii vor număra ceea ce așază pe masă, conștient prin încercuire.</a:t>
            </a:r>
            <a:endParaRPr sz="1800" b="0" i="1"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pic>
        <p:nvPicPr>
          <p:cNvPr id="287" name="Google Shape;287;p15" descr="Kids Flying On Pencil Clipart , Png Download - Kids Pencil, Transparent Png  , Transparent Png Image - PNGitem"/>
          <p:cNvPicPr preferRelativeResize="0"/>
          <p:nvPr/>
        </p:nvPicPr>
        <p:blipFill rotWithShape="1">
          <a:blip r:embed="rId3">
            <a:alphaModFix/>
          </a:blip>
          <a:srcRect/>
          <a:stretch/>
        </p:blipFill>
        <p:spPr>
          <a:xfrm>
            <a:off x="8750808" y="255299"/>
            <a:ext cx="3003805" cy="2382088"/>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6"/>
          <p:cNvSpPr txBox="1">
            <a:spLocks noGrp="1"/>
          </p:cNvSpPr>
          <p:nvPr>
            <p:ph type="ctrTitle"/>
          </p:nvPr>
        </p:nvSpPr>
        <p:spPr>
          <a:xfrm>
            <a:off x="-1" y="255298"/>
            <a:ext cx="12134377" cy="958787"/>
          </a:xfrm>
          <a:prstGeom prst="rect">
            <a:avLst/>
          </a:prstGeom>
          <a:solidFill>
            <a:srgbClr val="FEE599"/>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293" name="Google Shape;293;p16"/>
          <p:cNvSpPr txBox="1"/>
          <p:nvPr/>
        </p:nvSpPr>
        <p:spPr>
          <a:xfrm>
            <a:off x="916327" y="939031"/>
            <a:ext cx="8549700" cy="53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ro-RO" sz="2000" b="1" i="1" u="none" strike="noStrike" cap="none">
                <a:solidFill>
                  <a:srgbClr val="0000FF"/>
                </a:solidFill>
                <a:latin typeface="Calibri"/>
                <a:ea typeface="Calibri"/>
                <a:cs typeface="Calibri"/>
                <a:sym typeface="Calibri"/>
              </a:rPr>
              <a:t>Desfășurarea jocului didactic cuprinde următoarele etape:</a:t>
            </a:r>
            <a:endParaRPr sz="2000" b="1" i="1" u="none" strike="noStrike" cap="none">
              <a:solidFill>
                <a:srgbClr val="00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0000FF"/>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Introducerea în joc</a:t>
            </a:r>
            <a:r>
              <a:rPr lang="ro-RO" sz="1800" b="0" i="0" u="none" strike="noStrike" cap="none">
                <a:solidFill>
                  <a:schemeClr val="dk1"/>
                </a:solidFill>
                <a:latin typeface="Calibri"/>
                <a:ea typeface="Calibri"/>
                <a:cs typeface="Calibri"/>
                <a:sym typeface="Calibri"/>
              </a:rPr>
              <a:t>, îmbracă forme variate în funcție de tema jocului. Introducerea în joc se poate face printr-o scurtă expunere sau o scurtă discuție motivațională.</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Anunțarea titlului jocului și a obiectivelor </a:t>
            </a:r>
            <a:r>
              <a:rPr lang="ro-RO" sz="1800" b="0" i="0" u="none" strike="noStrike" cap="none">
                <a:solidFill>
                  <a:schemeClr val="dk1"/>
                </a:solidFill>
                <a:latin typeface="Calibri"/>
                <a:ea typeface="Calibri"/>
                <a:cs typeface="Calibri"/>
                <a:sym typeface="Calibri"/>
              </a:rPr>
              <a:t>trebuie făcută în mod sintetic, în termeni preciși.</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Prezentarea materialului didactic </a:t>
            </a:r>
            <a:r>
              <a:rPr lang="ro-RO" sz="1800" b="0" i="0" u="none" strike="noStrike" cap="none">
                <a:solidFill>
                  <a:schemeClr val="dk1"/>
                </a:solidFill>
                <a:latin typeface="Calibri"/>
                <a:ea typeface="Calibri"/>
                <a:cs typeface="Calibri"/>
                <a:sym typeface="Calibri"/>
              </a:rPr>
              <a:t>trebuie făcută explicit, axându-se pe obiectivele urmărite.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Explicarea și demonstrarea regulilor de joc. </a:t>
            </a:r>
            <a:r>
              <a:rPr lang="ro-RO" sz="1800" b="0" i="0" u="none" strike="noStrike" cap="none">
                <a:solidFill>
                  <a:schemeClr val="dk1"/>
                </a:solidFill>
                <a:latin typeface="Calibri"/>
                <a:ea typeface="Calibri"/>
                <a:cs typeface="Calibri"/>
                <a:sym typeface="Calibri"/>
              </a:rPr>
              <a:t>Propunătoarei îi revin următoarele sarcini:  - să precizeze regulile jocului, asigurând înțelegerea lor rapidă și corectă - să dea explicații clare cu privire la modul de folosire a materialului didactic </a:t>
            </a: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Fixarea regulilor. </a:t>
            </a:r>
            <a:r>
              <a:rPr lang="ro-RO" sz="1800" b="0" i="0" u="none" strike="noStrike" cap="none">
                <a:solidFill>
                  <a:schemeClr val="dk1"/>
                </a:solidFill>
                <a:latin typeface="Calibri"/>
                <a:ea typeface="Calibri"/>
                <a:cs typeface="Calibri"/>
                <a:sym typeface="Calibri"/>
              </a:rPr>
              <a:t>Această etapă se realizează formal, copiii reproducându-le în mod mecanic. Trebuie acordată o atenție specială copiiilor care au o capacitate mai redusă de înțelegere sau acelora care au o exprimare mai greoaie.</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Demonstrarea jocului </a:t>
            </a:r>
            <a:r>
              <a:rPr lang="ro-RO" sz="1800" b="0" i="0" u="none" strike="noStrike" cap="none">
                <a:solidFill>
                  <a:schemeClr val="dk1"/>
                </a:solidFill>
                <a:latin typeface="Calibri"/>
                <a:ea typeface="Calibri"/>
                <a:cs typeface="Calibri"/>
                <a:sym typeface="Calibri"/>
              </a:rPr>
              <a:t>presupune executarea de către propunătoare a unor secvențe ale jocului pentru a se asigura înțelegerea sarcinii și regulilor jocului.</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FF"/>
              </a:buClr>
              <a:buSzPts val="1800"/>
              <a:buFont typeface="Calibri"/>
              <a:buAutoNum type="arabicPeriod"/>
            </a:pPr>
            <a:r>
              <a:rPr lang="ro-RO" sz="1800" b="1" i="1" u="none" strike="noStrike" cap="none">
                <a:solidFill>
                  <a:srgbClr val="0000FF"/>
                </a:solidFill>
                <a:latin typeface="Calibri"/>
                <a:ea typeface="Calibri"/>
                <a:cs typeface="Calibri"/>
                <a:sym typeface="Calibri"/>
              </a:rPr>
              <a:t>Executarea jocului de probă </a:t>
            </a:r>
            <a:r>
              <a:rPr lang="ro-RO" sz="1800" b="0" i="0" u="none" strike="noStrike" cap="none">
                <a:solidFill>
                  <a:schemeClr val="dk1"/>
                </a:solidFill>
                <a:latin typeface="Calibri"/>
                <a:ea typeface="Calibri"/>
                <a:cs typeface="Calibri"/>
                <a:sym typeface="Calibri"/>
              </a:rPr>
              <a:t>presupune executarea de către copii a unor secvențe ale jocului pentru a se asigura fixarea sarcinii și a regulilor.</a:t>
            </a:r>
            <a:endParaRPr sz="1400" b="0" i="0" u="none" strike="noStrike" cap="none">
              <a:solidFill>
                <a:srgbClr val="000000"/>
              </a:solidFill>
              <a:latin typeface="Arial"/>
              <a:ea typeface="Arial"/>
              <a:cs typeface="Arial"/>
              <a:sym typeface="Arial"/>
            </a:endParaRPr>
          </a:p>
        </p:txBody>
      </p:sp>
      <p:sp>
        <p:nvSpPr>
          <p:cNvPr id="294" name="Google Shape;294;p16"/>
          <p:cNvSpPr txBox="1">
            <a:spLocks noGrp="1"/>
          </p:cNvSpPr>
          <p:nvPr>
            <p:ph type="subTitle" idx="1"/>
          </p:nvPr>
        </p:nvSpPr>
        <p:spPr>
          <a:xfrm rot="-5400000">
            <a:off x="-2889504" y="3149759"/>
            <a:ext cx="6775704" cy="476186"/>
          </a:xfrm>
          <a:prstGeom prst="rect">
            <a:avLst/>
          </a:prstGeom>
          <a:solidFill>
            <a:srgbClr val="9CC2E5"/>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200"/>
              <a:buNone/>
            </a:pPr>
            <a:r>
              <a:rPr lang="ro-RO" sz="3200" b="1">
                <a:solidFill>
                  <a:srgbClr val="FF0000"/>
                </a:solidFill>
              </a:rPr>
              <a:t>  Etapele jocului didactic</a:t>
            </a:r>
            <a:endParaRPr sz="3200" b="1">
              <a:solidFill>
                <a:srgbClr val="FF0000"/>
              </a:solidFill>
            </a:endParaRPr>
          </a:p>
        </p:txBody>
      </p:sp>
      <p:pic>
        <p:nvPicPr>
          <p:cNvPr id="295" name="Google Shape;295;p16" descr="children png clipart 20 free Cliparts | Download images on Clipground 2024"/>
          <p:cNvPicPr preferRelativeResize="0"/>
          <p:nvPr/>
        </p:nvPicPr>
        <p:blipFill rotWithShape="1">
          <a:blip r:embed="rId3">
            <a:alphaModFix/>
          </a:blip>
          <a:srcRect l="33130" r="33738"/>
          <a:stretch/>
        </p:blipFill>
        <p:spPr>
          <a:xfrm>
            <a:off x="9506295" y="1214085"/>
            <a:ext cx="2587752" cy="47815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7" descr="childrens clipart | Free clip art, Art for kids, Kids clipart"/>
          <p:cNvPicPr preferRelativeResize="0"/>
          <p:nvPr/>
        </p:nvPicPr>
        <p:blipFill rotWithShape="1">
          <a:blip r:embed="rId3">
            <a:alphaModFix/>
          </a:blip>
          <a:srcRect/>
          <a:stretch/>
        </p:blipFill>
        <p:spPr>
          <a:xfrm>
            <a:off x="8644650" y="4756350"/>
            <a:ext cx="3489726" cy="2477325"/>
          </a:xfrm>
          <a:prstGeom prst="rect">
            <a:avLst/>
          </a:prstGeom>
          <a:noFill/>
          <a:ln>
            <a:noFill/>
          </a:ln>
        </p:spPr>
      </p:pic>
      <p:sp>
        <p:nvSpPr>
          <p:cNvPr id="301" name="Google Shape;301;p17"/>
          <p:cNvSpPr txBox="1">
            <a:spLocks noGrp="1"/>
          </p:cNvSpPr>
          <p:nvPr>
            <p:ph type="ctrTitle"/>
          </p:nvPr>
        </p:nvSpPr>
        <p:spPr>
          <a:xfrm>
            <a:off x="-1" y="255298"/>
            <a:ext cx="12134377" cy="958787"/>
          </a:xfrm>
          <a:prstGeom prst="rect">
            <a:avLst/>
          </a:prstGeom>
          <a:solidFill>
            <a:srgbClr val="FEE599"/>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302" name="Google Shape;302;p17"/>
          <p:cNvSpPr txBox="1"/>
          <p:nvPr/>
        </p:nvSpPr>
        <p:spPr>
          <a:xfrm>
            <a:off x="846963" y="1402308"/>
            <a:ext cx="8549700" cy="3971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8. Executarea jocului de către copii. </a:t>
            </a:r>
            <a:r>
              <a:rPr lang="ro-RO" sz="1800" b="0" i="0" u="none" strike="noStrike" cap="none">
                <a:solidFill>
                  <a:schemeClr val="dk1"/>
                </a:solidFill>
                <a:latin typeface="Calibri"/>
                <a:ea typeface="Calibri"/>
                <a:cs typeface="Calibri"/>
                <a:sym typeface="Calibri"/>
              </a:rPr>
              <a:t>Jocul începe la semnalul conducătorului de joc. La început acesta intervine mai des, reamintind regulile jocului, dând unele indicații organizatorice. Pe măsură ce înaintează în joc sau capătă experiența jocurilor matematice, propunătoarea acordă independență copiilor.</a:t>
            </a:r>
            <a:endParaRPr sz="1800" b="1" i="1" u="none" strike="noStrike" cap="none">
              <a:solidFill>
                <a:srgbClr val="0000F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1" u="none" strike="noStrike" cap="none">
              <a:solidFill>
                <a:srgbClr val="0000F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9. Complicarea sarcinilor jocului</a:t>
            </a:r>
            <a:r>
              <a:rPr lang="ro-RO" sz="1800" b="0" i="0" u="none" strike="noStrike" cap="none">
                <a:solidFill>
                  <a:schemeClr val="dk1"/>
                </a:solidFill>
                <a:latin typeface="Calibri"/>
                <a:ea typeface="Calibri"/>
                <a:cs typeface="Calibri"/>
                <a:sym typeface="Calibri"/>
              </a:rPr>
              <a:t>, intervine atunci când se dorește o diversificare a modalităților de rezolvare a sarcinii didactice. Acest lucru se poate realiza prin adăugarea de noi reguli, prin modificarea unor reguli, prin modificarea organizării colectivului de copii sau prin introducerea unor elemente sau materiale noi.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10. Încheierea jocului. </a:t>
            </a:r>
            <a:r>
              <a:rPr lang="ro-RO" sz="1800" b="0" i="0" u="none" strike="noStrike" cap="none">
                <a:solidFill>
                  <a:schemeClr val="dk1"/>
                </a:solidFill>
                <a:latin typeface="Calibri"/>
                <a:ea typeface="Calibri"/>
                <a:cs typeface="Calibri"/>
                <a:sym typeface="Calibri"/>
              </a:rPr>
              <a:t>În final, propunătoarea formulează concluzii și aprecieri asupra felului în care s-a desfășurat jocul, asupra modului în care s-au respectat regulile de joc și s-au executat sarcinile primite, asupra comportamentului copiilor, făcând unele recomandări cu caracter individual și general.</a:t>
            </a:r>
            <a:endParaRPr sz="1400" b="0" i="0" u="none" strike="noStrike" cap="none">
              <a:solidFill>
                <a:srgbClr val="000000"/>
              </a:solidFill>
              <a:latin typeface="Arial"/>
              <a:ea typeface="Arial"/>
              <a:cs typeface="Arial"/>
              <a:sym typeface="Arial"/>
            </a:endParaRPr>
          </a:p>
        </p:txBody>
      </p:sp>
      <p:sp>
        <p:nvSpPr>
          <p:cNvPr id="303" name="Google Shape;303;p17"/>
          <p:cNvSpPr txBox="1">
            <a:spLocks noGrp="1"/>
          </p:cNvSpPr>
          <p:nvPr>
            <p:ph type="subTitle" idx="1"/>
          </p:nvPr>
        </p:nvSpPr>
        <p:spPr>
          <a:xfrm rot="-5400000">
            <a:off x="-2889504" y="3149759"/>
            <a:ext cx="6775704" cy="476186"/>
          </a:xfrm>
          <a:prstGeom prst="rect">
            <a:avLst/>
          </a:prstGeom>
          <a:solidFill>
            <a:srgbClr val="9CC2E5"/>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0000"/>
              </a:buClr>
              <a:buSzPts val="3200"/>
              <a:buNone/>
            </a:pPr>
            <a:r>
              <a:rPr lang="ro-RO" sz="3200" b="1">
                <a:solidFill>
                  <a:srgbClr val="FF0000"/>
                </a:solidFill>
              </a:rPr>
              <a:t>  Etapele jocului didactic</a:t>
            </a:r>
            <a:endParaRPr sz="3200"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ctrTitle"/>
          </p:nvPr>
        </p:nvSpPr>
        <p:spPr>
          <a:xfrm>
            <a:off x="-1" y="255298"/>
            <a:ext cx="12134377" cy="958787"/>
          </a:xfrm>
          <a:prstGeom prst="rect">
            <a:avLst/>
          </a:prstGeom>
          <a:solidFill>
            <a:srgbClr val="FFFF00"/>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309" name="Google Shape;309;p18"/>
          <p:cNvSpPr txBox="1"/>
          <p:nvPr/>
        </p:nvSpPr>
        <p:spPr>
          <a:xfrm>
            <a:off x="1123353" y="1319025"/>
            <a:ext cx="5248987" cy="461665"/>
          </a:xfrm>
          <a:prstGeom prst="rect">
            <a:avLst/>
          </a:prstGeom>
          <a:noFill/>
          <a:ln w="1905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 Jocuri didactice de numerație</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310" name="Google Shape;310;p18"/>
          <p:cNvSpPr txBox="1"/>
          <p:nvPr/>
        </p:nvSpPr>
        <p:spPr>
          <a:xfrm>
            <a:off x="1123353" y="2035086"/>
            <a:ext cx="8476487" cy="3693319"/>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Furnicuța harnică!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consolidarea deprinderii de a număra conștient în concentrul 1-5, asociind numărul la cantitate și invers.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_____</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a:t>
            </a:r>
            <a:r>
              <a:rPr lang="ro-RO" sz="1800" b="0" i="0" u="none" strike="noStrike" cap="none">
                <a:solidFill>
                  <a:schemeClr val="dk1"/>
                </a:solidFill>
                <a:latin typeface="Calibri"/>
                <a:ea typeface="Calibri"/>
                <a:cs typeface="Calibri"/>
                <a:sym typeface="Calibri"/>
              </a:rPr>
              <a:t>: ____________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nr.1: </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_____</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ro-RO" sz="1800" b="1" i="0" u="none" strike="noStrike" cap="none">
                <a:solidFill>
                  <a:srgbClr val="FF0000"/>
                </a:solidFill>
                <a:latin typeface="Calibri"/>
                <a:ea typeface="Calibri"/>
                <a:cs typeface="Calibri"/>
                <a:sym typeface="Calibri"/>
              </a:rPr>
              <a:t>Etapele desfășurării jocului didactic: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o-RO" sz="1800" b="1" i="0" u="none" strike="noStrike" cap="none">
                <a:solidFill>
                  <a:srgbClr val="FF0000"/>
                </a:solidFill>
                <a:latin typeface="Calibri"/>
                <a:ea typeface="Calibri"/>
                <a:cs typeface="Calibri"/>
                <a:sym typeface="Calibri"/>
              </a:rPr>
              <a:t>-----------------------</a:t>
            </a:r>
            <a:endParaRPr sz="1800" b="1" i="0" u="none" strike="noStrike" cap="none">
              <a:solidFill>
                <a:srgbClr val="FF0000"/>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sp>
        <p:nvSpPr>
          <p:cNvPr id="311" name="Google Shape;311;p18"/>
          <p:cNvSpPr txBox="1">
            <a:spLocks noGrp="1"/>
          </p:cNvSpPr>
          <p:nvPr>
            <p:ph type="subTitle" idx="1"/>
          </p:nvPr>
        </p:nvSpPr>
        <p:spPr>
          <a:xfrm rot="-5400000">
            <a:off x="-2739675" y="3075909"/>
            <a:ext cx="6602702" cy="650584"/>
          </a:xfrm>
          <a:prstGeom prst="rect">
            <a:avLst/>
          </a:prstGeom>
          <a:solidFill>
            <a:srgbClr val="00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Structura și etapele jocului didactic</a:t>
            </a:r>
            <a:endParaRPr sz="3200" b="1">
              <a:solidFill>
                <a:srgbClr val="0000FF"/>
              </a:solidFill>
            </a:endParaRPr>
          </a:p>
        </p:txBody>
      </p:sp>
      <p:pic>
        <p:nvPicPr>
          <p:cNvPr id="312" name="Google Shape;312;p18" descr="Pencil Clipart #1367626 - Illustration by Clip Art Mascots"/>
          <p:cNvPicPr preferRelativeResize="0"/>
          <p:nvPr/>
        </p:nvPicPr>
        <p:blipFill rotWithShape="1">
          <a:blip r:embed="rId3">
            <a:alphaModFix/>
          </a:blip>
          <a:srcRect l="15597" r="10004" b="5623"/>
          <a:stretch/>
        </p:blipFill>
        <p:spPr>
          <a:xfrm>
            <a:off x="7911265" y="1780690"/>
            <a:ext cx="4280735" cy="5701607"/>
          </a:xfrm>
          <a:prstGeom prst="rect">
            <a:avLst/>
          </a:prstGeom>
          <a:noFill/>
          <a:ln>
            <a:noFill/>
          </a:ln>
        </p:spPr>
      </p:pic>
      <p:sp>
        <p:nvSpPr>
          <p:cNvPr id="313" name="Google Shape;313;p18"/>
          <p:cNvSpPr txBox="1"/>
          <p:nvPr/>
        </p:nvSpPr>
        <p:spPr>
          <a:xfrm>
            <a:off x="4168407" y="3018899"/>
            <a:ext cx="3797700" cy="523200"/>
          </a:xfrm>
          <a:prstGeom prst="rect">
            <a:avLst/>
          </a:prstGeom>
          <a:solidFill>
            <a:srgbClr val="FF99FF"/>
          </a:solidFill>
          <a:ln w="9525"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ro-RO" sz="2800" b="1" i="1" u="none" strike="noStrike" cap="none">
                <a:solidFill>
                  <a:schemeClr val="dk1"/>
                </a:solidFill>
                <a:latin typeface="Calibri"/>
                <a:ea typeface="Calibri"/>
                <a:cs typeface="Calibri"/>
                <a:sym typeface="Calibri"/>
              </a:rPr>
              <a:t>lucru în perechi</a:t>
            </a: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ctrTitle"/>
          </p:nvPr>
        </p:nvSpPr>
        <p:spPr>
          <a:xfrm>
            <a:off x="-1" y="255298"/>
            <a:ext cx="12134377" cy="958787"/>
          </a:xfrm>
          <a:prstGeom prst="rect">
            <a:avLst/>
          </a:prstGeom>
          <a:solidFill>
            <a:srgbClr val="FFFF00"/>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0000"/>
              </a:buClr>
              <a:buSzPts val="6000"/>
              <a:buFont typeface="Calibri"/>
              <a:buNone/>
            </a:pPr>
            <a:r>
              <a:rPr lang="ro-RO" b="1">
                <a:solidFill>
                  <a:srgbClr val="FF0000"/>
                </a:solidFill>
              </a:rPr>
              <a:t> Jocul didactic matematic  </a:t>
            </a:r>
            <a:endParaRPr b="1">
              <a:solidFill>
                <a:srgbClr val="FF0000"/>
              </a:solidFill>
            </a:endParaRPr>
          </a:p>
        </p:txBody>
      </p:sp>
      <p:sp>
        <p:nvSpPr>
          <p:cNvPr id="319" name="Google Shape;319;p19"/>
          <p:cNvSpPr txBox="1">
            <a:spLocks noGrp="1"/>
          </p:cNvSpPr>
          <p:nvPr>
            <p:ph type="subTitle" idx="1"/>
          </p:nvPr>
        </p:nvSpPr>
        <p:spPr>
          <a:xfrm rot="-5400000">
            <a:off x="-2678124" y="3102335"/>
            <a:ext cx="6575987" cy="572483"/>
          </a:xfrm>
          <a:prstGeom prst="rect">
            <a:avLst/>
          </a:prstGeom>
          <a:solidFill>
            <a:srgbClr val="CC99FF"/>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  </a:t>
            </a:r>
            <a:r>
              <a:rPr lang="ro-RO" sz="3200" b="1">
                <a:solidFill>
                  <a:srgbClr val="FFF2CC"/>
                </a:solidFill>
              </a:rPr>
              <a:t>Structura și etapele jocului didactic</a:t>
            </a:r>
            <a:endParaRPr sz="3200" b="1">
              <a:solidFill>
                <a:srgbClr val="FFF2CC"/>
              </a:solidFill>
            </a:endParaRPr>
          </a:p>
        </p:txBody>
      </p:sp>
      <p:sp>
        <p:nvSpPr>
          <p:cNvPr id="320" name="Google Shape;320;p19"/>
          <p:cNvSpPr txBox="1"/>
          <p:nvPr/>
        </p:nvSpPr>
        <p:spPr>
          <a:xfrm>
            <a:off x="1106425" y="1368800"/>
            <a:ext cx="5440680" cy="461665"/>
          </a:xfrm>
          <a:prstGeom prst="rect">
            <a:avLst/>
          </a:prstGeom>
          <a:noFill/>
          <a:ln w="19050"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 Jocuri didactice de numerație</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321" name="Google Shape;321;p19"/>
          <p:cNvSpPr txBox="1"/>
          <p:nvPr/>
        </p:nvSpPr>
        <p:spPr>
          <a:xfrm>
            <a:off x="1106424" y="1985180"/>
            <a:ext cx="7251191" cy="3693319"/>
          </a:xfrm>
          <a:prstGeom prst="rect">
            <a:avLst/>
          </a:prstGeom>
          <a:noFill/>
          <a:ln w="19050" cap="flat" cmpd="sng">
            <a:solidFill>
              <a:srgbClr val="9933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Spune a câta jucărie lipsește!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a utiliza numeralul ordinal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_____</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Conținutul matematic</a:t>
            </a:r>
            <a:r>
              <a:rPr lang="ro-RO" sz="1800" b="0" i="0" u="none" strike="noStrike" cap="none">
                <a:solidFill>
                  <a:schemeClr val="dk1"/>
                </a:solidFill>
                <a:latin typeface="Calibri"/>
                <a:ea typeface="Calibri"/>
                <a:cs typeface="Calibri"/>
                <a:sym typeface="Calibri"/>
              </a:rPr>
              <a:t>: ____________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Material didactic: __________</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Regulile jocului: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nr.1: </a:t>
            </a:r>
            <a:r>
              <a:rPr lang="ro-RO" sz="1800" b="0" i="0" u="none" strike="noStrike" cap="none">
                <a:solidFill>
                  <a:schemeClr val="dk1"/>
                </a:solidFill>
                <a:latin typeface="Calibri"/>
                <a:ea typeface="Calibri"/>
                <a:cs typeface="Calibri"/>
                <a:sym typeface="Calibri"/>
              </a:rPr>
              <a:t> ____</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Noto Sans Symbols"/>
              <a:buChar char="⮚"/>
            </a:pPr>
            <a:r>
              <a:rPr lang="ro-RO" sz="1800" b="0" i="0" u="none" strike="noStrike" cap="none">
                <a:solidFill>
                  <a:schemeClr val="dk1"/>
                </a:solidFill>
                <a:latin typeface="Calibri"/>
                <a:ea typeface="Calibri"/>
                <a:cs typeface="Calibri"/>
                <a:sym typeface="Calibri"/>
              </a:rPr>
              <a:t>    </a:t>
            </a:r>
            <a:r>
              <a:rPr lang="ro-RO" sz="1800" b="0" i="1" u="none" strike="noStrike" cap="none">
                <a:solidFill>
                  <a:schemeClr val="dk1"/>
                </a:solidFill>
                <a:latin typeface="Calibri"/>
                <a:ea typeface="Calibri"/>
                <a:cs typeface="Calibri"/>
                <a:sym typeface="Calibri"/>
              </a:rPr>
              <a:t>Regula nr. 2:  </a:t>
            </a:r>
            <a:r>
              <a:rPr lang="ro-RO" sz="1800" b="0" i="0" u="none" strike="noStrike" cap="none">
                <a:solidFill>
                  <a:schemeClr val="dk1"/>
                </a:solidFill>
                <a:latin typeface="Calibri"/>
                <a:ea typeface="Calibri"/>
                <a:cs typeface="Calibri"/>
                <a:sym typeface="Calibri"/>
              </a:rPr>
              <a:t>_____</a:t>
            </a: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ro-RO" sz="1800" b="1" i="0" u="none" strike="noStrike" cap="none">
                <a:solidFill>
                  <a:srgbClr val="FF0000"/>
                </a:solidFill>
                <a:latin typeface="Calibri"/>
                <a:ea typeface="Calibri"/>
                <a:cs typeface="Calibri"/>
                <a:sym typeface="Calibri"/>
              </a:rPr>
              <a:t>Etapele desfășurării jocului didactic: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o-RO" sz="1800" b="1" i="0" u="none" strike="noStrike" cap="none">
                <a:solidFill>
                  <a:srgbClr val="FF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sp>
        <p:nvSpPr>
          <p:cNvPr id="322" name="Google Shape;322;p19"/>
          <p:cNvSpPr/>
          <p:nvPr/>
        </p:nvSpPr>
        <p:spPr>
          <a:xfrm>
            <a:off x="7866743" y="2946399"/>
            <a:ext cx="3887870" cy="3730172"/>
          </a:xfrm>
          <a:prstGeom prst="ellipse">
            <a:avLst/>
          </a:prstGeom>
          <a:solidFill>
            <a:srgbClr val="FFF2CC"/>
          </a:solid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ro-RO" sz="2800" b="1" i="0" u="none" strike="noStrike" cap="none">
                <a:solidFill>
                  <a:schemeClr val="dk1"/>
                </a:solidFill>
                <a:latin typeface="Arial Black"/>
                <a:ea typeface="Arial Black"/>
                <a:cs typeface="Arial Black"/>
                <a:sym typeface="Arial Black"/>
              </a:rPr>
              <a:t>Temă</a:t>
            </a:r>
            <a:endParaRPr sz="2800" b="1" i="0" u="none" strike="noStrike" cap="none">
              <a:solidFill>
                <a:schemeClr val="dk1"/>
              </a:solidFill>
              <a:latin typeface="Arial Black"/>
              <a:ea typeface="Arial Black"/>
              <a:cs typeface="Arial Black"/>
              <a:sym typeface="Arial Black"/>
            </a:endParaRPr>
          </a:p>
        </p:txBody>
      </p:sp>
      <p:pic>
        <p:nvPicPr>
          <p:cNvPr id="323" name="Google Shape;323;p19" descr="27 Best Pencil clipart ideas | pencil clipart, art drawings for kids,  school wall art"/>
          <p:cNvPicPr preferRelativeResize="0"/>
          <p:nvPr/>
        </p:nvPicPr>
        <p:blipFill rotWithShape="1">
          <a:blip r:embed="rId3">
            <a:alphaModFix/>
          </a:blip>
          <a:srcRect/>
          <a:stretch/>
        </p:blipFill>
        <p:spPr>
          <a:xfrm>
            <a:off x="5852160" y="3014856"/>
            <a:ext cx="2014583" cy="35932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l="8975" t="9385" r="27896" b="6385"/>
          <a:stretch/>
        </p:blipFill>
        <p:spPr>
          <a:xfrm>
            <a:off x="91440" y="2220420"/>
            <a:ext cx="2176272" cy="3942636"/>
          </a:xfrm>
          <a:prstGeom prst="rect">
            <a:avLst/>
          </a:prstGeom>
          <a:noFill/>
          <a:ln>
            <a:noFill/>
          </a:ln>
        </p:spPr>
      </p:pic>
      <p:sp>
        <p:nvSpPr>
          <p:cNvPr id="100" name="Google Shape;100;p3"/>
          <p:cNvSpPr txBox="1">
            <a:spLocks noGrp="1"/>
          </p:cNvSpPr>
          <p:nvPr>
            <p:ph type="ctrTitle"/>
          </p:nvPr>
        </p:nvSpPr>
        <p:spPr>
          <a:xfrm>
            <a:off x="0" y="544386"/>
            <a:ext cx="12192000"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01" name="Google Shape;101;p3"/>
          <p:cNvSpPr txBox="1">
            <a:spLocks noGrp="1"/>
          </p:cNvSpPr>
          <p:nvPr>
            <p:ph type="subTitle" idx="1"/>
          </p:nvPr>
        </p:nvSpPr>
        <p:spPr>
          <a:xfrm>
            <a:off x="1877568" y="2763319"/>
            <a:ext cx="9692640" cy="4761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B050"/>
              </a:buClr>
              <a:buSzPts val="3200"/>
              <a:buNone/>
            </a:pPr>
            <a:r>
              <a:rPr lang="ro-RO" sz="3200" b="1">
                <a:solidFill>
                  <a:srgbClr val="00B050"/>
                </a:solidFill>
              </a:rPr>
              <a:t>Jocurile didactice matematice de </a:t>
            </a:r>
            <a:r>
              <a:rPr lang="ro-RO" sz="3200" b="1" i="1">
                <a:solidFill>
                  <a:srgbClr val="00B050"/>
                </a:solidFill>
              </a:rPr>
              <a:t>formare de mulțimi</a:t>
            </a:r>
            <a:endParaRPr sz="3200" b="1">
              <a:solidFill>
                <a:srgbClr val="00B050"/>
              </a:solidFill>
            </a:endParaRPr>
          </a:p>
        </p:txBody>
      </p:sp>
      <p:sp>
        <p:nvSpPr>
          <p:cNvPr id="102" name="Google Shape;102;p3"/>
          <p:cNvSpPr txBox="1"/>
          <p:nvPr/>
        </p:nvSpPr>
        <p:spPr>
          <a:xfrm>
            <a:off x="1877568" y="3603891"/>
            <a:ext cx="10533888" cy="18158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au aceeași structură generală, dar sarcina de învățare implică exerciții de imitare, grupare, separare și triere, clasificare;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conduc la dobândirea abilităților de identificare, triere, selectare și formare de mulțimi</a:t>
            </a:r>
            <a:endParaRPr sz="2800" b="0" i="0" u="none" strike="noStrike" cap="none">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4">
            <a:alphaModFix/>
          </a:blip>
          <a:srcRect t="16786" b="15714"/>
          <a:stretch/>
        </p:blipFill>
        <p:spPr>
          <a:xfrm>
            <a:off x="8879164" y="150560"/>
            <a:ext cx="2709332" cy="182879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4"/>
          <p:cNvPicPr preferRelativeResize="0"/>
          <p:nvPr/>
        </p:nvPicPr>
        <p:blipFill rotWithShape="1">
          <a:blip r:embed="rId3">
            <a:alphaModFix/>
          </a:blip>
          <a:srcRect l="8975" t="9385" r="27896" b="6385"/>
          <a:stretch/>
        </p:blipFill>
        <p:spPr>
          <a:xfrm>
            <a:off x="91440" y="2220420"/>
            <a:ext cx="2176272" cy="3942636"/>
          </a:xfrm>
          <a:prstGeom prst="rect">
            <a:avLst/>
          </a:prstGeom>
          <a:noFill/>
          <a:ln>
            <a:noFill/>
          </a:ln>
        </p:spPr>
      </p:pic>
      <p:sp>
        <p:nvSpPr>
          <p:cNvPr id="109" name="Google Shape;109;p4"/>
          <p:cNvSpPr txBox="1">
            <a:spLocks noGrp="1"/>
          </p:cNvSpPr>
          <p:nvPr>
            <p:ph type="ctrTitle"/>
          </p:nvPr>
        </p:nvSpPr>
        <p:spPr>
          <a:xfrm>
            <a:off x="0" y="544386"/>
            <a:ext cx="12192000"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10" name="Google Shape;110;p4"/>
          <p:cNvSpPr txBox="1">
            <a:spLocks noGrp="1"/>
          </p:cNvSpPr>
          <p:nvPr>
            <p:ph type="subTitle" idx="1"/>
          </p:nvPr>
        </p:nvSpPr>
        <p:spPr>
          <a:xfrm>
            <a:off x="1877568" y="2763319"/>
            <a:ext cx="9692640" cy="4761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B050"/>
              </a:buClr>
              <a:buSzPts val="3200"/>
              <a:buNone/>
            </a:pPr>
            <a:r>
              <a:rPr lang="ro-RO" sz="3200" b="1">
                <a:solidFill>
                  <a:srgbClr val="00B050"/>
                </a:solidFill>
              </a:rPr>
              <a:t>Jocurile didactice matematice de </a:t>
            </a:r>
            <a:r>
              <a:rPr lang="ro-RO" sz="3200" b="1" i="1">
                <a:solidFill>
                  <a:srgbClr val="00B050"/>
                </a:solidFill>
              </a:rPr>
              <a:t>numerație</a:t>
            </a:r>
            <a:endParaRPr sz="3200" b="1">
              <a:solidFill>
                <a:srgbClr val="00B050"/>
              </a:solidFill>
            </a:endParaRPr>
          </a:p>
        </p:txBody>
      </p:sp>
      <p:sp>
        <p:nvSpPr>
          <p:cNvPr id="111" name="Google Shape;111;p4"/>
          <p:cNvSpPr txBox="1"/>
          <p:nvPr/>
        </p:nvSpPr>
        <p:spPr>
          <a:xfrm>
            <a:off x="1877568" y="3603891"/>
            <a:ext cx="10201656" cy="181588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contribuie la consolidarea și exersarea deprinderilor de așezare în perechi, comparare, numărare conștientă, de exersare a cardinalului și ordinalului, de familiarizare cu operațiile aritmetice și de formare a raționamentelor de tip ipotetico-deductiv</a:t>
            </a:r>
            <a:endParaRPr sz="2800" b="0" i="0" u="none" strike="noStrike" cap="none">
              <a:solidFill>
                <a:schemeClr val="dk1"/>
              </a:solidFill>
              <a:latin typeface="Calibri"/>
              <a:ea typeface="Calibri"/>
              <a:cs typeface="Calibri"/>
              <a:sym typeface="Calibri"/>
            </a:endParaRPr>
          </a:p>
        </p:txBody>
      </p:sp>
      <p:pic>
        <p:nvPicPr>
          <p:cNvPr id="112" name="Google Shape;112;p4"/>
          <p:cNvPicPr preferRelativeResize="0"/>
          <p:nvPr/>
        </p:nvPicPr>
        <p:blipFill rotWithShape="1">
          <a:blip r:embed="rId4">
            <a:alphaModFix/>
          </a:blip>
          <a:srcRect t="16786" b="15714"/>
          <a:stretch/>
        </p:blipFill>
        <p:spPr>
          <a:xfrm>
            <a:off x="8879164" y="150560"/>
            <a:ext cx="2709332" cy="182879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5"/>
          <p:cNvPicPr preferRelativeResize="0"/>
          <p:nvPr/>
        </p:nvPicPr>
        <p:blipFill rotWithShape="1">
          <a:blip r:embed="rId3">
            <a:alphaModFix/>
          </a:blip>
          <a:srcRect l="8975" t="9385" r="27896" b="6385"/>
          <a:stretch/>
        </p:blipFill>
        <p:spPr>
          <a:xfrm>
            <a:off x="91440" y="2220420"/>
            <a:ext cx="2176272" cy="3942636"/>
          </a:xfrm>
          <a:prstGeom prst="rect">
            <a:avLst/>
          </a:prstGeom>
          <a:noFill/>
          <a:ln>
            <a:noFill/>
          </a:ln>
        </p:spPr>
      </p:pic>
      <p:sp>
        <p:nvSpPr>
          <p:cNvPr id="118" name="Google Shape;118;p5"/>
          <p:cNvSpPr txBox="1">
            <a:spLocks noGrp="1"/>
          </p:cNvSpPr>
          <p:nvPr>
            <p:ph type="ctrTitle"/>
          </p:nvPr>
        </p:nvSpPr>
        <p:spPr>
          <a:xfrm>
            <a:off x="0" y="544386"/>
            <a:ext cx="12192000"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19" name="Google Shape;119;p5"/>
          <p:cNvSpPr txBox="1">
            <a:spLocks noGrp="1"/>
          </p:cNvSpPr>
          <p:nvPr>
            <p:ph type="subTitle" idx="1"/>
          </p:nvPr>
        </p:nvSpPr>
        <p:spPr>
          <a:xfrm>
            <a:off x="1694688" y="1979359"/>
            <a:ext cx="9692640" cy="47618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B050"/>
              </a:buClr>
              <a:buSzPts val="3200"/>
              <a:buNone/>
            </a:pPr>
            <a:r>
              <a:rPr lang="ro-RO" sz="3200" b="1">
                <a:solidFill>
                  <a:srgbClr val="00B050"/>
                </a:solidFill>
              </a:rPr>
              <a:t>Jocurile didactice </a:t>
            </a:r>
            <a:r>
              <a:rPr lang="ro-RO" sz="3200" b="1" i="1">
                <a:solidFill>
                  <a:srgbClr val="00B050"/>
                </a:solidFill>
              </a:rPr>
              <a:t>logico-matematice</a:t>
            </a:r>
            <a:endParaRPr sz="3200" b="1">
              <a:solidFill>
                <a:srgbClr val="00B050"/>
              </a:solidFill>
            </a:endParaRPr>
          </a:p>
        </p:txBody>
      </p:sp>
      <p:sp>
        <p:nvSpPr>
          <p:cNvPr id="120" name="Google Shape;120;p5"/>
          <p:cNvSpPr txBox="1"/>
          <p:nvPr/>
        </p:nvSpPr>
        <p:spPr>
          <a:xfrm>
            <a:off x="1799844" y="2479098"/>
            <a:ext cx="10201656" cy="440120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Sunt jocuri didactice matematice care introduc conectorii logici în verbalizare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Familiarizează preșcolarii cu operațiile cu mulțimi. Noțiunea abstractă (de mulțime) devine mai accesibilă și poate fi însușită conștient dacă este inclusă în joc logico-matematic, deoarece el oferă un cadru afectiv-motivațional adecvat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Scopul este de a-i înzestra pe copii cu un aparat logic suplu, care să le permită să se orienteze în problemele realității înconjurătoare, să exprime raționamente și judecăți într-un limbaj simplu, familiar</a:t>
            </a:r>
            <a:endParaRPr sz="2800" b="0" i="0" u="none" strike="noStrike" cap="none">
              <a:solidFill>
                <a:schemeClr val="dk1"/>
              </a:solidFill>
              <a:latin typeface="Calibri"/>
              <a:ea typeface="Calibri"/>
              <a:cs typeface="Calibri"/>
              <a:sym typeface="Calibri"/>
            </a:endParaRPr>
          </a:p>
        </p:txBody>
      </p:sp>
      <p:pic>
        <p:nvPicPr>
          <p:cNvPr id="121" name="Google Shape;121;p5"/>
          <p:cNvPicPr preferRelativeResize="0"/>
          <p:nvPr/>
        </p:nvPicPr>
        <p:blipFill rotWithShape="1">
          <a:blip r:embed="rId4">
            <a:alphaModFix/>
          </a:blip>
          <a:srcRect t="16786" b="15714"/>
          <a:stretch/>
        </p:blipFill>
        <p:spPr>
          <a:xfrm>
            <a:off x="8879164" y="150560"/>
            <a:ext cx="2709332" cy="1828799"/>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a:stretch/>
        </p:blipFill>
        <p:spPr>
          <a:xfrm>
            <a:off x="6141138" y="3459279"/>
            <a:ext cx="5993239" cy="3398722"/>
          </a:xfrm>
          <a:prstGeom prst="rect">
            <a:avLst/>
          </a:prstGeom>
          <a:noFill/>
          <a:ln>
            <a:noFill/>
          </a:ln>
        </p:spPr>
      </p:pic>
      <p:sp>
        <p:nvSpPr>
          <p:cNvPr id="127" name="Google Shape;127;p6"/>
          <p:cNvSpPr txBox="1">
            <a:spLocks noGrp="1"/>
          </p:cNvSpPr>
          <p:nvPr>
            <p:ph type="ctrTitle"/>
          </p:nvPr>
        </p:nvSpPr>
        <p:spPr>
          <a:xfrm>
            <a:off x="0" y="544386"/>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28" name="Google Shape;128;p6"/>
          <p:cNvSpPr txBox="1">
            <a:spLocks noGrp="1"/>
          </p:cNvSpPr>
          <p:nvPr>
            <p:ph type="subTitle" idx="1"/>
          </p:nvPr>
        </p:nvSpPr>
        <p:spPr>
          <a:xfrm>
            <a:off x="0" y="1579100"/>
            <a:ext cx="12134377" cy="476186"/>
          </a:xfrm>
          <a:prstGeom prst="rect">
            <a:avLst/>
          </a:prstGeom>
          <a:solidFill>
            <a:srgbClr val="FBE4D4"/>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B050"/>
              </a:buClr>
              <a:buSzPts val="3200"/>
              <a:buNone/>
            </a:pPr>
            <a:r>
              <a:rPr lang="ro-RO" sz="3200" b="1">
                <a:solidFill>
                  <a:srgbClr val="00B050"/>
                </a:solidFill>
              </a:rPr>
              <a:t>Avantaje metodologice ale utilizării jocului didactic</a:t>
            </a:r>
            <a:endParaRPr sz="3200" b="1">
              <a:solidFill>
                <a:srgbClr val="00B050"/>
              </a:solidFill>
            </a:endParaRPr>
          </a:p>
        </p:txBody>
      </p:sp>
      <p:sp>
        <p:nvSpPr>
          <p:cNvPr id="129" name="Google Shape;129;p6"/>
          <p:cNvSpPr txBox="1"/>
          <p:nvPr/>
        </p:nvSpPr>
        <p:spPr>
          <a:xfrm>
            <a:off x="0" y="2259642"/>
            <a:ext cx="6877812" cy="39703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Același conținut matematic se consolidează, se poate repeta și totuși jocul pare nou prin modificarea situațiilor de învățare;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Regulile și Elementele de joc modifică succeasiunea acțiunilor, ritmul de lucru al copiilor;</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Courier New"/>
              <a:buChar char="o"/>
            </a:pPr>
            <a:r>
              <a:rPr lang="ro-RO" sz="2800" b="0" i="0" u="none" strike="noStrike" cap="none">
                <a:solidFill>
                  <a:schemeClr val="dk1"/>
                </a:solidFill>
                <a:latin typeface="Calibri"/>
                <a:ea typeface="Calibri"/>
                <a:cs typeface="Calibri"/>
                <a:sym typeface="Calibri"/>
              </a:rPr>
              <a:t>Stimulează și exersează limbajul în direcția urmărită prin obiectivul operațional;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ctrTitle"/>
          </p:nvPr>
        </p:nvSpPr>
        <p:spPr>
          <a:xfrm>
            <a:off x="-1" y="255298"/>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35" name="Google Shape;135;p7"/>
          <p:cNvSpPr txBox="1">
            <a:spLocks noGrp="1"/>
          </p:cNvSpPr>
          <p:nvPr>
            <p:ph type="subTitle" idx="1"/>
          </p:nvPr>
        </p:nvSpPr>
        <p:spPr>
          <a:xfrm>
            <a:off x="-2" y="1338338"/>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Structura jocului didactic</a:t>
            </a:r>
            <a:endParaRPr sz="3200" b="1">
              <a:solidFill>
                <a:srgbClr val="0000FF"/>
              </a:solidFill>
            </a:endParaRPr>
          </a:p>
        </p:txBody>
      </p:sp>
      <p:sp>
        <p:nvSpPr>
          <p:cNvPr id="136" name="Google Shape;136;p7"/>
          <p:cNvSpPr txBox="1"/>
          <p:nvPr/>
        </p:nvSpPr>
        <p:spPr>
          <a:xfrm>
            <a:off x="182880" y="3104908"/>
            <a:ext cx="4800600" cy="224676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Scopul didactic</a:t>
            </a:r>
            <a:r>
              <a:rPr lang="ro-RO" sz="2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ro-RO" sz="2800" b="0" i="0" u="none" strike="noStrike" cap="none">
                <a:solidFill>
                  <a:schemeClr val="dk1"/>
                </a:solidFill>
                <a:latin typeface="Calibri"/>
                <a:ea typeface="Calibri"/>
                <a:cs typeface="Calibri"/>
                <a:sym typeface="Calibri"/>
              </a:rPr>
              <a:t>se formulează în concordanță cu cerințele programei școlare, convertită în finalități funcționale de joc</a:t>
            </a:r>
            <a:endParaRPr sz="1400" b="0" i="0" u="none" strike="noStrike" cap="none">
              <a:solidFill>
                <a:srgbClr val="000000"/>
              </a:solidFill>
              <a:latin typeface="Arial"/>
              <a:ea typeface="Arial"/>
              <a:cs typeface="Arial"/>
              <a:sym typeface="Arial"/>
            </a:endParaRPr>
          </a:p>
        </p:txBody>
      </p:sp>
      <p:sp>
        <p:nvSpPr>
          <p:cNvPr id="137" name="Google Shape;137;p7"/>
          <p:cNvSpPr txBox="1"/>
          <p:nvPr/>
        </p:nvSpPr>
        <p:spPr>
          <a:xfrm>
            <a:off x="5385817" y="1838254"/>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138" name="Google Shape;138;p7"/>
          <p:cNvSpPr txBox="1"/>
          <p:nvPr/>
        </p:nvSpPr>
        <p:spPr>
          <a:xfrm>
            <a:off x="5385817" y="2299919"/>
            <a:ext cx="651967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chemeClr val="dk1"/>
                </a:solidFill>
                <a:latin typeface="Calibri"/>
                <a:ea typeface="Calibri"/>
                <a:cs typeface="Calibri"/>
                <a:sym typeface="Calibri"/>
              </a:rPr>
              <a:t>a) Scop didactic: </a:t>
            </a:r>
            <a:r>
              <a:rPr lang="ro-RO" sz="18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800" b="1" i="1" u="none" strike="noStrike" cap="none">
              <a:solidFill>
                <a:schemeClr val="dk1"/>
              </a:solidFill>
              <a:latin typeface="Calibri"/>
              <a:ea typeface="Calibri"/>
              <a:cs typeface="Calibri"/>
              <a:sym typeface="Calibri"/>
            </a:endParaRPr>
          </a:p>
        </p:txBody>
      </p:sp>
      <p:cxnSp>
        <p:nvCxnSpPr>
          <p:cNvPr id="139" name="Google Shape;139;p7"/>
          <p:cNvCxnSpPr/>
          <p:nvPr/>
        </p:nvCxnSpPr>
        <p:spPr>
          <a:xfrm>
            <a:off x="5184648" y="1938777"/>
            <a:ext cx="0" cy="4727199"/>
          </a:xfrm>
          <a:prstGeom prst="straightConnector1">
            <a:avLst/>
          </a:prstGeom>
          <a:noFill/>
          <a:ln w="38100" cap="flat" cmpd="sng">
            <a:solidFill>
              <a:schemeClr val="accent1"/>
            </a:solidFill>
            <a:prstDash val="solid"/>
            <a:miter lim="800000"/>
            <a:headEnd type="none" w="sm" len="sm"/>
            <a:tailEnd type="none" w="sm" len="sm"/>
          </a:ln>
        </p:spPr>
      </p:cxnSp>
      <p:pic>
        <p:nvPicPr>
          <p:cNvPr id="140" name="Google Shape;140;p7"/>
          <p:cNvPicPr preferRelativeResize="0"/>
          <p:nvPr/>
        </p:nvPicPr>
        <p:blipFill rotWithShape="1">
          <a:blip r:embed="rId3">
            <a:alphaModFix/>
          </a:blip>
          <a:srcRect/>
          <a:stretch/>
        </p:blipFill>
        <p:spPr>
          <a:xfrm>
            <a:off x="9412606" y="136485"/>
            <a:ext cx="2543175" cy="1800225"/>
          </a:xfrm>
          <a:prstGeom prst="rect">
            <a:avLst/>
          </a:prstGeom>
          <a:noFill/>
          <a:ln w="28575" cap="flat" cmpd="sng">
            <a:solidFill>
              <a:srgbClr val="0070C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ctrTitle"/>
          </p:nvPr>
        </p:nvSpPr>
        <p:spPr>
          <a:xfrm>
            <a:off x="-1" y="255298"/>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46" name="Google Shape;146;p8"/>
          <p:cNvSpPr txBox="1">
            <a:spLocks noGrp="1"/>
          </p:cNvSpPr>
          <p:nvPr>
            <p:ph type="subTitle" idx="1"/>
          </p:nvPr>
        </p:nvSpPr>
        <p:spPr>
          <a:xfrm>
            <a:off x="-2" y="1338338"/>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Structura jocului didactic</a:t>
            </a:r>
            <a:endParaRPr sz="3200" b="1">
              <a:solidFill>
                <a:srgbClr val="0000FF"/>
              </a:solidFill>
            </a:endParaRPr>
          </a:p>
        </p:txBody>
      </p:sp>
      <p:sp>
        <p:nvSpPr>
          <p:cNvPr id="147" name="Google Shape;147;p8"/>
          <p:cNvSpPr txBox="1"/>
          <p:nvPr/>
        </p:nvSpPr>
        <p:spPr>
          <a:xfrm>
            <a:off x="118872" y="2264771"/>
            <a:ext cx="4800600" cy="440120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Scopul didactic</a:t>
            </a:r>
            <a:r>
              <a:rPr lang="ro-RO"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Sarcina didactică</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ro-RO" sz="2800" b="0" i="0" u="none" strike="noStrike" cap="none">
                <a:solidFill>
                  <a:schemeClr val="dk1"/>
                </a:solidFill>
                <a:latin typeface="Calibri"/>
                <a:ea typeface="Calibri"/>
                <a:cs typeface="Calibri"/>
                <a:sym typeface="Calibri"/>
              </a:rPr>
              <a:t>este legată de conținutul jocului, referindu-se la ceea ce trebuie să facă în mod concret preșcolarii în cursul jocului pentru a realiza scopul propus. Jocul matematic cuprinde și rezolvă cu succes </a:t>
            </a:r>
            <a:r>
              <a:rPr lang="ro-RO" sz="2800" b="0" i="1" u="none" strike="noStrike" cap="none">
                <a:solidFill>
                  <a:schemeClr val="dk1"/>
                </a:solidFill>
                <a:latin typeface="Calibri"/>
                <a:ea typeface="Calibri"/>
                <a:cs typeface="Calibri"/>
                <a:sym typeface="Calibri"/>
              </a:rPr>
              <a:t>o singură sarcină didactică</a:t>
            </a:r>
            <a:endParaRPr sz="2800" b="0" i="0" u="none" strike="noStrike" cap="none">
              <a:solidFill>
                <a:schemeClr val="dk1"/>
              </a:solidFill>
              <a:latin typeface="Calibri"/>
              <a:ea typeface="Calibri"/>
              <a:cs typeface="Calibri"/>
              <a:sym typeface="Calibri"/>
            </a:endParaRPr>
          </a:p>
        </p:txBody>
      </p:sp>
      <p:sp>
        <p:nvSpPr>
          <p:cNvPr id="148" name="Google Shape;148;p8"/>
          <p:cNvSpPr txBox="1"/>
          <p:nvPr/>
        </p:nvSpPr>
        <p:spPr>
          <a:xfrm>
            <a:off x="5385817" y="1838254"/>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149" name="Google Shape;149;p8"/>
          <p:cNvSpPr txBox="1"/>
          <p:nvPr/>
        </p:nvSpPr>
        <p:spPr>
          <a:xfrm>
            <a:off x="5385817" y="2299919"/>
            <a:ext cx="651967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recunoască forma pătrată prin comparare și să folosească corect atributul corespunzător (”piesa pătrată” sau ”pătrat”)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cxnSp>
        <p:nvCxnSpPr>
          <p:cNvPr id="150" name="Google Shape;150;p8"/>
          <p:cNvCxnSpPr/>
          <p:nvPr/>
        </p:nvCxnSpPr>
        <p:spPr>
          <a:xfrm>
            <a:off x="5184648" y="1938777"/>
            <a:ext cx="0" cy="4727199"/>
          </a:xfrm>
          <a:prstGeom prst="straightConnector1">
            <a:avLst/>
          </a:prstGeom>
          <a:noFill/>
          <a:ln w="38100" cap="flat" cmpd="sng">
            <a:solidFill>
              <a:schemeClr val="accent1"/>
            </a:solidFill>
            <a:prstDash val="solid"/>
            <a:miter lim="800000"/>
            <a:headEnd type="none" w="sm" len="sm"/>
            <a:tailEnd type="none" w="sm" len="sm"/>
          </a:ln>
        </p:spPr>
      </p:cxnSp>
      <p:pic>
        <p:nvPicPr>
          <p:cNvPr id="151" name="Google Shape;151;p8"/>
          <p:cNvPicPr preferRelativeResize="0"/>
          <p:nvPr/>
        </p:nvPicPr>
        <p:blipFill rotWithShape="1">
          <a:blip r:embed="rId3">
            <a:alphaModFix/>
          </a:blip>
          <a:srcRect/>
          <a:stretch/>
        </p:blipFill>
        <p:spPr>
          <a:xfrm>
            <a:off x="9412606" y="136485"/>
            <a:ext cx="2543175" cy="1800225"/>
          </a:xfrm>
          <a:prstGeom prst="rect">
            <a:avLst/>
          </a:prstGeom>
          <a:noFill/>
          <a:ln w="28575" cap="flat" cmpd="sng">
            <a:solidFill>
              <a:srgbClr val="0070C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1" y="255298"/>
            <a:ext cx="12134377" cy="958787"/>
          </a:xfrm>
          <a:prstGeom prst="rect">
            <a:avLst/>
          </a:prstGeom>
          <a:solidFill>
            <a:srgbClr val="FFF2CC"/>
          </a:solidFill>
          <a:ln w="9525" cap="flat" cmpd="sng">
            <a:solidFill>
              <a:srgbClr val="0070C0"/>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ro-RO" b="1">
                <a:solidFill>
                  <a:srgbClr val="FF0000"/>
                </a:solidFill>
              </a:rPr>
              <a:t> Jocul didactic matematic</a:t>
            </a:r>
            <a:endParaRPr b="1">
              <a:solidFill>
                <a:srgbClr val="FF0000"/>
              </a:solidFill>
            </a:endParaRPr>
          </a:p>
        </p:txBody>
      </p:sp>
      <p:sp>
        <p:nvSpPr>
          <p:cNvPr id="157" name="Google Shape;157;p9"/>
          <p:cNvSpPr txBox="1">
            <a:spLocks noGrp="1"/>
          </p:cNvSpPr>
          <p:nvPr>
            <p:ph type="subTitle" idx="1"/>
          </p:nvPr>
        </p:nvSpPr>
        <p:spPr>
          <a:xfrm>
            <a:off x="-2" y="1338338"/>
            <a:ext cx="12134377" cy="476186"/>
          </a:xfrm>
          <a:prstGeom prst="rect">
            <a:avLst/>
          </a:prstGeom>
          <a:solidFill>
            <a:srgbClr val="FFFF00"/>
          </a:solid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FF"/>
              </a:buClr>
              <a:buSzPts val="3200"/>
              <a:buNone/>
            </a:pPr>
            <a:r>
              <a:rPr lang="ro-RO" sz="3200" b="1">
                <a:solidFill>
                  <a:srgbClr val="0000FF"/>
                </a:solidFill>
              </a:rPr>
              <a:t>Structura jocului didactic</a:t>
            </a:r>
            <a:endParaRPr sz="3200" b="1">
              <a:solidFill>
                <a:srgbClr val="0000FF"/>
              </a:solidFill>
            </a:endParaRPr>
          </a:p>
        </p:txBody>
      </p:sp>
      <p:sp>
        <p:nvSpPr>
          <p:cNvPr id="158" name="Google Shape;158;p9"/>
          <p:cNvSpPr txBox="1"/>
          <p:nvPr/>
        </p:nvSpPr>
        <p:spPr>
          <a:xfrm>
            <a:off x="118872" y="2264771"/>
            <a:ext cx="4800600" cy="440120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Scopul didactic</a:t>
            </a:r>
            <a:r>
              <a:rPr lang="ro-RO"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Sarcina didactică</a:t>
            </a:r>
            <a:endParaRPr sz="2800" b="0" i="0" u="none" strike="noStrike" cap="none">
              <a:solidFill>
                <a:schemeClr val="dk1"/>
              </a:solidFill>
              <a:latin typeface="Calibri"/>
              <a:ea typeface="Calibri"/>
              <a:cs typeface="Calibri"/>
              <a:sym typeface="Calibri"/>
            </a:endParaRPr>
          </a:p>
          <a:p>
            <a:pPr marL="514350" marR="0" lvl="0" indent="-514350" algn="l" rtl="0">
              <a:lnSpc>
                <a:spcPct val="100000"/>
              </a:lnSpc>
              <a:spcBef>
                <a:spcPts val="0"/>
              </a:spcBef>
              <a:spcAft>
                <a:spcPts val="0"/>
              </a:spcAft>
              <a:buClr>
                <a:schemeClr val="dk1"/>
              </a:buClr>
              <a:buSzPts val="2800"/>
              <a:buFont typeface="Calibri"/>
              <a:buAutoNum type="alphaLcParenR"/>
            </a:pPr>
            <a:r>
              <a:rPr lang="ro-RO" sz="2800" b="1" i="0" u="none" strike="noStrike" cap="none">
                <a:solidFill>
                  <a:schemeClr val="dk1"/>
                </a:solidFill>
                <a:latin typeface="Calibri"/>
                <a:ea typeface="Calibri"/>
                <a:cs typeface="Calibri"/>
                <a:sym typeface="Calibri"/>
              </a:rPr>
              <a:t>Elementele de joc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ro-RO" sz="2800" b="0" i="0" u="none" strike="noStrike" cap="none">
                <a:solidFill>
                  <a:schemeClr val="dk1"/>
                </a:solidFill>
                <a:latin typeface="Calibri"/>
                <a:ea typeface="Calibri"/>
                <a:cs typeface="Calibri"/>
                <a:sym typeface="Calibri"/>
              </a:rPr>
              <a:t>Se stabilesc în raport cu cerințele și sarcinile didactice ale jocului (exemple: întrecere individuală/pe grupe, cooperare, recompensare, aplauze, cuvinte stimulatorii etc.)</a:t>
            </a:r>
            <a:endParaRPr sz="1400" b="0" i="0" u="none" strike="noStrike" cap="none">
              <a:solidFill>
                <a:srgbClr val="000000"/>
              </a:solidFill>
              <a:latin typeface="Arial"/>
              <a:ea typeface="Arial"/>
              <a:cs typeface="Arial"/>
              <a:sym typeface="Arial"/>
            </a:endParaRPr>
          </a:p>
        </p:txBody>
      </p:sp>
      <p:sp>
        <p:nvSpPr>
          <p:cNvPr id="159" name="Google Shape;159;p9"/>
          <p:cNvSpPr txBox="1"/>
          <p:nvPr/>
        </p:nvSpPr>
        <p:spPr>
          <a:xfrm>
            <a:off x="5385817" y="1838254"/>
            <a:ext cx="63687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ro-RO" sz="2400" b="1" i="0" u="none" strike="noStrike" cap="none">
                <a:solidFill>
                  <a:srgbClr val="FF0000"/>
                </a:solidFill>
                <a:latin typeface="Calibri"/>
                <a:ea typeface="Calibri"/>
                <a:cs typeface="Calibri"/>
                <a:sym typeface="Calibri"/>
              </a:rPr>
              <a:t>Jocuri didactice de formare de mulțimi </a:t>
            </a:r>
            <a:r>
              <a:rPr lang="ro-RO" sz="2400" b="0" i="0" u="none" strike="noStrike" cap="none">
                <a:solidFill>
                  <a:schemeClr val="dk1"/>
                </a:solidFill>
                <a:latin typeface="Calibri"/>
                <a:ea typeface="Calibri"/>
                <a:cs typeface="Calibri"/>
                <a:sym typeface="Calibri"/>
              </a:rPr>
              <a:t>(</a:t>
            </a:r>
            <a:r>
              <a:rPr lang="ro-RO" sz="2400" b="0" i="1" u="none" strike="noStrike" cap="none">
                <a:solidFill>
                  <a:schemeClr val="dk1"/>
                </a:solidFill>
                <a:latin typeface="Calibri"/>
                <a:ea typeface="Calibri"/>
                <a:cs typeface="Calibri"/>
                <a:sym typeface="Calibri"/>
              </a:rPr>
              <a:t>exemple)</a:t>
            </a:r>
            <a:endParaRPr sz="2400" b="0" i="0" u="none" strike="noStrike" cap="none">
              <a:solidFill>
                <a:schemeClr val="dk1"/>
              </a:solidFill>
              <a:latin typeface="Calibri"/>
              <a:ea typeface="Calibri"/>
              <a:cs typeface="Calibri"/>
              <a:sym typeface="Calibri"/>
            </a:endParaRPr>
          </a:p>
        </p:txBody>
      </p:sp>
      <p:sp>
        <p:nvSpPr>
          <p:cNvPr id="160" name="Google Shape;160;p9"/>
          <p:cNvSpPr txBox="1"/>
          <p:nvPr/>
        </p:nvSpPr>
        <p:spPr>
          <a:xfrm>
            <a:off x="5385817" y="2299919"/>
            <a:ext cx="6519672"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1" i="1" u="none" strike="noStrike" cap="none">
                <a:solidFill>
                  <a:srgbClr val="0000FF"/>
                </a:solidFill>
                <a:latin typeface="Calibri"/>
                <a:ea typeface="Calibri"/>
                <a:cs typeface="Calibri"/>
                <a:sym typeface="Calibri"/>
              </a:rPr>
              <a:t>Caută pătratul!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Scop didactic: </a:t>
            </a:r>
            <a:r>
              <a:rPr lang="ro-RO" sz="1800" b="0" i="0" u="none" strike="noStrike" cap="none">
                <a:solidFill>
                  <a:schemeClr val="dk1"/>
                </a:solidFill>
                <a:latin typeface="Calibri"/>
                <a:ea typeface="Calibri"/>
                <a:cs typeface="Calibri"/>
                <a:sym typeface="Calibri"/>
              </a:rPr>
              <a:t>formarea deprinderii de a constitui o mulțime pe baza unei carcateristici date (forma); dezvoltarea percepțiilor despre formă.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Sarcina didactică:</a:t>
            </a:r>
            <a:r>
              <a:rPr lang="ro-RO" sz="1800" b="0" i="0" u="none" strike="noStrike" cap="none">
                <a:solidFill>
                  <a:schemeClr val="dk1"/>
                </a:solidFill>
                <a:latin typeface="Calibri"/>
                <a:ea typeface="Calibri"/>
                <a:cs typeface="Calibri"/>
                <a:sym typeface="Calibri"/>
              </a:rPr>
              <a:t> să recunoască forma pătrată prin comparare și să folosească corect atributul corespunzător (”piesa pătrată” sau ”pătrat”)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lphaLcParenR"/>
            </a:pPr>
            <a:r>
              <a:rPr lang="ro-RO" sz="1800" b="1" i="1" u="none" strike="noStrike" cap="none">
                <a:solidFill>
                  <a:schemeClr val="dk1"/>
                </a:solidFill>
                <a:latin typeface="Calibri"/>
                <a:ea typeface="Calibri"/>
                <a:cs typeface="Calibri"/>
                <a:sym typeface="Calibri"/>
              </a:rPr>
              <a:t>Elemente de joc: </a:t>
            </a:r>
            <a:r>
              <a:rPr lang="ro-RO" sz="1800" b="0" i="0" u="none" strike="noStrike" cap="none">
                <a:solidFill>
                  <a:schemeClr val="dk1"/>
                </a:solidFill>
                <a:latin typeface="Calibri"/>
                <a:ea typeface="Calibri"/>
                <a:cs typeface="Calibri"/>
                <a:sym typeface="Calibri"/>
              </a:rPr>
              <a:t>surpriza, închiderea și deschiderea ochilor, aplauze</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1" i="1" u="none" strike="noStrike" cap="none">
              <a:solidFill>
                <a:schemeClr val="dk1"/>
              </a:solidFill>
              <a:latin typeface="Calibri"/>
              <a:ea typeface="Calibri"/>
              <a:cs typeface="Calibri"/>
              <a:sym typeface="Calibri"/>
            </a:endParaRPr>
          </a:p>
        </p:txBody>
      </p:sp>
      <p:cxnSp>
        <p:nvCxnSpPr>
          <p:cNvPr id="161" name="Google Shape;161;p9"/>
          <p:cNvCxnSpPr/>
          <p:nvPr/>
        </p:nvCxnSpPr>
        <p:spPr>
          <a:xfrm>
            <a:off x="5184648" y="1938777"/>
            <a:ext cx="0" cy="4727199"/>
          </a:xfrm>
          <a:prstGeom prst="straightConnector1">
            <a:avLst/>
          </a:prstGeom>
          <a:noFill/>
          <a:ln w="38100" cap="flat" cmpd="sng">
            <a:solidFill>
              <a:schemeClr val="accent1"/>
            </a:solidFill>
            <a:prstDash val="solid"/>
            <a:miter lim="800000"/>
            <a:headEnd type="none" w="sm" len="sm"/>
            <a:tailEnd type="none" w="sm" len="sm"/>
          </a:ln>
        </p:spPr>
      </p:cxnSp>
      <p:pic>
        <p:nvPicPr>
          <p:cNvPr id="162" name="Google Shape;162;p9"/>
          <p:cNvPicPr preferRelativeResize="0"/>
          <p:nvPr/>
        </p:nvPicPr>
        <p:blipFill rotWithShape="1">
          <a:blip r:embed="rId3">
            <a:alphaModFix/>
          </a:blip>
          <a:srcRect/>
          <a:stretch/>
        </p:blipFill>
        <p:spPr>
          <a:xfrm>
            <a:off x="9412606" y="136485"/>
            <a:ext cx="2543175" cy="1800225"/>
          </a:xfrm>
          <a:prstGeom prst="rect">
            <a:avLst/>
          </a:prstGeom>
          <a:noFill/>
          <a:ln w="28575" cap="flat" cmpd="sng">
            <a:solidFill>
              <a:srgbClr val="0070C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3184</Words>
  <Application>Microsoft Office PowerPoint</Application>
  <PresentationFormat>Widescreen</PresentationFormat>
  <Paragraphs>271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Noto Sans Symbols</vt:lpstr>
      <vt:lpstr>Arial</vt:lpstr>
      <vt:lpstr>Arial Black</vt:lpstr>
      <vt:lpstr>Courier New</vt:lpstr>
      <vt:lpstr>Office Theme</vt:lpstr>
      <vt:lpstr>Metodica activităților matematice în grădiniță Structura și etapele jocului didactic clasa a XI-a</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vt:lpstr>
      <vt:lpstr> Jocul didactic matematic  </vt:lpstr>
      <vt:lpstr> Jocul didactic matematic</vt:lpstr>
      <vt:lpstr> Jocul didactic matematic</vt:lpstr>
      <vt:lpstr> Jocul didactic matematic  </vt:lpstr>
      <vt:lpstr> Jocul didactic matematic</vt:lpstr>
      <vt:lpstr> Jocul didactic matematic</vt:lpstr>
      <vt:lpstr> Jocul didactic matematic  </vt:lpstr>
      <vt:lpstr> Jocul didactic matematic</vt:lpstr>
      <vt:lpstr> Jocul didactic matematic</vt:lpstr>
      <vt:lpstr> Jocul didactic matematic</vt:lpstr>
      <vt:lpstr> Jocul didactic matematic</vt:lpstr>
      <vt:lpstr> Jocul didactic matematic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Metodica activităților matematice în grădiniță Structura și etapele jocului didactic clasa a XI-a</dc:title>
  <dc:creator>RO</dc:creator>
  <cp:lastModifiedBy>admin</cp:lastModifiedBy>
  <cp:revision>2</cp:revision>
  <dcterms:created xsi:type="dcterms:W3CDTF">2024-03-06T05:08:57Z</dcterms:created>
  <dcterms:modified xsi:type="dcterms:W3CDTF">2025-06-04T10:43:40Z</dcterms:modified>
</cp:coreProperties>
</file>