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58" r:id="rId5"/>
    <p:sldId id="264" r:id="rId6"/>
    <p:sldId id="265" r:id="rId7"/>
    <p:sldId id="274" r:id="rId8"/>
    <p:sldId id="273" r:id="rId9"/>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theme" Target="theme/theme1.xml" /><Relationship Id="rId2" Type="http://schemas.openxmlformats.org/officeDocument/2006/relationships/slide" Target="slides/slid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viewProps" Target="viewProps.xml" /><Relationship Id="rId5" Type="http://schemas.openxmlformats.org/officeDocument/2006/relationships/slide" Target="slides/slide4.xml" /><Relationship Id="rId10" Type="http://schemas.openxmlformats.org/officeDocument/2006/relationships/presProps" Target="presProp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ro-RO"/>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ro-RO"/>
          </a:p>
        </p:txBody>
      </p:sp>
      <p:sp>
        <p:nvSpPr>
          <p:cNvPr id="4" name="Date Placeholder 3"/>
          <p:cNvSpPr>
            <a:spLocks noGrp="1"/>
          </p:cNvSpPr>
          <p:nvPr>
            <p:ph type="dt" sz="half" idx="10"/>
          </p:nvPr>
        </p:nvSpPr>
        <p:spPr/>
        <p:txBody>
          <a:bodyPr/>
          <a:lstStyle/>
          <a:p>
            <a:fld id="{65BCC610-876E-43EE-8F2C-BD7E71CCC394}" type="datetimeFigureOut">
              <a:rPr lang="ro-RO" smtClean="0"/>
              <a:t>03.06.2025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1905327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65BCC610-876E-43EE-8F2C-BD7E71CCC394}" type="datetimeFigureOut">
              <a:rPr lang="ro-RO" smtClean="0"/>
              <a:t>03.06.2025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135260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ro-RO"/>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65BCC610-876E-43EE-8F2C-BD7E71CCC394}" type="datetimeFigureOut">
              <a:rPr lang="ro-RO" smtClean="0"/>
              <a:t>03.06.2025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1152138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10"/>
          </p:nvPr>
        </p:nvSpPr>
        <p:spPr/>
        <p:txBody>
          <a:bodyPr/>
          <a:lstStyle/>
          <a:p>
            <a:fld id="{65BCC610-876E-43EE-8F2C-BD7E71CCC394}" type="datetimeFigureOut">
              <a:rPr lang="ro-RO" smtClean="0"/>
              <a:t>03.06.2025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3933435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o-R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BCC610-876E-43EE-8F2C-BD7E71CCC394}" type="datetimeFigureOut">
              <a:rPr lang="ro-RO" smtClean="0"/>
              <a:t>03.06.2025</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234485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p:cNvSpPr>
            <a:spLocks noGrp="1"/>
          </p:cNvSpPr>
          <p:nvPr>
            <p:ph type="dt" sz="half" idx="10"/>
          </p:nvPr>
        </p:nvSpPr>
        <p:spPr/>
        <p:txBody>
          <a:bodyPr/>
          <a:lstStyle/>
          <a:p>
            <a:fld id="{65BCC610-876E-43EE-8F2C-BD7E71CCC394}" type="datetimeFigureOut">
              <a:rPr lang="ro-RO" smtClean="0"/>
              <a:t>03.06.2025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3940239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ro-R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p:cNvSpPr>
            <a:spLocks noGrp="1"/>
          </p:cNvSpPr>
          <p:nvPr>
            <p:ph type="dt" sz="half" idx="10"/>
          </p:nvPr>
        </p:nvSpPr>
        <p:spPr/>
        <p:txBody>
          <a:bodyPr/>
          <a:lstStyle/>
          <a:p>
            <a:fld id="{65BCC610-876E-43EE-8F2C-BD7E71CCC394}" type="datetimeFigureOut">
              <a:rPr lang="ro-RO" smtClean="0"/>
              <a:t>03.06.2025</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185010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o-RO"/>
          </a:p>
        </p:txBody>
      </p:sp>
      <p:sp>
        <p:nvSpPr>
          <p:cNvPr id="3" name="Date Placeholder 2"/>
          <p:cNvSpPr>
            <a:spLocks noGrp="1"/>
          </p:cNvSpPr>
          <p:nvPr>
            <p:ph type="dt" sz="half" idx="10"/>
          </p:nvPr>
        </p:nvSpPr>
        <p:spPr/>
        <p:txBody>
          <a:bodyPr/>
          <a:lstStyle/>
          <a:p>
            <a:fld id="{65BCC610-876E-43EE-8F2C-BD7E71CCC394}" type="datetimeFigureOut">
              <a:rPr lang="ro-RO" smtClean="0"/>
              <a:t>03.06.2025</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291426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BCC610-876E-43EE-8F2C-BD7E71CCC394}" type="datetimeFigureOut">
              <a:rPr lang="ro-RO" smtClean="0"/>
              <a:t>03.06.2025</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231255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o-R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CC610-876E-43EE-8F2C-BD7E71CCC394}" type="datetimeFigureOut">
              <a:rPr lang="ro-RO" smtClean="0"/>
              <a:t>03.06.2025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235462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o-R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CC610-876E-43EE-8F2C-BD7E71CCC394}" type="datetimeFigureOut">
              <a:rPr lang="ro-RO" smtClean="0"/>
              <a:t>03.06.2025</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AF9A0F37-4476-4A57-8B88-CE58FEAD0F44}" type="slidenum">
              <a:rPr lang="ro-RO" smtClean="0"/>
              <a:t>‹#›</a:t>
            </a:fld>
            <a:endParaRPr lang="ro-RO"/>
          </a:p>
        </p:txBody>
      </p:sp>
    </p:spTree>
    <p:extLst>
      <p:ext uri="{BB962C8B-B14F-4D97-AF65-F5344CB8AC3E}">
        <p14:creationId xmlns:p14="http://schemas.microsoft.com/office/powerpoint/2010/main" val="73686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BCC610-876E-43EE-8F2C-BD7E71CCC394}" type="datetimeFigureOut">
              <a:rPr lang="ro-RO" smtClean="0"/>
              <a:t>03.06.2025</a:t>
            </a:fld>
            <a:endParaRPr lang="ro-RO"/>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A0F37-4476-4A57-8B88-CE58FEAD0F44}" type="slidenum">
              <a:rPr lang="ro-RO" smtClean="0"/>
              <a:t>‹#›</a:t>
            </a:fld>
            <a:endParaRPr lang="ro-RO"/>
          </a:p>
        </p:txBody>
      </p:sp>
    </p:spTree>
    <p:extLst>
      <p:ext uri="{BB962C8B-B14F-4D97-AF65-F5344CB8AC3E}">
        <p14:creationId xmlns:p14="http://schemas.microsoft.com/office/powerpoint/2010/main" val="2909994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1.xml" /><Relationship Id="rId4" Type="http://schemas.openxmlformats.org/officeDocument/2006/relationships/image" Target="../media/image3.png" /></Relationships>
</file>

<file path=ppt/slides/_rels/slide2.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image" Target="../media/image4.png" /><Relationship Id="rId1" Type="http://schemas.openxmlformats.org/officeDocument/2006/relationships/slideLayout" Target="../slideLayouts/slideLayout1.xml" /><Relationship Id="rId4" Type="http://schemas.openxmlformats.org/officeDocument/2006/relationships/image" Target="../media/image6.jpeg"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image" Target="../media/image8.png" /><Relationship Id="rId1" Type="http://schemas.openxmlformats.org/officeDocument/2006/relationships/slideLayout" Target="../slideLayouts/slideLayout4.xml" /><Relationship Id="rId4" Type="http://schemas.openxmlformats.org/officeDocument/2006/relationships/image" Target="../media/image10.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7.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2.png"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1800" y="298376"/>
            <a:ext cx="3960440" cy="646331"/>
          </a:xfrm>
          <a:prstGeom prst="rect">
            <a:avLst/>
          </a:prstGeom>
        </p:spPr>
        <p:txBody>
          <a:bodyPr wrap="square">
            <a:spAutoFit/>
          </a:bodyPr>
          <a:lstStyle/>
          <a:p>
            <a:r>
              <a:rPr lang="ro-RO" altLang="ro-RO" b="1" dirty="0"/>
              <a:t>COLEGIUL NAȚIONAL PEDAGOGIC </a:t>
            </a:r>
            <a:br>
              <a:rPr lang="ro-RO" altLang="ro-RO" b="1" dirty="0"/>
            </a:br>
            <a:r>
              <a:rPr lang="ro-RO" altLang="ro-RO" b="1" dirty="0"/>
              <a:t>„D.P. PERPESSICIUS” BRĂILA</a:t>
            </a:r>
            <a:endParaRPr lang="ro-RO" dirty="0"/>
          </a:p>
        </p:txBody>
      </p:sp>
      <p:sp>
        <p:nvSpPr>
          <p:cNvPr id="10" name="WordArt 7"/>
          <p:cNvSpPr>
            <a:spLocks noChangeArrowheads="1" noChangeShapeType="1" noTextEdit="1"/>
          </p:cNvSpPr>
          <p:nvPr/>
        </p:nvSpPr>
        <p:spPr bwMode="auto">
          <a:xfrm>
            <a:off x="899592" y="2492896"/>
            <a:ext cx="7920558" cy="1094016"/>
          </a:xfrm>
          <a:prstGeom prst="rect">
            <a:avLst/>
          </a:prstGeom>
        </p:spPr>
        <p:txBody>
          <a:bodyPr wrap="none" fromWordArt="1">
            <a:prstTxWarp prst="textPlain">
              <a:avLst>
                <a:gd name="adj" fmla="val 48347"/>
              </a:avLst>
            </a:prstTxWarp>
          </a:bodyPr>
          <a:lstStyle/>
          <a:p>
            <a:pPr algn="ctr"/>
            <a:r>
              <a:rPr lang="vi-VN"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Stereotipuri și prejudecăți antisemite în Germania nazistă</a:t>
            </a:r>
            <a:endParaRPr lang="ro-RO"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a:p>
            <a:pPr algn="ctr"/>
            <a:r>
              <a:rPr lang="vi-VN"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endParaRPr lang="ro-RO" sz="20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797425"/>
            <a:ext cx="8496300" cy="156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52020" y="3501008"/>
            <a:ext cx="4068130" cy="646331"/>
          </a:xfrm>
          <a:prstGeom prst="rect">
            <a:avLst/>
          </a:prstGeom>
        </p:spPr>
        <p:txBody>
          <a:bodyPr wrap="square">
            <a:spAutoFit/>
          </a:bodyPr>
          <a:lstStyle/>
          <a:p>
            <a:pPr algn="ctr"/>
            <a:endParaRPr lang="ro-RO" altLang="ro-RO" b="1" dirty="0">
              <a:solidFill>
                <a:schemeClr val="tx2"/>
              </a:solidFill>
            </a:endParaRPr>
          </a:p>
          <a:p>
            <a:pPr algn="ctr"/>
            <a:r>
              <a:rPr lang="pt-BR" altLang="ro-RO" b="1" dirty="0">
                <a:solidFill>
                  <a:schemeClr val="tx2"/>
                </a:solidFill>
              </a:rPr>
              <a:t>Prof</a:t>
            </a:r>
            <a:r>
              <a:rPr lang="ro-RO" altLang="ro-RO" b="1" dirty="0">
                <a:solidFill>
                  <a:schemeClr val="tx2"/>
                </a:solidFill>
              </a:rPr>
              <a:t>esor</a:t>
            </a:r>
            <a:r>
              <a:rPr lang="pt-BR" altLang="ro-RO" b="1" dirty="0">
                <a:solidFill>
                  <a:schemeClr val="tx2"/>
                </a:solidFill>
              </a:rPr>
              <a:t>: B</a:t>
            </a:r>
            <a:r>
              <a:rPr lang="ro-RO" altLang="ro-RO" b="1" dirty="0">
                <a:solidFill>
                  <a:schemeClr val="tx2"/>
                </a:solidFill>
              </a:rPr>
              <a:t>ertescu</a:t>
            </a:r>
            <a:r>
              <a:rPr lang="pt-BR" altLang="ro-RO" b="1" dirty="0">
                <a:solidFill>
                  <a:schemeClr val="tx2"/>
                </a:solidFill>
              </a:rPr>
              <a:t> M</a:t>
            </a:r>
            <a:r>
              <a:rPr lang="ro-RO" altLang="ro-RO" b="1" dirty="0">
                <a:solidFill>
                  <a:schemeClr val="tx2"/>
                </a:solidFill>
              </a:rPr>
              <a:t>anuela</a:t>
            </a:r>
            <a:r>
              <a:rPr lang="pt-BR" altLang="ro-RO" b="1" dirty="0">
                <a:solidFill>
                  <a:schemeClr val="tx2"/>
                </a:solidFill>
              </a:rPr>
              <a:t> M</a:t>
            </a:r>
            <a:r>
              <a:rPr lang="ro-RO" altLang="ro-RO" b="1" dirty="0">
                <a:solidFill>
                  <a:schemeClr val="tx2"/>
                </a:solidFill>
              </a:rPr>
              <a:t>irela</a:t>
            </a:r>
          </a:p>
        </p:txBody>
      </p:sp>
      <p:pic>
        <p:nvPicPr>
          <p:cNvPr id="1031" name="Picture 7" descr="http://www.licpedbr.ro/images/sigla_liceului_antet_s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575" y="116632"/>
            <a:ext cx="1248073" cy="16561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92" y="3586912"/>
            <a:ext cx="4095750" cy="121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198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051952" y="1340768"/>
            <a:ext cx="4938188" cy="2294403"/>
          </a:xfrm>
          <a:prstGeom prst="rect">
            <a:avLst/>
          </a:prstGeom>
        </p:spPr>
      </p:pic>
      <p:pic>
        <p:nvPicPr>
          <p:cNvPr id="5" name="Picture 4"/>
          <p:cNvPicPr>
            <a:picLocks noChangeAspect="1"/>
          </p:cNvPicPr>
          <p:nvPr/>
        </p:nvPicPr>
        <p:blipFill>
          <a:blip r:embed="rId3"/>
          <a:stretch>
            <a:fillRect/>
          </a:stretch>
        </p:blipFill>
        <p:spPr>
          <a:xfrm>
            <a:off x="370479" y="3635171"/>
            <a:ext cx="3615241" cy="2816596"/>
          </a:xfrm>
          <a:prstGeom prst="rect">
            <a:avLst/>
          </a:prstGeom>
        </p:spPr>
      </p:pic>
      <p:sp>
        <p:nvSpPr>
          <p:cNvPr id="6" name="Rectangle 5"/>
          <p:cNvSpPr/>
          <p:nvPr/>
        </p:nvSpPr>
        <p:spPr>
          <a:xfrm>
            <a:off x="4021112" y="4293096"/>
            <a:ext cx="4572000" cy="2031325"/>
          </a:xfrm>
          <a:prstGeom prst="rect">
            <a:avLst/>
          </a:prstGeom>
        </p:spPr>
        <p:txBody>
          <a:bodyPr>
            <a:spAutoFit/>
          </a:bodyPr>
          <a:lstStyle/>
          <a:p>
            <a:pPr algn="just"/>
            <a:r>
              <a:rPr lang="en-US" dirty="0"/>
              <a:t>”</a:t>
            </a:r>
            <a:r>
              <a:rPr lang="en-US" dirty="0" err="1"/>
              <a:t>Misionarii</a:t>
            </a:r>
            <a:r>
              <a:rPr lang="en-US" dirty="0"/>
              <a:t> </a:t>
            </a:r>
            <a:r>
              <a:rPr lang="en-US" dirty="0" err="1"/>
              <a:t>creștinismului</a:t>
            </a:r>
            <a:r>
              <a:rPr lang="en-US" dirty="0"/>
              <a:t> </a:t>
            </a:r>
            <a:r>
              <a:rPr lang="en-US" dirty="0" err="1"/>
              <a:t>sfârșiseră</a:t>
            </a:r>
            <a:r>
              <a:rPr lang="en-US" dirty="0"/>
              <a:t> </a:t>
            </a:r>
            <a:r>
              <a:rPr lang="en-US" dirty="0" err="1"/>
              <a:t>prin</a:t>
            </a:r>
            <a:r>
              <a:rPr lang="en-US" dirty="0"/>
              <a:t> a </a:t>
            </a:r>
            <a:r>
              <a:rPr lang="en-US" dirty="0" err="1"/>
              <a:t>spune</a:t>
            </a:r>
            <a:r>
              <a:rPr lang="en-US" dirty="0"/>
              <a:t>, </a:t>
            </a:r>
            <a:r>
              <a:rPr lang="en-US" dirty="0" err="1"/>
              <a:t>în</a:t>
            </a:r>
            <a:r>
              <a:rPr lang="en-US" dirty="0"/>
              <a:t> </a:t>
            </a:r>
            <a:r>
              <a:rPr lang="en-US" dirty="0" err="1"/>
              <a:t>esență</a:t>
            </a:r>
            <a:r>
              <a:rPr lang="en-US" dirty="0"/>
              <a:t>: </a:t>
            </a:r>
            <a:r>
              <a:rPr lang="en-US" dirty="0" err="1"/>
              <a:t>Voi</a:t>
            </a:r>
            <a:r>
              <a:rPr lang="en-US" dirty="0"/>
              <a:t> nu </a:t>
            </a:r>
            <a:r>
              <a:rPr lang="en-US" dirty="0" err="1"/>
              <a:t>aveți</a:t>
            </a:r>
            <a:r>
              <a:rPr lang="en-US" dirty="0"/>
              <a:t> </a:t>
            </a:r>
            <a:r>
              <a:rPr lang="en-US" dirty="0" err="1"/>
              <a:t>dreptul</a:t>
            </a:r>
            <a:r>
              <a:rPr lang="en-US" dirty="0"/>
              <a:t> </a:t>
            </a:r>
            <a:r>
              <a:rPr lang="en-US" dirty="0" err="1"/>
              <a:t>să</a:t>
            </a:r>
            <a:r>
              <a:rPr lang="en-US" dirty="0"/>
              <a:t> </a:t>
            </a:r>
            <a:r>
              <a:rPr lang="en-US" dirty="0" err="1"/>
              <a:t>trăiți</a:t>
            </a:r>
            <a:r>
              <a:rPr lang="en-US" dirty="0"/>
              <a:t> </a:t>
            </a:r>
            <a:r>
              <a:rPr lang="en-US" dirty="0" err="1"/>
              <a:t>printre</a:t>
            </a:r>
            <a:r>
              <a:rPr lang="en-US" dirty="0"/>
              <a:t> </a:t>
            </a:r>
            <a:r>
              <a:rPr lang="en-US" dirty="0" err="1"/>
              <a:t>noi</a:t>
            </a:r>
            <a:r>
              <a:rPr lang="en-US" dirty="0"/>
              <a:t> </a:t>
            </a:r>
            <a:r>
              <a:rPr lang="en-US" dirty="0" err="1"/>
              <a:t>dacă</a:t>
            </a:r>
            <a:r>
              <a:rPr lang="en-US" dirty="0"/>
              <a:t> </a:t>
            </a:r>
            <a:r>
              <a:rPr lang="en-US" dirty="0" err="1"/>
              <a:t>vreți</a:t>
            </a:r>
            <a:r>
              <a:rPr lang="en-US" dirty="0"/>
              <a:t> </a:t>
            </a:r>
            <a:r>
              <a:rPr lang="en-US" dirty="0" err="1"/>
              <a:t>să</a:t>
            </a:r>
            <a:r>
              <a:rPr lang="en-US" dirty="0"/>
              <a:t> </a:t>
            </a:r>
            <a:r>
              <a:rPr lang="en-US" dirty="0" err="1"/>
              <a:t>rămâneți</a:t>
            </a:r>
            <a:r>
              <a:rPr lang="en-US" dirty="0"/>
              <a:t> </a:t>
            </a:r>
            <a:r>
              <a:rPr lang="en-US" dirty="0" err="1"/>
              <a:t>evrei</a:t>
            </a:r>
            <a:r>
              <a:rPr lang="en-US" dirty="0"/>
              <a:t>. </a:t>
            </a:r>
            <a:r>
              <a:rPr lang="en-US" dirty="0" err="1"/>
              <a:t>După</a:t>
            </a:r>
            <a:r>
              <a:rPr lang="en-US" dirty="0"/>
              <a:t> </a:t>
            </a:r>
            <a:r>
              <a:rPr lang="en-US" dirty="0" err="1"/>
              <a:t>ei</a:t>
            </a:r>
            <a:r>
              <a:rPr lang="en-US" dirty="0"/>
              <a:t>, </a:t>
            </a:r>
            <a:r>
              <a:rPr lang="en-US" dirty="0" err="1"/>
              <a:t>conducătorii</a:t>
            </a:r>
            <a:r>
              <a:rPr lang="en-US" dirty="0"/>
              <a:t> </a:t>
            </a:r>
            <a:r>
              <a:rPr lang="en-US" dirty="0" err="1"/>
              <a:t>laici</a:t>
            </a:r>
            <a:r>
              <a:rPr lang="en-US" dirty="0"/>
              <a:t> </a:t>
            </a:r>
            <a:r>
              <a:rPr lang="en-US" dirty="0" err="1"/>
              <a:t>proclamaseră</a:t>
            </a:r>
            <a:r>
              <a:rPr lang="en-US" dirty="0"/>
              <a:t>: </a:t>
            </a:r>
            <a:r>
              <a:rPr lang="en-US" dirty="0" err="1"/>
              <a:t>Voi</a:t>
            </a:r>
            <a:r>
              <a:rPr lang="en-US" dirty="0"/>
              <a:t> nu </a:t>
            </a:r>
            <a:r>
              <a:rPr lang="en-US" dirty="0" err="1"/>
              <a:t>aveți</a:t>
            </a:r>
            <a:r>
              <a:rPr lang="en-US" dirty="0"/>
              <a:t> </a:t>
            </a:r>
            <a:r>
              <a:rPr lang="en-US" dirty="0" err="1"/>
              <a:t>dreptul</a:t>
            </a:r>
            <a:r>
              <a:rPr lang="en-US" dirty="0"/>
              <a:t> </a:t>
            </a:r>
            <a:r>
              <a:rPr lang="en-US" dirty="0" err="1"/>
              <a:t>să</a:t>
            </a:r>
            <a:r>
              <a:rPr lang="en-US" dirty="0"/>
              <a:t> </a:t>
            </a:r>
            <a:r>
              <a:rPr lang="en-US" dirty="0" err="1"/>
              <a:t>trăiți</a:t>
            </a:r>
            <a:r>
              <a:rPr lang="en-US" dirty="0"/>
              <a:t> </a:t>
            </a:r>
            <a:r>
              <a:rPr lang="en-US" dirty="0" err="1"/>
              <a:t>printre</a:t>
            </a:r>
            <a:r>
              <a:rPr lang="en-US" dirty="0"/>
              <a:t> </a:t>
            </a:r>
            <a:r>
              <a:rPr lang="en-US" dirty="0" err="1"/>
              <a:t>noi</a:t>
            </a:r>
            <a:r>
              <a:rPr lang="en-US" dirty="0"/>
              <a:t>. </a:t>
            </a:r>
            <a:r>
              <a:rPr lang="en-US" dirty="0" err="1"/>
              <a:t>În</a:t>
            </a:r>
            <a:r>
              <a:rPr lang="en-US" dirty="0"/>
              <a:t> </a:t>
            </a:r>
            <a:r>
              <a:rPr lang="en-US" dirty="0" err="1"/>
              <a:t>sfârșit</a:t>
            </a:r>
            <a:r>
              <a:rPr lang="en-US" dirty="0"/>
              <a:t>, </a:t>
            </a:r>
            <a:r>
              <a:rPr lang="en-US" dirty="0" err="1"/>
              <a:t>naziștii</a:t>
            </a:r>
            <a:r>
              <a:rPr lang="en-US" dirty="0"/>
              <a:t> au </a:t>
            </a:r>
            <a:r>
              <a:rPr lang="en-US" dirty="0" err="1"/>
              <a:t>decretat</a:t>
            </a:r>
            <a:r>
              <a:rPr lang="en-US" dirty="0"/>
              <a:t>: </a:t>
            </a:r>
            <a:r>
              <a:rPr lang="en-US" dirty="0" err="1"/>
              <a:t>Voi</a:t>
            </a:r>
            <a:r>
              <a:rPr lang="en-US" dirty="0"/>
              <a:t> nu </a:t>
            </a:r>
            <a:r>
              <a:rPr lang="en-US" dirty="0" err="1"/>
              <a:t>aveți</a:t>
            </a:r>
            <a:r>
              <a:rPr lang="en-US" dirty="0"/>
              <a:t> </a:t>
            </a:r>
            <a:r>
              <a:rPr lang="en-US" dirty="0" err="1"/>
              <a:t>dreptul</a:t>
            </a:r>
            <a:r>
              <a:rPr lang="en-US" dirty="0"/>
              <a:t> </a:t>
            </a:r>
            <a:r>
              <a:rPr lang="en-US" dirty="0" err="1"/>
              <a:t>să</a:t>
            </a:r>
            <a:r>
              <a:rPr lang="en-US" dirty="0"/>
              <a:t> </a:t>
            </a:r>
            <a:r>
              <a:rPr lang="en-US" dirty="0" err="1"/>
              <a:t>trăiți</a:t>
            </a:r>
            <a:r>
              <a:rPr lang="en-US" dirty="0"/>
              <a:t>” (Raul </a:t>
            </a:r>
            <a:r>
              <a:rPr lang="en-US" dirty="0" err="1"/>
              <a:t>Hilberg</a:t>
            </a:r>
            <a:r>
              <a:rPr lang="en-US" dirty="0"/>
              <a:t>, </a:t>
            </a:r>
            <a:r>
              <a:rPr lang="en-US" dirty="0" err="1"/>
              <a:t>Exterminarea</a:t>
            </a:r>
            <a:r>
              <a:rPr lang="en-US" dirty="0"/>
              <a:t> </a:t>
            </a:r>
            <a:r>
              <a:rPr lang="en-US" dirty="0" err="1"/>
              <a:t>evreilor</a:t>
            </a:r>
            <a:r>
              <a:rPr lang="en-US" dirty="0"/>
              <a:t> </a:t>
            </a:r>
            <a:r>
              <a:rPr lang="en-US" dirty="0" err="1"/>
              <a:t>în</a:t>
            </a:r>
            <a:r>
              <a:rPr lang="en-US" dirty="0"/>
              <a:t> Europa, </a:t>
            </a:r>
            <a:r>
              <a:rPr lang="en-US" dirty="0" err="1"/>
              <a:t>vol</a:t>
            </a:r>
            <a:r>
              <a:rPr lang="en-US" dirty="0"/>
              <a:t> I)</a:t>
            </a:r>
          </a:p>
        </p:txBody>
      </p:sp>
      <p:pic>
        <p:nvPicPr>
          <p:cNvPr id="1026" name="Picture 2" descr="Archivos de la Historia Twitterissä: &quot;&quot;Pirámide Soviética&quot;. Cartel de propaganda  antisemita y antibolchevique del Eje en la Polonia ocupada.  https://t.co/FqNVkORP66&quot; / Twi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760" y="1340768"/>
            <a:ext cx="2880320" cy="199007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23528" y="202368"/>
            <a:ext cx="5973328" cy="923330"/>
          </a:xfrm>
          <a:prstGeom prst="rect">
            <a:avLst/>
          </a:prstGeom>
        </p:spPr>
        <p:txBody>
          <a:bodyPr wrap="square">
            <a:spAutoFit/>
          </a:bodyPr>
          <a:lstStyle/>
          <a:p>
            <a:pPr algn="just"/>
            <a:r>
              <a:rPr lang="ro-RO" dirty="0"/>
              <a:t>”</a:t>
            </a:r>
            <a:r>
              <a:rPr lang="en-US" dirty="0" err="1"/>
              <a:t>Întotdeauna</a:t>
            </a:r>
            <a:r>
              <a:rPr lang="en-US" dirty="0"/>
              <a:t> </a:t>
            </a:r>
            <a:r>
              <a:rPr lang="en-US" dirty="0" err="1"/>
              <a:t>trebuie</a:t>
            </a:r>
            <a:r>
              <a:rPr lang="en-US" dirty="0"/>
              <a:t> s</a:t>
            </a:r>
            <a:r>
              <a:rPr lang="ro-RO" dirty="0"/>
              <a:t>ă decizi de ce parte ești. Neutralitatea ajută opresorul, niciodată victima</a:t>
            </a:r>
            <a:r>
              <a:rPr lang="en-US" dirty="0"/>
              <a:t>.</a:t>
            </a:r>
            <a:r>
              <a:rPr lang="ro-RO" dirty="0"/>
              <a:t> Tăcerea</a:t>
            </a:r>
            <a:r>
              <a:rPr lang="en-US" dirty="0"/>
              <a:t> </a:t>
            </a:r>
            <a:r>
              <a:rPr lang="en-US" dirty="0" err="1"/>
              <a:t>încurajează</a:t>
            </a:r>
            <a:r>
              <a:rPr lang="en-US" dirty="0"/>
              <a:t> </a:t>
            </a:r>
            <a:r>
              <a:rPr lang="ro-RO" dirty="0"/>
              <a:t>călăul, niciodată pe cel chinuit” Elie </a:t>
            </a:r>
            <a:r>
              <a:rPr lang="en-US" dirty="0"/>
              <a:t>Wiesel</a:t>
            </a:r>
          </a:p>
        </p:txBody>
      </p:sp>
    </p:spTree>
    <p:extLst>
      <p:ext uri="{BB962C8B-B14F-4D97-AF65-F5344CB8AC3E}">
        <p14:creationId xmlns:p14="http://schemas.microsoft.com/office/powerpoint/2010/main" val="2511839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789040"/>
            <a:ext cx="7772400" cy="2448272"/>
          </a:xfrm>
        </p:spPr>
        <p:txBody>
          <a:bodyPr>
            <a:noAutofit/>
          </a:bodyPr>
          <a:lstStyle/>
          <a:p>
            <a:pPr lvl="0">
              <a:spcBef>
                <a:spcPct val="20000"/>
              </a:spcBef>
            </a:pPr>
            <a:r>
              <a:rPr lang="vi-VN" sz="2000" cap="none" dirty="0">
                <a:solidFill>
                  <a:srgbClr val="C00000"/>
                </a:solidFill>
                <a:ea typeface="+mn-ea"/>
                <a:cs typeface="+mn-cs"/>
              </a:rPr>
              <a:t>Prejudecata</a:t>
            </a:r>
            <a:br>
              <a:rPr lang="ro-RO" sz="2000" b="0" cap="none" dirty="0">
                <a:solidFill>
                  <a:srgbClr val="C00000"/>
                </a:solidFill>
                <a:ea typeface="+mn-ea"/>
                <a:cs typeface="+mn-cs"/>
              </a:rPr>
            </a:br>
            <a:r>
              <a:rPr lang="ro-RO" sz="2000" b="0" cap="none" dirty="0">
                <a:solidFill>
                  <a:srgbClr val="C00000"/>
                </a:solidFill>
                <a:ea typeface="+mn-ea"/>
                <a:cs typeface="+mn-cs"/>
              </a:rPr>
              <a:t>R</a:t>
            </a:r>
            <a:r>
              <a:rPr lang="vi-VN" sz="2000" b="0" cap="none" dirty="0">
                <a:solidFill>
                  <a:srgbClr val="C00000"/>
                </a:solidFill>
                <a:ea typeface="+mn-ea"/>
                <a:cs typeface="+mn-cs"/>
              </a:rPr>
              <a:t>eprezintă atitudinea unei persoane, deseori negativă, cu privire la tipurile de persoane sau de grupuri, în funcție de propria apartenență socială.</a:t>
            </a:r>
            <a:r>
              <a:rPr lang="ro-RO" sz="2000" b="0" cap="none" dirty="0">
                <a:solidFill>
                  <a:srgbClr val="C00000"/>
                </a:solidFill>
                <a:ea typeface="+mn-ea"/>
                <a:cs typeface="+mn-cs"/>
              </a:rPr>
              <a:t> </a:t>
            </a:r>
            <a:r>
              <a:rPr lang="vi-VN" sz="2000" b="0" cap="none" dirty="0">
                <a:solidFill>
                  <a:srgbClr val="C00000"/>
                </a:solidFill>
                <a:ea typeface="+mn-ea"/>
                <a:cs typeface="+mn-cs"/>
              </a:rPr>
              <a:t>Îmbrăcând forma unei opinii sau a unui sentiment nedrept, format fără îndeajuns de multă gândire sau cunoaștere, prejudecățile au ca fundament teama și ignoranța, determinând apariția unor comportamente discriminatorii față de alte persoane.</a:t>
            </a:r>
            <a:br>
              <a:rPr lang="ro-RO" sz="2000" b="0" cap="none" dirty="0">
                <a:solidFill>
                  <a:srgbClr val="C00000"/>
                </a:solidFill>
                <a:ea typeface="+mn-ea"/>
                <a:cs typeface="+mn-cs"/>
              </a:rPr>
            </a:br>
            <a:endParaRPr lang="ro-RO" sz="2000" dirty="0">
              <a:solidFill>
                <a:srgbClr val="C00000"/>
              </a:solidFill>
            </a:endParaRPr>
          </a:p>
        </p:txBody>
      </p:sp>
      <p:sp>
        <p:nvSpPr>
          <p:cNvPr id="3" name="Text Placeholder 2"/>
          <p:cNvSpPr>
            <a:spLocks noGrp="1"/>
          </p:cNvSpPr>
          <p:nvPr>
            <p:ph type="body" idx="1"/>
          </p:nvPr>
        </p:nvSpPr>
        <p:spPr>
          <a:xfrm>
            <a:off x="722313" y="476672"/>
            <a:ext cx="7772400" cy="3240360"/>
          </a:xfrm>
        </p:spPr>
        <p:txBody>
          <a:bodyPr>
            <a:noAutofit/>
          </a:bodyPr>
          <a:lstStyle/>
          <a:p>
            <a:pPr algn="just"/>
            <a:r>
              <a:rPr lang="vi-VN" sz="1800" b="1" dirty="0">
                <a:solidFill>
                  <a:schemeClr val="accent4">
                    <a:lumMod val="50000"/>
                  </a:schemeClr>
                </a:solidFill>
                <a:latin typeface="+mj-lt"/>
              </a:rPr>
              <a:t>Stereotipurile </a:t>
            </a:r>
            <a:endParaRPr lang="ro-RO" sz="1800" b="1" dirty="0">
              <a:solidFill>
                <a:schemeClr val="accent4">
                  <a:lumMod val="50000"/>
                </a:schemeClr>
              </a:solidFill>
              <a:latin typeface="+mj-lt"/>
            </a:endParaRPr>
          </a:p>
          <a:p>
            <a:pPr algn="just"/>
            <a:r>
              <a:rPr lang="ro-RO" sz="1800" dirty="0">
                <a:solidFill>
                  <a:schemeClr val="accent4">
                    <a:lumMod val="50000"/>
                  </a:schemeClr>
                </a:solidFill>
                <a:latin typeface="+mj-lt"/>
              </a:rPr>
              <a:t>S</a:t>
            </a:r>
            <a:r>
              <a:rPr lang="vi-VN" sz="1800" dirty="0">
                <a:solidFill>
                  <a:schemeClr val="accent4">
                    <a:lumMod val="50000"/>
                  </a:schemeClr>
                </a:solidFill>
                <a:latin typeface="+mj-lt"/>
              </a:rPr>
              <a:t>unt idei preconcepute, reprezentări simpliste, acceptate și vehiculate fără reflecție, fără a cunoaște suficient de mult despre ceva sau altcineva. Ideile fixe pe care oamenii le au în acest sens, adesea greșite sau incomplete, ne permit să luăm repede decizii, chiar dacă nu pe cele mai bune.</a:t>
            </a:r>
          </a:p>
          <a:p>
            <a:pPr algn="just"/>
            <a:r>
              <a:rPr lang="vi-VN" sz="1800" dirty="0">
                <a:solidFill>
                  <a:srgbClr val="00B0F0"/>
                </a:solidFill>
                <a:latin typeface="+mj-lt"/>
              </a:rPr>
              <a:t>Stereotipurile pot fi:</a:t>
            </a:r>
          </a:p>
          <a:p>
            <a:pPr algn="just"/>
            <a:r>
              <a:rPr lang="vi-VN" sz="1800" dirty="0">
                <a:solidFill>
                  <a:srgbClr val="0070C0"/>
                </a:solidFill>
                <a:latin typeface="+mj-lt"/>
              </a:rPr>
              <a:t>Pozitive</a:t>
            </a:r>
            <a:r>
              <a:rPr lang="ro-RO" sz="1800" dirty="0">
                <a:solidFill>
                  <a:srgbClr val="0070C0"/>
                </a:solidFill>
                <a:latin typeface="+mj-lt"/>
              </a:rPr>
              <a:t>: </a:t>
            </a:r>
            <a:r>
              <a:rPr lang="vi-VN" sz="1800" dirty="0">
                <a:solidFill>
                  <a:srgbClr val="00B0F0"/>
                </a:solidFill>
                <a:latin typeface="+mj-lt"/>
              </a:rPr>
              <a:t>atunci când reunesc în structura lor trăsături valorizate pozitiv la nivel</a:t>
            </a:r>
            <a:r>
              <a:rPr lang="ro-RO" sz="1800" dirty="0">
                <a:solidFill>
                  <a:srgbClr val="00B0F0"/>
                </a:solidFill>
                <a:latin typeface="+mj-lt"/>
              </a:rPr>
              <a:t> </a:t>
            </a:r>
            <a:r>
              <a:rPr lang="vi-VN" sz="1800" dirty="0">
                <a:solidFill>
                  <a:srgbClr val="00B0F0"/>
                </a:solidFill>
                <a:latin typeface="+mj-lt"/>
              </a:rPr>
              <a:t>social</a:t>
            </a:r>
            <a:r>
              <a:rPr lang="ro-RO" sz="1800" dirty="0">
                <a:solidFill>
                  <a:srgbClr val="00B0F0"/>
                </a:solidFill>
                <a:latin typeface="+mj-lt"/>
              </a:rPr>
              <a:t>;</a:t>
            </a:r>
          </a:p>
          <a:p>
            <a:pPr algn="just"/>
            <a:r>
              <a:rPr lang="ro-RO" sz="1800" dirty="0">
                <a:solidFill>
                  <a:srgbClr val="0070C0"/>
                </a:solidFill>
                <a:latin typeface="+mj-lt"/>
              </a:rPr>
              <a:t>N</a:t>
            </a:r>
            <a:r>
              <a:rPr lang="vi-VN" sz="1800" dirty="0">
                <a:solidFill>
                  <a:srgbClr val="0070C0"/>
                </a:solidFill>
                <a:latin typeface="+mj-lt"/>
              </a:rPr>
              <a:t>egative</a:t>
            </a:r>
            <a:r>
              <a:rPr lang="ro-RO" sz="1800" dirty="0">
                <a:solidFill>
                  <a:srgbClr val="0070C0"/>
                </a:solidFill>
                <a:latin typeface="+mj-lt"/>
              </a:rPr>
              <a:t>: </a:t>
            </a:r>
            <a:r>
              <a:rPr lang="vi-VN" sz="1800" dirty="0">
                <a:solidFill>
                  <a:srgbClr val="00B0F0"/>
                </a:solidFill>
                <a:latin typeface="+mj-lt"/>
              </a:rPr>
              <a:t>dacă reunesc anumite caracteristici valorizate negativ. În general,</a:t>
            </a:r>
            <a:r>
              <a:rPr lang="ro-RO" sz="1800" dirty="0">
                <a:solidFill>
                  <a:srgbClr val="00B0F0"/>
                </a:solidFill>
                <a:latin typeface="+mj-lt"/>
              </a:rPr>
              <a:t> </a:t>
            </a:r>
            <a:r>
              <a:rPr lang="vi-VN" sz="1800" dirty="0">
                <a:solidFill>
                  <a:srgbClr val="00B0F0"/>
                </a:solidFill>
                <a:latin typeface="+mj-lt"/>
              </a:rPr>
              <a:t>indivizii dezvoltă mai puternic stereotipuri negative referitoare la alte grupuri decât</a:t>
            </a:r>
            <a:r>
              <a:rPr lang="ro-RO" sz="1800" dirty="0">
                <a:solidFill>
                  <a:srgbClr val="00B0F0"/>
                </a:solidFill>
                <a:latin typeface="+mj-lt"/>
              </a:rPr>
              <a:t> </a:t>
            </a:r>
            <a:r>
              <a:rPr lang="vi-VN" sz="1800" dirty="0">
                <a:solidFill>
                  <a:srgbClr val="00B0F0"/>
                </a:solidFill>
                <a:latin typeface="+mj-lt"/>
              </a:rPr>
              <a:t>la cele din care el face parte.</a:t>
            </a:r>
          </a:p>
        </p:txBody>
      </p:sp>
    </p:spTree>
    <p:extLst>
      <p:ext uri="{BB962C8B-B14F-4D97-AF65-F5344CB8AC3E}">
        <p14:creationId xmlns:p14="http://schemas.microsoft.com/office/powerpoint/2010/main" val="87869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76672"/>
            <a:ext cx="4038600" cy="5649491"/>
          </a:xfrm>
        </p:spPr>
        <p:txBody>
          <a:bodyPr>
            <a:normAutofit fontScale="25000" lnSpcReduction="20000"/>
          </a:bodyPr>
          <a:lstStyle/>
          <a:p>
            <a:pPr marL="0" indent="0" algn="just">
              <a:buNone/>
            </a:pPr>
            <a:r>
              <a:rPr lang="vi-VN" sz="6400" b="1" dirty="0">
                <a:latin typeface="+mj-lt"/>
              </a:rPr>
              <a:t>Care este sursa prejudecăților?</a:t>
            </a:r>
            <a:endParaRPr lang="vi-VN" sz="6400" dirty="0">
              <a:latin typeface="+mj-lt"/>
            </a:endParaRPr>
          </a:p>
          <a:p>
            <a:pPr algn="just"/>
            <a:r>
              <a:rPr lang="vi-VN" sz="6400" b="1" dirty="0">
                <a:latin typeface="+mj-lt"/>
              </a:rPr>
              <a:t>Diferențele</a:t>
            </a:r>
            <a:r>
              <a:rPr lang="vi-VN" sz="6400" dirty="0">
                <a:latin typeface="+mj-lt"/>
              </a:rPr>
              <a:t> existente între noi și ceilalți (culoarea pielii, sexul, obiceiurile, limba, credințele religioase etc.) sunt considerate deficiențe sau apreciem că „noi” avem însușiri pozitive, iar „ei” au însușiri negative.</a:t>
            </a:r>
          </a:p>
          <a:p>
            <a:pPr algn="just"/>
            <a:r>
              <a:rPr lang="vi-VN" sz="6400" b="1" dirty="0">
                <a:latin typeface="+mj-lt"/>
              </a:rPr>
              <a:t>Etichetările</a:t>
            </a:r>
            <a:r>
              <a:rPr lang="vi-VN" sz="6400" dirty="0">
                <a:latin typeface="+mj-lt"/>
              </a:rPr>
              <a:t>, care sunt utilizate pentru simplificarea gândirii, a exprimării, pot deveni dăunătoare atunci când formulăm etichetări nefavorabile despre o persoană (grup de persoane) și ne comportăm ca atare.</a:t>
            </a:r>
          </a:p>
          <a:p>
            <a:pPr algn="just"/>
            <a:r>
              <a:rPr lang="vi-VN" sz="6400" b="1" dirty="0">
                <a:latin typeface="+mj-lt"/>
              </a:rPr>
              <a:t>Eșecurile</a:t>
            </a:r>
            <a:r>
              <a:rPr lang="vi-VN" sz="6400" dirty="0">
                <a:latin typeface="+mj-lt"/>
              </a:rPr>
              <a:t> – atunci când nu avem succes sau când ne confruntăm cu dificultăți, apreciem că este vinovat oricine altcineva decât noi.</a:t>
            </a:r>
          </a:p>
          <a:p>
            <a:pPr algn="just"/>
            <a:r>
              <a:rPr lang="vi-VN" sz="6400" b="1" dirty="0">
                <a:latin typeface="+mj-lt"/>
              </a:rPr>
              <a:t>Competiția</a:t>
            </a:r>
            <a:r>
              <a:rPr lang="vi-VN" sz="6400" dirty="0">
                <a:latin typeface="+mj-lt"/>
              </a:rPr>
              <a:t> între persoane sau grupuri poate conduce la o evaluare negativă a celuilalt sau a grupului.</a:t>
            </a:r>
          </a:p>
          <a:p>
            <a:pPr algn="just"/>
            <a:r>
              <a:rPr lang="vi-VN" sz="6400" b="1" dirty="0">
                <a:latin typeface="+mj-lt"/>
              </a:rPr>
              <a:t>Elitismul</a:t>
            </a:r>
            <a:r>
              <a:rPr lang="vi-VN" sz="6400" dirty="0">
                <a:latin typeface="+mj-lt"/>
              </a:rPr>
              <a:t>, care se referă la tendința de a considera că facem parte dintr-o categorie aleasă, valoroasă (numită elită), fapt care ne-ar face superiori în raport cu ceilalți.</a:t>
            </a:r>
          </a:p>
          <a:p>
            <a:pPr algn="just"/>
            <a:r>
              <a:rPr lang="vi-VN" sz="6400" b="1" dirty="0">
                <a:latin typeface="+mj-lt"/>
              </a:rPr>
              <a:t>Învățarea în familii sau în cadrul altor grupuri sociale</a:t>
            </a:r>
            <a:r>
              <a:rPr lang="vi-VN" sz="6400" dirty="0">
                <a:latin typeface="+mj-lt"/>
              </a:rPr>
              <a:t>, în primul rând datorită unei experiențe personale insuficiente.</a:t>
            </a:r>
          </a:p>
          <a:p>
            <a:endParaRPr lang="ro-RO" dirty="0"/>
          </a:p>
        </p:txBody>
      </p:sp>
      <p:sp>
        <p:nvSpPr>
          <p:cNvPr id="4" name="Content Placeholder 3"/>
          <p:cNvSpPr>
            <a:spLocks noGrp="1"/>
          </p:cNvSpPr>
          <p:nvPr>
            <p:ph sz="half" idx="2"/>
          </p:nvPr>
        </p:nvSpPr>
        <p:spPr>
          <a:xfrm>
            <a:off x="4724400" y="476672"/>
            <a:ext cx="4244280" cy="5976664"/>
          </a:xfrm>
        </p:spPr>
        <p:txBody>
          <a:bodyPr>
            <a:noAutofit/>
          </a:bodyPr>
          <a:lstStyle/>
          <a:p>
            <a:pPr marL="0" indent="0" algn="just">
              <a:buNone/>
            </a:pPr>
            <a:r>
              <a:rPr lang="vi-VN" sz="1400" dirty="0">
                <a:solidFill>
                  <a:srgbClr val="FF0000"/>
                </a:solidFill>
                <a:latin typeface="+mj-lt"/>
              </a:rPr>
              <a:t>Care sunt principalele forme ale prejudecăților?</a:t>
            </a:r>
          </a:p>
          <a:p>
            <a:pPr algn="just"/>
            <a:endParaRPr lang="vi-VN" sz="1400" dirty="0">
              <a:solidFill>
                <a:srgbClr val="FF0000"/>
              </a:solidFill>
              <a:latin typeface="+mj-lt"/>
            </a:endParaRPr>
          </a:p>
          <a:p>
            <a:pPr algn="just"/>
            <a:r>
              <a:rPr lang="vi-VN" sz="1400" dirty="0">
                <a:solidFill>
                  <a:srgbClr val="FF0000"/>
                </a:solidFill>
                <a:latin typeface="+mj-lt"/>
              </a:rPr>
              <a:t>Rasismul: disprețul, ura față de altă rasă;</a:t>
            </a:r>
          </a:p>
          <a:p>
            <a:pPr algn="just"/>
            <a:r>
              <a:rPr lang="vi-VN" sz="1400" dirty="0">
                <a:solidFill>
                  <a:srgbClr val="FF0000"/>
                </a:solidFill>
                <a:latin typeface="+mj-lt"/>
              </a:rPr>
              <a:t>Naționalismul șovin (etnocentrismul): ostilitatea față de alte naționalități;</a:t>
            </a:r>
          </a:p>
          <a:p>
            <a:pPr algn="just"/>
            <a:r>
              <a:rPr lang="vi-VN" sz="1400" dirty="0">
                <a:solidFill>
                  <a:srgbClr val="FF0000"/>
                </a:solidFill>
                <a:latin typeface="+mj-lt"/>
              </a:rPr>
              <a:t>Xenofobia: teama sau ura față de străini;</a:t>
            </a:r>
          </a:p>
          <a:p>
            <a:pPr algn="just"/>
            <a:r>
              <a:rPr lang="vi-VN" sz="1400" dirty="0">
                <a:solidFill>
                  <a:srgbClr val="FF0000"/>
                </a:solidFill>
                <a:latin typeface="+mj-lt"/>
              </a:rPr>
              <a:t>Antisemitismul: ostilitatea față de evrei;</a:t>
            </a:r>
          </a:p>
          <a:p>
            <a:pPr algn="just"/>
            <a:r>
              <a:rPr lang="vi-VN" sz="1400" dirty="0">
                <a:solidFill>
                  <a:srgbClr val="FF0000"/>
                </a:solidFill>
                <a:latin typeface="+mj-lt"/>
              </a:rPr>
              <a:t>Sexismul: ideea, sentimentul că un sex este superior celuilalt;</a:t>
            </a:r>
          </a:p>
          <a:p>
            <a:pPr algn="just"/>
            <a:r>
              <a:rPr lang="vi-VN" sz="1400" dirty="0">
                <a:solidFill>
                  <a:srgbClr val="FF0000"/>
                </a:solidFill>
                <a:latin typeface="+mj-lt"/>
              </a:rPr>
              <a:t>Gerontofobia: ostilitatea față de bătrâni;</a:t>
            </a:r>
          </a:p>
          <a:p>
            <a:pPr algn="just"/>
            <a:r>
              <a:rPr lang="vi-VN" sz="1400" dirty="0">
                <a:solidFill>
                  <a:srgbClr val="FF0000"/>
                </a:solidFill>
                <a:latin typeface="+mj-lt"/>
              </a:rPr>
              <a:t>Juventofobia: ostilitatea față de tineri.</a:t>
            </a:r>
            <a:endParaRPr lang="ro-RO" sz="1400" dirty="0">
              <a:solidFill>
                <a:srgbClr val="FF0000"/>
              </a:solidFill>
              <a:latin typeface="+mj-lt"/>
            </a:endParaRPr>
          </a:p>
          <a:p>
            <a:pPr marL="0" indent="0" algn="just">
              <a:buNone/>
            </a:pPr>
            <a:endParaRPr lang="ro-RO" sz="1400" dirty="0">
              <a:solidFill>
                <a:srgbClr val="FF0000"/>
              </a:solidFill>
              <a:latin typeface="+mj-lt"/>
            </a:endParaRPr>
          </a:p>
        </p:txBody>
      </p:sp>
      <p:sp>
        <p:nvSpPr>
          <p:cNvPr id="2" name="Rectangle 1"/>
          <p:cNvSpPr/>
          <p:nvPr/>
        </p:nvSpPr>
        <p:spPr>
          <a:xfrm>
            <a:off x="4572000" y="2348880"/>
            <a:ext cx="4396680" cy="2646878"/>
          </a:xfrm>
          <a:prstGeom prst="rect">
            <a:avLst/>
          </a:prstGeom>
        </p:spPr>
        <p:txBody>
          <a:bodyPr wrap="square">
            <a:spAutoFit/>
          </a:bodyPr>
          <a:lstStyle/>
          <a:p>
            <a:endParaRPr lang="ro-RO" dirty="0"/>
          </a:p>
          <a:p>
            <a:endParaRPr lang="ro-RO" dirty="0"/>
          </a:p>
          <a:p>
            <a:endParaRPr lang="ro-RO" dirty="0"/>
          </a:p>
          <a:p>
            <a:pPr algn="just"/>
            <a:endParaRPr lang="ro-RO" sz="1400" dirty="0"/>
          </a:p>
          <a:p>
            <a:pPr algn="just"/>
            <a:endParaRPr lang="ro-RO" sz="1400" dirty="0"/>
          </a:p>
          <a:p>
            <a:pPr algn="just"/>
            <a:r>
              <a:rPr lang="en-US" sz="1400" dirty="0" err="1"/>
              <a:t>Stereotipul</a:t>
            </a:r>
            <a:r>
              <a:rPr lang="en-US" sz="1400" dirty="0"/>
              <a:t> „</a:t>
            </a:r>
            <a:r>
              <a:rPr lang="en-US" sz="1400" dirty="0" err="1"/>
              <a:t>nasului</a:t>
            </a:r>
            <a:r>
              <a:rPr lang="en-US" sz="1400" dirty="0"/>
              <a:t> </a:t>
            </a:r>
            <a:r>
              <a:rPr lang="en-US" sz="1400" dirty="0" err="1"/>
              <a:t>evre</a:t>
            </a:r>
            <a:r>
              <a:rPr lang="ro-RO" sz="1400" dirty="0"/>
              <a:t>i</a:t>
            </a:r>
            <a:r>
              <a:rPr lang="en-US" sz="1400" dirty="0"/>
              <a:t>esc” </a:t>
            </a:r>
            <a:r>
              <a:rPr lang="en-US" sz="1400" dirty="0" err="1"/>
              <a:t>este</a:t>
            </a:r>
            <a:r>
              <a:rPr lang="en-US" sz="1400" dirty="0"/>
              <a:t> o imagine </a:t>
            </a:r>
            <a:r>
              <a:rPr lang="en-US" sz="1400" dirty="0" err="1"/>
              <a:t>vizuală</a:t>
            </a:r>
            <a:r>
              <a:rPr lang="en-US" sz="1400" dirty="0"/>
              <a:t> </a:t>
            </a:r>
            <a:r>
              <a:rPr lang="en-US" sz="1400" dirty="0" err="1"/>
              <a:t>puternică</a:t>
            </a:r>
            <a:r>
              <a:rPr lang="en-US" sz="1400" dirty="0"/>
              <a:t> care </a:t>
            </a:r>
            <a:r>
              <a:rPr lang="en-US" sz="1400" dirty="0" err="1"/>
              <a:t>leagă</a:t>
            </a:r>
            <a:r>
              <a:rPr lang="en-US" sz="1400" dirty="0"/>
              <a:t> </a:t>
            </a:r>
            <a:r>
              <a:rPr lang="en-US" sz="1400" dirty="0" err="1"/>
              <a:t>arta</a:t>
            </a:r>
            <a:r>
              <a:rPr lang="en-US" sz="1400" dirty="0"/>
              <a:t> </a:t>
            </a:r>
            <a:r>
              <a:rPr lang="en-US" sz="1400" dirty="0" err="1"/>
              <a:t>creștină</a:t>
            </a:r>
            <a:r>
              <a:rPr lang="en-US" sz="1400" dirty="0"/>
              <a:t> </a:t>
            </a:r>
            <a:r>
              <a:rPr lang="en-US" sz="1400" dirty="0" err="1"/>
              <a:t>medievală</a:t>
            </a:r>
            <a:r>
              <a:rPr lang="en-US" sz="1400" dirty="0"/>
              <a:t> de propaganda </a:t>
            </a:r>
            <a:r>
              <a:rPr lang="en-US" sz="1400" dirty="0" err="1"/>
              <a:t>nazistă</a:t>
            </a:r>
            <a:r>
              <a:rPr lang="en-US" sz="1400" dirty="0"/>
              <a:t> </a:t>
            </a:r>
            <a:r>
              <a:rPr lang="en-US" sz="1400" dirty="0" err="1"/>
              <a:t>și</a:t>
            </a:r>
            <a:r>
              <a:rPr lang="en-US" sz="1400" dirty="0"/>
              <a:t> de </a:t>
            </a:r>
            <a:r>
              <a:rPr lang="en-US" sz="1400" dirty="0" err="1"/>
              <a:t>caricaturile</a:t>
            </a:r>
            <a:r>
              <a:rPr lang="en-US" sz="1400" dirty="0"/>
              <a:t> </a:t>
            </a:r>
            <a:r>
              <a:rPr lang="en-US" sz="1400" dirty="0" err="1"/>
              <a:t>antisemite</a:t>
            </a:r>
            <a:r>
              <a:rPr lang="en-US" sz="1400" dirty="0"/>
              <a:t> de </a:t>
            </a:r>
            <a:r>
              <a:rPr lang="en-US" sz="1400" dirty="0" err="1"/>
              <a:t>astăzi</a:t>
            </a:r>
            <a:r>
              <a:rPr lang="en-US" sz="1400" dirty="0"/>
              <a:t>.</a:t>
            </a:r>
          </a:p>
          <a:p>
            <a:pPr algn="just"/>
            <a:r>
              <a:rPr lang="en-US" sz="1400" dirty="0" err="1"/>
              <a:t>Scopul</a:t>
            </a:r>
            <a:r>
              <a:rPr lang="en-US" sz="1400" dirty="0"/>
              <a:t> </a:t>
            </a:r>
            <a:r>
              <a:rPr lang="en-US" sz="1400" dirty="0" err="1"/>
              <a:t>este</a:t>
            </a:r>
            <a:r>
              <a:rPr lang="en-US" sz="1400" dirty="0"/>
              <a:t> </a:t>
            </a:r>
            <a:r>
              <a:rPr lang="en-US" sz="1400" dirty="0" err="1"/>
              <a:t>să-i</a:t>
            </a:r>
            <a:r>
              <a:rPr lang="en-US" sz="1400" dirty="0"/>
              <a:t> </a:t>
            </a:r>
            <a:r>
              <a:rPr lang="en-US" sz="1400" dirty="0" err="1"/>
              <a:t>înfățișeze</a:t>
            </a:r>
            <a:r>
              <a:rPr lang="en-US" sz="1400" dirty="0"/>
              <a:t> </a:t>
            </a:r>
            <a:r>
              <a:rPr lang="en-US" sz="1400" dirty="0" err="1"/>
              <a:t>pe</a:t>
            </a:r>
            <a:r>
              <a:rPr lang="en-US" sz="1400" dirty="0"/>
              <a:t> </a:t>
            </a:r>
            <a:r>
              <a:rPr lang="en-US" sz="1400" dirty="0" err="1"/>
              <a:t>evrei</a:t>
            </a:r>
            <a:r>
              <a:rPr lang="en-US" sz="1400" dirty="0"/>
              <a:t> ca </a:t>
            </a:r>
            <a:r>
              <a:rPr lang="en-US" sz="1400" dirty="0" err="1"/>
              <a:t>fiind</a:t>
            </a:r>
            <a:r>
              <a:rPr lang="en-US" sz="1400" dirty="0"/>
              <a:t> </a:t>
            </a:r>
            <a:r>
              <a:rPr lang="en-US" sz="1400" dirty="0" err="1"/>
              <a:t>amenințători</a:t>
            </a:r>
            <a:r>
              <a:rPr lang="en-US" sz="1400" dirty="0"/>
              <a:t>, </a:t>
            </a:r>
            <a:r>
              <a:rPr lang="en-US" sz="1400" dirty="0" err="1"/>
              <a:t>demni</a:t>
            </a:r>
            <a:r>
              <a:rPr lang="en-US" sz="1400" dirty="0"/>
              <a:t> de </a:t>
            </a:r>
            <a:r>
              <a:rPr lang="en-US" sz="1400" dirty="0" err="1"/>
              <a:t>dispreț</a:t>
            </a:r>
            <a:r>
              <a:rPr lang="en-US" sz="1400" dirty="0"/>
              <a:t>, </a:t>
            </a:r>
            <a:r>
              <a:rPr lang="en-US" sz="1400" dirty="0" err="1"/>
              <a:t>malefici</a:t>
            </a:r>
            <a:r>
              <a:rPr lang="en-US" sz="1400" dirty="0"/>
              <a:t>, </a:t>
            </a:r>
            <a:r>
              <a:rPr lang="en-US" sz="1400" dirty="0" err="1"/>
              <a:t>sau</a:t>
            </a:r>
            <a:r>
              <a:rPr lang="en-US" sz="1400" dirty="0"/>
              <a:t> care </a:t>
            </a:r>
            <a:r>
              <a:rPr lang="en-US" sz="1400" dirty="0" err="1"/>
              <a:t>mențin</a:t>
            </a:r>
            <a:r>
              <a:rPr lang="en-US" sz="1400" dirty="0"/>
              <a:t> </a:t>
            </a:r>
            <a:r>
              <a:rPr lang="en-US" sz="1400" dirty="0" err="1"/>
              <a:t>distanța</a:t>
            </a:r>
            <a:r>
              <a:rPr lang="en-US" sz="1400" dirty="0"/>
              <a:t> </a:t>
            </a:r>
            <a:r>
              <a:rPr lang="en-US" sz="1400" dirty="0" err="1"/>
              <a:t>socială</a:t>
            </a:r>
            <a:r>
              <a:rPr lang="en-US" sz="1400" dirty="0"/>
              <a:t>. </a:t>
            </a:r>
          </a:p>
        </p:txBody>
      </p:sp>
      <p:pic>
        <p:nvPicPr>
          <p:cNvPr id="5" name="Picture 4"/>
          <p:cNvPicPr>
            <a:picLocks noChangeAspect="1"/>
          </p:cNvPicPr>
          <p:nvPr/>
        </p:nvPicPr>
        <p:blipFill>
          <a:blip r:embed="rId2"/>
          <a:stretch>
            <a:fillRect/>
          </a:stretch>
        </p:blipFill>
        <p:spPr>
          <a:xfrm>
            <a:off x="4724400" y="5330451"/>
            <a:ext cx="1872209" cy="1368153"/>
          </a:xfrm>
          <a:prstGeom prst="rect">
            <a:avLst/>
          </a:prstGeom>
        </p:spPr>
      </p:pic>
    </p:spTree>
    <p:extLst>
      <p:ext uri="{BB962C8B-B14F-4D97-AF65-F5344CB8AC3E}">
        <p14:creationId xmlns:p14="http://schemas.microsoft.com/office/powerpoint/2010/main" val="75163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06290"/>
          </a:xfrm>
        </p:spPr>
        <p:txBody>
          <a:bodyPr>
            <a:normAutofit fontScale="90000"/>
          </a:bodyPr>
          <a:lstStyle/>
          <a:p>
            <a:pPr lvl="0" algn="l">
              <a:spcBef>
                <a:spcPts val="0"/>
              </a:spcBef>
            </a:pPr>
            <a:r>
              <a:rPr lang="vi-VN" sz="2800" dirty="0">
                <a:solidFill>
                  <a:prstClr val="black"/>
                </a:solidFill>
                <a:latin typeface="Times New Roman" pitchFamily="18" charset="0"/>
                <a:ea typeface="+mn-ea"/>
                <a:cs typeface="Times New Roman" pitchFamily="18" charset="0"/>
              </a:rPr>
              <a:t>Cum eliminăm stereotipurile și prejudecățile?</a:t>
            </a:r>
            <a:br>
              <a:rPr lang="vi-VN" sz="2800" dirty="0">
                <a:solidFill>
                  <a:prstClr val="black"/>
                </a:solidFill>
                <a:latin typeface="Times New Roman" pitchFamily="18" charset="0"/>
                <a:ea typeface="+mn-ea"/>
                <a:cs typeface="Times New Roman" pitchFamily="18" charset="0"/>
              </a:rPr>
            </a:br>
            <a:br>
              <a:rPr lang="ro-RO" sz="2800" dirty="0">
                <a:solidFill>
                  <a:prstClr val="black"/>
                </a:solidFill>
                <a:latin typeface="Times New Roman" pitchFamily="18" charset="0"/>
                <a:ea typeface="+mn-ea"/>
                <a:cs typeface="Times New Roman" pitchFamily="18" charset="0"/>
              </a:rPr>
            </a:br>
            <a:r>
              <a:rPr lang="vi-VN" sz="2800" dirty="0">
                <a:solidFill>
                  <a:prstClr val="black"/>
                </a:solidFill>
                <a:latin typeface="Times New Roman" pitchFamily="18" charset="0"/>
                <a:ea typeface="+mn-ea"/>
                <a:cs typeface="Times New Roman" pitchFamily="18" charset="0"/>
              </a:rPr>
              <a:t>Răspunsul este foarte simplu: prin educație. A te informa, a</a:t>
            </a:r>
            <a:r>
              <a:rPr lang="ro-RO" sz="2800" dirty="0">
                <a:solidFill>
                  <a:prstClr val="black"/>
                </a:solidFill>
                <a:latin typeface="Times New Roman" pitchFamily="18" charset="0"/>
                <a:ea typeface="+mn-ea"/>
                <a:cs typeface="Times New Roman" pitchFamily="18" charset="0"/>
              </a:rPr>
              <a:t> </a:t>
            </a:r>
            <a:r>
              <a:rPr lang="vi-VN" sz="2800" dirty="0">
                <a:solidFill>
                  <a:prstClr val="black"/>
                </a:solidFill>
                <a:latin typeface="Times New Roman" pitchFamily="18" charset="0"/>
                <a:ea typeface="+mn-ea"/>
                <a:cs typeface="Times New Roman" pitchFamily="18" charset="0"/>
              </a:rPr>
              <a:t>admite că ți-ai format păreri eronate despre alții, a-ți îmbogăți experiența, a privi critic atitudinile negative față de alții etc. sunt pași în această direcție.</a:t>
            </a:r>
            <a:endParaRPr lang="ro-RO" sz="2800"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933056"/>
            <a:ext cx="246221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2996952"/>
            <a:ext cx="1792287" cy="2560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3195439"/>
            <a:ext cx="2705100" cy="168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311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221088"/>
            <a:ext cx="7772400" cy="2016224"/>
          </a:xfrm>
        </p:spPr>
        <p:txBody>
          <a:bodyPr>
            <a:normAutofit/>
          </a:bodyPr>
          <a:lstStyle/>
          <a:p>
            <a:r>
              <a:rPr lang="pt-BR" sz="1600" dirty="0">
                <a:solidFill>
                  <a:srgbClr val="002060"/>
                </a:solidFill>
                <a:latin typeface="Times New Roman" pitchFamily="18" charset="0"/>
                <a:cs typeface="Times New Roman" pitchFamily="18" charset="0"/>
              </a:rPr>
              <a:t>Discriminarea pe criteriu de vârstă</a:t>
            </a:r>
            <a:br>
              <a:rPr lang="ro-RO" sz="1600" dirty="0">
                <a:solidFill>
                  <a:srgbClr val="002060"/>
                </a:solidFill>
                <a:latin typeface="Times New Roman" pitchFamily="18" charset="0"/>
                <a:cs typeface="Times New Roman" pitchFamily="18" charset="0"/>
              </a:rPr>
            </a:br>
            <a:r>
              <a:rPr lang="ro-RO" sz="1600" dirty="0">
                <a:solidFill>
                  <a:srgbClr val="002060"/>
                </a:solidFill>
                <a:latin typeface="Times New Roman" pitchFamily="18" charset="0"/>
                <a:cs typeface="Times New Roman" pitchFamily="18" charset="0"/>
              </a:rPr>
              <a:t>Discriminarea de gen</a:t>
            </a:r>
            <a:br>
              <a:rPr lang="ro-RO" sz="1600" dirty="0">
                <a:solidFill>
                  <a:srgbClr val="002060"/>
                </a:solidFill>
                <a:latin typeface="Times New Roman" pitchFamily="18" charset="0"/>
                <a:cs typeface="Times New Roman" pitchFamily="18" charset="0"/>
              </a:rPr>
            </a:br>
            <a:r>
              <a:rPr lang="ro-RO" sz="1600" dirty="0">
                <a:solidFill>
                  <a:srgbClr val="002060"/>
                </a:solidFill>
                <a:latin typeface="Times New Roman" pitchFamily="18" charset="0"/>
                <a:cs typeface="Times New Roman" pitchFamily="18" charset="0"/>
              </a:rPr>
              <a:t>Discriminarea pe criterii religioase</a:t>
            </a:r>
            <a:br>
              <a:rPr lang="ro-RO" sz="1600" dirty="0">
                <a:solidFill>
                  <a:srgbClr val="002060"/>
                </a:solidFill>
                <a:latin typeface="Times New Roman" pitchFamily="18" charset="0"/>
                <a:cs typeface="Times New Roman" pitchFamily="18" charset="0"/>
              </a:rPr>
            </a:br>
            <a:r>
              <a:rPr lang="vi-VN" sz="1600" dirty="0">
                <a:solidFill>
                  <a:srgbClr val="002060"/>
                </a:solidFill>
                <a:latin typeface="Times New Roman" pitchFamily="18" charset="0"/>
                <a:cs typeface="Times New Roman" pitchFamily="18" charset="0"/>
              </a:rPr>
              <a:t>Discriminarea pe criteriul dizabilităţii</a:t>
            </a:r>
            <a:br>
              <a:rPr lang="ro-RO" sz="1600" dirty="0">
                <a:solidFill>
                  <a:srgbClr val="002060"/>
                </a:solidFill>
                <a:latin typeface="Times New Roman" pitchFamily="18" charset="0"/>
                <a:cs typeface="Times New Roman" pitchFamily="18" charset="0"/>
              </a:rPr>
            </a:br>
            <a:r>
              <a:rPr lang="it-IT" sz="1600" dirty="0">
                <a:solidFill>
                  <a:srgbClr val="002060"/>
                </a:solidFill>
                <a:latin typeface="Times New Roman" pitchFamily="18" charset="0"/>
                <a:cs typeface="Times New Roman" pitchFamily="18" charset="0"/>
              </a:rPr>
              <a:t>Discriminarea pe criteriul orientării sexuale</a:t>
            </a:r>
            <a:br>
              <a:rPr lang="ro-RO" sz="1600" dirty="0">
                <a:solidFill>
                  <a:srgbClr val="002060"/>
                </a:solidFill>
                <a:latin typeface="Times New Roman" pitchFamily="18" charset="0"/>
                <a:cs typeface="Times New Roman" pitchFamily="18" charset="0"/>
              </a:rPr>
            </a:br>
            <a:r>
              <a:rPr lang="vi-VN" sz="1600" dirty="0">
                <a:solidFill>
                  <a:srgbClr val="002060"/>
                </a:solidFill>
                <a:latin typeface="Times New Roman" pitchFamily="18" charset="0"/>
                <a:cs typeface="Times New Roman" pitchFamily="18" charset="0"/>
              </a:rPr>
              <a:t>Discriminarea pe criteriul de rasă şi etnicitate</a:t>
            </a:r>
            <a:endParaRPr lang="ro-RO" dirty="0">
              <a:solidFill>
                <a:srgbClr val="002060"/>
              </a:solidFill>
            </a:endParaRPr>
          </a:p>
        </p:txBody>
      </p:sp>
      <p:sp>
        <p:nvSpPr>
          <p:cNvPr id="3" name="Text Placeholder 2"/>
          <p:cNvSpPr>
            <a:spLocks noGrp="1"/>
          </p:cNvSpPr>
          <p:nvPr>
            <p:ph type="body" idx="1"/>
          </p:nvPr>
        </p:nvSpPr>
        <p:spPr>
          <a:xfrm>
            <a:off x="722313" y="620689"/>
            <a:ext cx="7772400" cy="3786212"/>
          </a:xfrm>
        </p:spPr>
        <p:txBody>
          <a:bodyPr>
            <a:normAutofit/>
          </a:bodyPr>
          <a:lstStyle/>
          <a:p>
            <a:pPr algn="just"/>
            <a:r>
              <a:rPr lang="vi-VN" b="1" dirty="0">
                <a:solidFill>
                  <a:schemeClr val="tx1"/>
                </a:solidFill>
                <a:latin typeface="Times New Roman" pitchFamily="18" charset="0"/>
                <a:cs typeface="Times New Roman" pitchFamily="18" charset="0"/>
              </a:rPr>
              <a:t>Discriminarea </a:t>
            </a:r>
          </a:p>
          <a:p>
            <a:pPr algn="just"/>
            <a:r>
              <a:rPr lang="vi-VN" dirty="0">
                <a:solidFill>
                  <a:srgbClr val="7030A0"/>
                </a:solidFill>
                <a:latin typeface="Times New Roman" pitchFamily="18" charset="0"/>
                <a:cs typeface="Times New Roman" pitchFamily="18" charset="0"/>
              </a:rPr>
              <a:t>Prin discriminare se înţelege orice deosebire, excludere, restricţie sau preferinţă pe baza criteriilor rasă, naţionalitate, etnie, limbă, religie, categorie socială, convingeri, gen, orientare sexuală, vârstă, handicap, boala cronică necontagioasa, infectare HIV, apartenenta la o categorie defavorizată, precum şi orice alt criteriu care are ca scop sau efect restrângerea, înlăturarea recunoaşterii, folosinţei sau exercitării, în condiţii de egalitate, a drepturilor omului şi a libertăţilor fundamentale sau a drepturilor recunoscute de lege, în domeniul politic, economic, social şi cultural sau în orice alte domenii ale vieţii publice.</a:t>
            </a:r>
          </a:p>
          <a:p>
            <a:endParaRPr lang="ro-RO" dirty="0"/>
          </a:p>
        </p:txBody>
      </p:sp>
    </p:spTree>
    <p:extLst>
      <p:ext uri="{BB962C8B-B14F-4D97-AF65-F5344CB8AC3E}">
        <p14:creationId xmlns:p14="http://schemas.microsoft.com/office/powerpoint/2010/main" val="4283168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br>
              <a:rPr lang="en-US" sz="1800" dirty="0">
                <a:solidFill>
                  <a:srgbClr val="000000"/>
                </a:solidFill>
                <a:latin typeface="Times New Roman" panose="02020603050405020304" pitchFamily="18" charset="0"/>
              </a:rPr>
            </a:br>
            <a:br>
              <a:rPr lang="en-US" sz="1600" dirty="0">
                <a:solidFill>
                  <a:srgbClr val="000000"/>
                </a:solidFill>
                <a:latin typeface="Times New Roman" panose="02020603050405020304" pitchFamily="18" charset="0"/>
              </a:rPr>
            </a:br>
            <a:br>
              <a:rPr lang="en-US" sz="1600" dirty="0">
                <a:latin typeface="Times New Roman" panose="02020603050405020304" pitchFamily="18" charset="0"/>
              </a:rPr>
            </a:br>
            <a:r>
              <a:rPr lang="en-US" sz="2200" dirty="0">
                <a:latin typeface="Arial Narrow" panose="020B0606020202030204" pitchFamily="34" charset="0"/>
              </a:rPr>
              <a:t> </a:t>
            </a:r>
            <a:r>
              <a:rPr lang="en-US" sz="2200" b="1" dirty="0">
                <a:latin typeface="Arial Narrow" panose="020B0606020202030204" pitchFamily="34" charset="0"/>
              </a:rPr>
              <a:t>„</a:t>
            </a:r>
            <a:r>
              <a:rPr lang="en-US" sz="2200" b="1" dirty="0" err="1">
                <a:latin typeface="Arial Narrow" panose="020B0606020202030204" pitchFamily="34" charset="0"/>
              </a:rPr>
              <a:t>Evreul</a:t>
            </a:r>
            <a:r>
              <a:rPr lang="en-US" sz="2200" b="1" dirty="0">
                <a:latin typeface="Arial Narrow" panose="020B0606020202030204" pitchFamily="34" charset="0"/>
              </a:rPr>
              <a:t> </a:t>
            </a:r>
            <a:r>
              <a:rPr lang="en-US" sz="2200" b="1" dirty="0" err="1">
                <a:latin typeface="Arial Narrow" panose="020B0606020202030204" pitchFamily="34" charset="0"/>
              </a:rPr>
              <a:t>etern</a:t>
            </a:r>
            <a:r>
              <a:rPr lang="en-US" sz="2200" b="1" dirty="0">
                <a:latin typeface="Arial Narrow" panose="020B0606020202030204" pitchFamily="34" charset="0"/>
              </a:rPr>
              <a:t>” </a:t>
            </a:r>
            <a:br>
              <a:rPr lang="en-US" sz="2200" dirty="0">
                <a:latin typeface="Arial Narrow" panose="020B0606020202030204" pitchFamily="34" charset="0"/>
              </a:rPr>
            </a:br>
            <a:r>
              <a:rPr lang="en-US" sz="2200" b="1" dirty="0">
                <a:latin typeface="Arial Narrow" panose="020B0606020202030204" pitchFamily="34" charset="0"/>
              </a:rPr>
              <a:t>Film de </a:t>
            </a:r>
            <a:r>
              <a:rPr lang="en-US" sz="2200" b="1" dirty="0" err="1">
                <a:latin typeface="Arial Narrow" panose="020B0606020202030204" pitchFamily="34" charset="0"/>
              </a:rPr>
              <a:t>propagandă</a:t>
            </a:r>
            <a:r>
              <a:rPr lang="en-US" sz="2200" b="1" dirty="0">
                <a:latin typeface="Arial Narrow" panose="020B0606020202030204" pitchFamily="34" charset="0"/>
              </a:rPr>
              <a:t> </a:t>
            </a:r>
            <a:r>
              <a:rPr lang="en-US" sz="2200" b="1" dirty="0" err="1">
                <a:latin typeface="Arial Narrow" panose="020B0606020202030204" pitchFamily="34" charset="0"/>
              </a:rPr>
              <a:t>antisemită</a:t>
            </a:r>
            <a:r>
              <a:rPr lang="en-US" sz="2200" b="1" dirty="0">
                <a:latin typeface="Arial Narrow" panose="020B0606020202030204" pitchFamily="34" charset="0"/>
              </a:rPr>
              <a:t> </a:t>
            </a:r>
            <a:r>
              <a:rPr lang="en-US" sz="2200" b="1" dirty="0" err="1">
                <a:latin typeface="Arial Narrow" panose="020B0606020202030204" pitchFamily="34" charset="0"/>
              </a:rPr>
              <a:t>făcut</a:t>
            </a:r>
            <a:r>
              <a:rPr lang="en-US" sz="2200" b="1" dirty="0">
                <a:latin typeface="Arial Narrow" panose="020B0606020202030204" pitchFamily="34" charset="0"/>
              </a:rPr>
              <a:t> de </a:t>
            </a:r>
            <a:r>
              <a:rPr lang="en-US" sz="2200" b="1" dirty="0" err="1">
                <a:latin typeface="Arial Narrow" panose="020B0606020202030204" pitchFamily="34" charset="0"/>
              </a:rPr>
              <a:t>naziști</a:t>
            </a:r>
            <a:r>
              <a:rPr lang="en-US" sz="2200" b="1" dirty="0">
                <a:latin typeface="Arial Narrow" panose="020B0606020202030204" pitchFamily="34" charset="0"/>
              </a:rPr>
              <a:t> </a:t>
            </a:r>
            <a:r>
              <a:rPr lang="en-US" sz="2200" b="1" dirty="0" err="1">
                <a:latin typeface="Arial Narrow" panose="020B0606020202030204" pitchFamily="34" charset="0"/>
              </a:rPr>
              <a:t>în</a:t>
            </a:r>
            <a:r>
              <a:rPr lang="en-US" sz="2200" b="1" dirty="0">
                <a:latin typeface="Arial Narrow" panose="020B0606020202030204" pitchFamily="34" charset="0"/>
              </a:rPr>
              <a:t> 1940 </a:t>
            </a:r>
            <a:br>
              <a:rPr lang="en-US" sz="2000" dirty="0">
                <a:latin typeface="Calibri" panose="020F0502020204030204" pitchFamily="34" charset="0"/>
              </a:rPr>
            </a:br>
            <a:endParaRPr lang="en-US" sz="1600" dirty="0"/>
          </a:p>
        </p:txBody>
      </p:sp>
      <p:sp>
        <p:nvSpPr>
          <p:cNvPr id="4" name="Content Placeholder 3"/>
          <p:cNvSpPr>
            <a:spLocks noGrp="1"/>
          </p:cNvSpPr>
          <p:nvPr>
            <p:ph sz="half" idx="2"/>
          </p:nvPr>
        </p:nvSpPr>
        <p:spPr>
          <a:xfrm>
            <a:off x="2627784" y="1572768"/>
            <a:ext cx="6059016" cy="4808560"/>
          </a:xfrm>
        </p:spPr>
        <p:txBody>
          <a:bodyPr>
            <a:normAutofit/>
          </a:bodyPr>
          <a:lstStyle/>
          <a:p>
            <a:pPr marL="0" indent="0" algn="just">
              <a:buNone/>
            </a:pPr>
            <a:endParaRPr lang="en-US" sz="1400" dirty="0">
              <a:solidFill>
                <a:srgbClr val="FF0000"/>
              </a:solidFill>
            </a:endParaRPr>
          </a:p>
          <a:p>
            <a:pPr marL="0" indent="0" algn="just">
              <a:buNone/>
            </a:pPr>
            <a:r>
              <a:rPr lang="en-US" sz="1600" dirty="0" err="1">
                <a:solidFill>
                  <a:schemeClr val="accent1">
                    <a:lumMod val="50000"/>
                  </a:schemeClr>
                </a:solidFill>
              </a:rPr>
              <a:t>În</a:t>
            </a:r>
            <a:r>
              <a:rPr lang="en-US" sz="1600" dirty="0">
                <a:solidFill>
                  <a:schemeClr val="accent1">
                    <a:lumMod val="50000"/>
                  </a:schemeClr>
                </a:solidFill>
              </a:rPr>
              <a:t> Europa de Est,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Polonia</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Rusia</a:t>
            </a:r>
            <a:r>
              <a:rPr lang="en-US" sz="1600" dirty="0">
                <a:solidFill>
                  <a:schemeClr val="accent1">
                    <a:lumMod val="50000"/>
                  </a:schemeClr>
                </a:solidFill>
              </a:rPr>
              <a:t>, </a:t>
            </a:r>
            <a:r>
              <a:rPr lang="en-US" sz="1600" dirty="0" err="1">
                <a:solidFill>
                  <a:schemeClr val="accent1">
                    <a:lumMod val="50000"/>
                  </a:schemeClr>
                </a:solidFill>
              </a:rPr>
              <a:t>secolul</a:t>
            </a:r>
            <a:r>
              <a:rPr lang="en-US" sz="1600" dirty="0">
                <a:solidFill>
                  <a:schemeClr val="accent1">
                    <a:lumMod val="50000"/>
                  </a:schemeClr>
                </a:solidFill>
              </a:rPr>
              <a:t> al </a:t>
            </a:r>
            <a:r>
              <a:rPr lang="en-US" sz="1600" dirty="0" err="1">
                <a:solidFill>
                  <a:schemeClr val="accent1">
                    <a:lumMod val="50000"/>
                  </a:schemeClr>
                </a:solidFill>
              </a:rPr>
              <a:t>nouăsprezecelea</a:t>
            </a:r>
            <a:r>
              <a:rPr lang="en-US" sz="1600" dirty="0">
                <a:solidFill>
                  <a:schemeClr val="accent1">
                    <a:lumMod val="50000"/>
                  </a:schemeClr>
                </a:solidFill>
              </a:rPr>
              <a:t>, cu </a:t>
            </a:r>
            <a:r>
              <a:rPr lang="en-US" sz="1600" dirty="0" err="1">
                <a:solidFill>
                  <a:schemeClr val="accent1">
                    <a:lumMod val="50000"/>
                  </a:schemeClr>
                </a:solidFill>
              </a:rPr>
              <a:t>noțiunile</a:t>
            </a:r>
            <a:r>
              <a:rPr lang="en-US" sz="1600" dirty="0">
                <a:solidFill>
                  <a:schemeClr val="accent1">
                    <a:lumMod val="50000"/>
                  </a:schemeClr>
                </a:solidFill>
              </a:rPr>
              <a:t> sale </a:t>
            </a:r>
            <a:r>
              <a:rPr lang="en-US" sz="1600" dirty="0" err="1">
                <a:solidFill>
                  <a:schemeClr val="accent1">
                    <a:lumMod val="50000"/>
                  </a:schemeClr>
                </a:solidFill>
              </a:rPr>
              <a:t>vagi</a:t>
            </a:r>
            <a:r>
              <a:rPr lang="en-US" sz="1600" dirty="0">
                <a:solidFill>
                  <a:schemeClr val="accent1">
                    <a:lumMod val="50000"/>
                  </a:schemeClr>
                </a:solidFill>
              </a:rPr>
              <a:t> de </a:t>
            </a:r>
            <a:r>
              <a:rPr lang="en-US" sz="1600" dirty="0" err="1">
                <a:solidFill>
                  <a:schemeClr val="accent1">
                    <a:lumMod val="50000"/>
                  </a:schemeClr>
                </a:solidFill>
              </a:rPr>
              <a:t>egalitate</a:t>
            </a:r>
            <a:r>
              <a:rPr lang="en-US" sz="1600" dirty="0">
                <a:solidFill>
                  <a:schemeClr val="accent1">
                    <a:lumMod val="50000"/>
                  </a:schemeClr>
                </a:solidFill>
              </a:rPr>
              <a:t> </a:t>
            </a:r>
            <a:r>
              <a:rPr lang="en-US" sz="1600" dirty="0" err="1">
                <a:solidFill>
                  <a:schemeClr val="accent1">
                    <a:lumMod val="50000"/>
                  </a:schemeClr>
                </a:solidFill>
              </a:rPr>
              <a:t>între</a:t>
            </a:r>
            <a:r>
              <a:rPr lang="en-US" sz="1600" dirty="0">
                <a:solidFill>
                  <a:schemeClr val="accent1">
                    <a:lumMod val="50000"/>
                  </a:schemeClr>
                </a:solidFill>
              </a:rPr>
              <a:t> </a:t>
            </a:r>
            <a:r>
              <a:rPr lang="en-US" sz="1600" dirty="0" err="1">
                <a:solidFill>
                  <a:schemeClr val="accent1">
                    <a:lumMod val="50000"/>
                  </a:schemeClr>
                </a:solidFill>
              </a:rPr>
              <a:t>oameni</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de </a:t>
            </a:r>
            <a:r>
              <a:rPr lang="en-US" sz="1600" dirty="0" err="1">
                <a:solidFill>
                  <a:schemeClr val="accent1">
                    <a:lumMod val="50000"/>
                  </a:schemeClr>
                </a:solidFill>
              </a:rPr>
              <a:t>libertate</a:t>
            </a:r>
            <a:r>
              <a:rPr lang="en-US" sz="1600" dirty="0">
                <a:solidFill>
                  <a:schemeClr val="accent1">
                    <a:lumMod val="50000"/>
                  </a:schemeClr>
                </a:solidFill>
              </a:rPr>
              <a:t>, a </a:t>
            </a:r>
            <a:r>
              <a:rPr lang="en-US" sz="1600" dirty="0" err="1">
                <a:solidFill>
                  <a:schemeClr val="accent1">
                    <a:lumMod val="50000"/>
                  </a:schemeClr>
                </a:solidFill>
              </a:rPr>
              <a:t>insuflat</a:t>
            </a:r>
            <a:r>
              <a:rPr lang="en-US" sz="1600" dirty="0">
                <a:solidFill>
                  <a:schemeClr val="accent1">
                    <a:lumMod val="50000"/>
                  </a:schemeClr>
                </a:solidFill>
              </a:rPr>
              <a:t> un mare </a:t>
            </a:r>
            <a:r>
              <a:rPr lang="en-US" sz="1600" dirty="0" err="1">
                <a:solidFill>
                  <a:schemeClr val="accent1">
                    <a:lumMod val="50000"/>
                  </a:schemeClr>
                </a:solidFill>
              </a:rPr>
              <a:t>avânt</a:t>
            </a:r>
            <a:r>
              <a:rPr lang="en-US" sz="1600" dirty="0">
                <a:solidFill>
                  <a:schemeClr val="accent1">
                    <a:lumMod val="50000"/>
                  </a:schemeClr>
                </a:solidFill>
              </a:rPr>
              <a:t> </a:t>
            </a:r>
            <a:r>
              <a:rPr lang="en-US" sz="1600" dirty="0" err="1">
                <a:solidFill>
                  <a:schemeClr val="accent1">
                    <a:lumMod val="50000"/>
                  </a:schemeClr>
                </a:solidFill>
              </a:rPr>
              <a:t>evreilor</a:t>
            </a:r>
            <a:r>
              <a:rPr lang="en-US" sz="1600" dirty="0">
                <a:solidFill>
                  <a:schemeClr val="accent1">
                    <a:lumMod val="50000"/>
                  </a:schemeClr>
                </a:solidFill>
              </a:rPr>
              <a:t>. Din Europa de Est </a:t>
            </a:r>
            <a:r>
              <a:rPr lang="en-US" sz="1600" dirty="0" err="1">
                <a:solidFill>
                  <a:schemeClr val="accent1">
                    <a:lumMod val="50000"/>
                  </a:schemeClr>
                </a:solidFill>
              </a:rPr>
              <a:t>aceștia</a:t>
            </a:r>
            <a:r>
              <a:rPr lang="en-US" sz="1600" dirty="0">
                <a:solidFill>
                  <a:schemeClr val="accent1">
                    <a:lumMod val="50000"/>
                  </a:schemeClr>
                </a:solidFill>
              </a:rPr>
              <a:t> s-au </a:t>
            </a:r>
            <a:r>
              <a:rPr lang="en-US" sz="1600" dirty="0" err="1">
                <a:solidFill>
                  <a:schemeClr val="accent1">
                    <a:lumMod val="50000"/>
                  </a:schemeClr>
                </a:solidFill>
              </a:rPr>
              <a:t>răspândit</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cursul</a:t>
            </a:r>
            <a:r>
              <a:rPr lang="en-US" sz="1600" dirty="0">
                <a:solidFill>
                  <a:schemeClr val="accent1">
                    <a:lumMod val="50000"/>
                  </a:schemeClr>
                </a:solidFill>
              </a:rPr>
              <a:t> </a:t>
            </a:r>
            <a:r>
              <a:rPr lang="en-US" sz="1600" dirty="0" err="1">
                <a:solidFill>
                  <a:schemeClr val="accent1">
                    <a:lumMod val="50000"/>
                  </a:schemeClr>
                </a:solidFill>
              </a:rPr>
              <a:t>secolului</a:t>
            </a:r>
            <a:r>
              <a:rPr lang="en-US" sz="1600" dirty="0">
                <a:solidFill>
                  <a:schemeClr val="accent1">
                    <a:lumMod val="50000"/>
                  </a:schemeClr>
                </a:solidFill>
              </a:rPr>
              <a:t> XIX al </a:t>
            </a:r>
            <a:r>
              <a:rPr lang="en-US" sz="1600" dirty="0" err="1">
                <a:solidFill>
                  <a:schemeClr val="accent1">
                    <a:lumMod val="50000"/>
                  </a:schemeClr>
                </a:solidFill>
              </a:rPr>
              <a:t>secolului</a:t>
            </a:r>
            <a:r>
              <a:rPr lang="en-US" sz="1600" dirty="0">
                <a:solidFill>
                  <a:schemeClr val="accent1">
                    <a:lumMod val="50000"/>
                  </a:schemeClr>
                </a:solidFill>
              </a:rPr>
              <a:t> XX, </a:t>
            </a:r>
            <a:r>
              <a:rPr lang="en-US" sz="1600" dirty="0" err="1">
                <a:solidFill>
                  <a:schemeClr val="accent1">
                    <a:lumMod val="50000"/>
                  </a:schemeClr>
                </a:solidFill>
              </a:rPr>
              <a:t>pe</a:t>
            </a:r>
            <a:r>
              <a:rPr lang="en-US" sz="1600" dirty="0">
                <a:solidFill>
                  <a:schemeClr val="accent1">
                    <a:lumMod val="50000"/>
                  </a:schemeClr>
                </a:solidFill>
              </a:rPr>
              <a:t> </a:t>
            </a:r>
            <a:r>
              <a:rPr lang="en-US" sz="1600" dirty="0" err="1">
                <a:solidFill>
                  <a:schemeClr val="accent1">
                    <a:lumMod val="50000"/>
                  </a:schemeClr>
                </a:solidFill>
              </a:rPr>
              <a:t>întregul</a:t>
            </a:r>
            <a:r>
              <a:rPr lang="en-US" sz="1600" dirty="0">
                <a:solidFill>
                  <a:schemeClr val="accent1">
                    <a:lumMod val="50000"/>
                  </a:schemeClr>
                </a:solidFill>
              </a:rPr>
              <a:t> continent, </a:t>
            </a:r>
            <a:r>
              <a:rPr lang="en-US" sz="1600" dirty="0" err="1">
                <a:solidFill>
                  <a:schemeClr val="accent1">
                    <a:lumMod val="50000"/>
                  </a:schemeClr>
                </a:solidFill>
              </a:rPr>
              <a:t>iar</a:t>
            </a:r>
            <a:r>
              <a:rPr lang="en-US" sz="1600" dirty="0">
                <a:solidFill>
                  <a:schemeClr val="accent1">
                    <a:lumMod val="50000"/>
                  </a:schemeClr>
                </a:solidFill>
              </a:rPr>
              <a:t> </a:t>
            </a:r>
            <a:r>
              <a:rPr lang="en-US" sz="1600" dirty="0" err="1">
                <a:solidFill>
                  <a:schemeClr val="accent1">
                    <a:lumMod val="50000"/>
                  </a:schemeClr>
                </a:solidFill>
              </a:rPr>
              <a:t>apoi</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lumea</a:t>
            </a:r>
            <a:r>
              <a:rPr lang="en-US" sz="1600" dirty="0">
                <a:solidFill>
                  <a:schemeClr val="accent1">
                    <a:lumMod val="50000"/>
                  </a:schemeClr>
                </a:solidFill>
              </a:rPr>
              <a:t> </a:t>
            </a:r>
            <a:r>
              <a:rPr lang="en-US" sz="1600" dirty="0" err="1">
                <a:solidFill>
                  <a:schemeClr val="accent1">
                    <a:lumMod val="50000"/>
                  </a:schemeClr>
                </a:solidFill>
              </a:rPr>
              <a:t>întreagă</a:t>
            </a:r>
            <a:r>
              <a:rPr lang="en-US" sz="1600" dirty="0">
                <a:solidFill>
                  <a:schemeClr val="accent1">
                    <a:lumMod val="50000"/>
                  </a:schemeClr>
                </a:solidFill>
              </a:rPr>
              <a:t>. </a:t>
            </a:r>
            <a:r>
              <a:rPr lang="en-US" sz="1600" dirty="0" err="1">
                <a:solidFill>
                  <a:schemeClr val="accent1">
                    <a:lumMod val="50000"/>
                  </a:schemeClr>
                </a:solidFill>
              </a:rPr>
              <a:t>Comparabilă</a:t>
            </a:r>
            <a:r>
              <a:rPr lang="en-US" sz="1600" dirty="0">
                <a:solidFill>
                  <a:schemeClr val="accent1">
                    <a:lumMod val="50000"/>
                  </a:schemeClr>
                </a:solidFill>
              </a:rPr>
              <a:t> cu </a:t>
            </a:r>
            <a:r>
              <a:rPr lang="en-US" sz="1600" dirty="0" err="1">
                <a:solidFill>
                  <a:schemeClr val="accent1">
                    <a:lumMod val="50000"/>
                  </a:schemeClr>
                </a:solidFill>
              </a:rPr>
              <a:t>aceste</a:t>
            </a:r>
            <a:r>
              <a:rPr lang="en-US" sz="1600" dirty="0">
                <a:solidFill>
                  <a:schemeClr val="accent1">
                    <a:lumMod val="50000"/>
                  </a:schemeClr>
                </a:solidFill>
              </a:rPr>
              <a:t> </a:t>
            </a:r>
            <a:r>
              <a:rPr lang="en-US" sz="1600" dirty="0" err="1">
                <a:solidFill>
                  <a:schemeClr val="accent1">
                    <a:lumMod val="50000"/>
                  </a:schemeClr>
                </a:solidFill>
              </a:rPr>
              <a:t>peregrinări</a:t>
            </a:r>
            <a:r>
              <a:rPr lang="en-US" sz="1600" dirty="0">
                <a:solidFill>
                  <a:schemeClr val="accent1">
                    <a:lumMod val="50000"/>
                  </a:schemeClr>
                </a:solidFill>
              </a:rPr>
              <a:t> ale </a:t>
            </a:r>
            <a:r>
              <a:rPr lang="en-US" sz="1600" dirty="0" err="1">
                <a:solidFill>
                  <a:schemeClr val="accent1">
                    <a:lumMod val="50000"/>
                  </a:schemeClr>
                </a:solidFill>
              </a:rPr>
              <a:t>evreilor</a:t>
            </a:r>
            <a:r>
              <a:rPr lang="en-US" sz="1600" dirty="0">
                <a:solidFill>
                  <a:schemeClr val="accent1">
                    <a:lumMod val="50000"/>
                  </a:schemeClr>
                </a:solidFill>
              </a:rPr>
              <a:t> </a:t>
            </a:r>
            <a:r>
              <a:rPr lang="en-US" sz="1600" dirty="0" err="1">
                <a:solidFill>
                  <a:schemeClr val="accent1">
                    <a:lumMod val="50000"/>
                  </a:schemeClr>
                </a:solidFill>
              </a:rPr>
              <a:t>prin</a:t>
            </a:r>
            <a:r>
              <a:rPr lang="en-US" sz="1600" dirty="0">
                <a:solidFill>
                  <a:schemeClr val="accent1">
                    <a:lumMod val="50000"/>
                  </a:schemeClr>
                </a:solidFill>
              </a:rPr>
              <a:t> </a:t>
            </a:r>
            <a:r>
              <a:rPr lang="en-US" sz="1600" dirty="0" err="1">
                <a:solidFill>
                  <a:schemeClr val="accent1">
                    <a:lumMod val="50000"/>
                  </a:schemeClr>
                </a:solidFill>
              </a:rPr>
              <a:t>întreaga</a:t>
            </a:r>
            <a:r>
              <a:rPr lang="en-US" sz="1600" dirty="0">
                <a:solidFill>
                  <a:schemeClr val="accent1">
                    <a:lumMod val="50000"/>
                  </a:schemeClr>
                </a:solidFill>
              </a:rPr>
              <a:t> </a:t>
            </a:r>
            <a:r>
              <a:rPr lang="en-US" sz="1600" dirty="0" err="1">
                <a:solidFill>
                  <a:schemeClr val="accent1">
                    <a:lumMod val="50000"/>
                  </a:schemeClr>
                </a:solidFill>
              </a:rPr>
              <a:t>lume</a:t>
            </a:r>
            <a:r>
              <a:rPr lang="en-US" sz="1600" dirty="0">
                <a:solidFill>
                  <a:schemeClr val="accent1">
                    <a:lumMod val="50000"/>
                  </a:schemeClr>
                </a:solidFill>
              </a:rPr>
              <a:t> </a:t>
            </a:r>
            <a:r>
              <a:rPr lang="en-US" sz="1600" dirty="0" err="1">
                <a:solidFill>
                  <a:schemeClr val="accent1">
                    <a:lumMod val="50000"/>
                  </a:schemeClr>
                </a:solidFill>
              </a:rPr>
              <a:t>este</a:t>
            </a:r>
            <a:r>
              <a:rPr lang="en-US" sz="1600" dirty="0">
                <a:solidFill>
                  <a:schemeClr val="accent1">
                    <a:lumMod val="50000"/>
                  </a:schemeClr>
                </a:solidFill>
              </a:rPr>
              <a:t> </a:t>
            </a:r>
            <a:r>
              <a:rPr lang="en-US" sz="1600" dirty="0" err="1">
                <a:solidFill>
                  <a:schemeClr val="accent1">
                    <a:lumMod val="50000"/>
                  </a:schemeClr>
                </a:solidFill>
              </a:rPr>
              <a:t>migrarea</a:t>
            </a:r>
            <a:r>
              <a:rPr lang="en-US" sz="1600" dirty="0">
                <a:solidFill>
                  <a:schemeClr val="accent1">
                    <a:lumMod val="50000"/>
                  </a:schemeClr>
                </a:solidFill>
              </a:rPr>
              <a:t> </a:t>
            </a:r>
            <a:r>
              <a:rPr lang="en-US" sz="1600" dirty="0" err="1">
                <a:solidFill>
                  <a:schemeClr val="accent1">
                    <a:lumMod val="50000"/>
                  </a:schemeClr>
                </a:solidFill>
              </a:rPr>
              <a:t>unui</a:t>
            </a:r>
            <a:r>
              <a:rPr lang="en-US" sz="1600" dirty="0">
                <a:solidFill>
                  <a:schemeClr val="accent1">
                    <a:lumMod val="50000"/>
                  </a:schemeClr>
                </a:solidFill>
              </a:rPr>
              <a:t> animal la </a:t>
            </a:r>
            <a:r>
              <a:rPr lang="en-US" sz="1600" dirty="0" err="1">
                <a:solidFill>
                  <a:schemeClr val="accent1">
                    <a:lumMod val="50000"/>
                  </a:schemeClr>
                </a:solidFill>
              </a:rPr>
              <a:t>fel</a:t>
            </a:r>
            <a:r>
              <a:rPr lang="en-US" sz="1600" dirty="0">
                <a:solidFill>
                  <a:schemeClr val="accent1">
                    <a:lumMod val="50000"/>
                  </a:schemeClr>
                </a:solidFill>
              </a:rPr>
              <a:t> de </a:t>
            </a:r>
            <a:r>
              <a:rPr lang="en-US" sz="1600" dirty="0" err="1">
                <a:solidFill>
                  <a:schemeClr val="accent1">
                    <a:lumMod val="50000"/>
                  </a:schemeClr>
                </a:solidFill>
              </a:rPr>
              <a:t>agitat</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anume</a:t>
            </a:r>
            <a:r>
              <a:rPr lang="en-US" sz="1600" dirty="0">
                <a:solidFill>
                  <a:schemeClr val="accent1">
                    <a:lumMod val="50000"/>
                  </a:schemeClr>
                </a:solidFill>
              </a:rPr>
              <a:t> </a:t>
            </a:r>
            <a:r>
              <a:rPr lang="en-US" sz="1600" dirty="0" err="1">
                <a:solidFill>
                  <a:schemeClr val="accent1">
                    <a:lumMod val="50000"/>
                  </a:schemeClr>
                </a:solidFill>
              </a:rPr>
              <a:t>șobolanul</a:t>
            </a:r>
            <a:r>
              <a:rPr lang="en-US" sz="1600" dirty="0">
                <a:solidFill>
                  <a:schemeClr val="accent1">
                    <a:lumMod val="50000"/>
                  </a:schemeClr>
                </a:solidFill>
              </a:rPr>
              <a:t>. De la </a:t>
            </a:r>
            <a:r>
              <a:rPr lang="en-US" sz="1600" dirty="0" err="1">
                <a:solidFill>
                  <a:schemeClr val="accent1">
                    <a:lumMod val="50000"/>
                  </a:schemeClr>
                </a:solidFill>
              </a:rPr>
              <a:t>origini</a:t>
            </a:r>
            <a:r>
              <a:rPr lang="en-US" sz="1600" dirty="0">
                <a:solidFill>
                  <a:schemeClr val="accent1">
                    <a:lumMod val="50000"/>
                  </a:schemeClr>
                </a:solidFill>
              </a:rPr>
              <a:t>, </a:t>
            </a:r>
            <a:r>
              <a:rPr lang="en-US" sz="1600" dirty="0" err="1">
                <a:solidFill>
                  <a:schemeClr val="accent1">
                    <a:lumMod val="50000"/>
                  </a:schemeClr>
                </a:solidFill>
              </a:rPr>
              <a:t>șobolanii</a:t>
            </a:r>
            <a:r>
              <a:rPr lang="en-US" sz="1600" dirty="0">
                <a:solidFill>
                  <a:schemeClr val="accent1">
                    <a:lumMod val="50000"/>
                  </a:schemeClr>
                </a:solidFill>
              </a:rPr>
              <a:t> au </a:t>
            </a:r>
            <a:r>
              <a:rPr lang="en-US" sz="1600" dirty="0" err="1">
                <a:solidFill>
                  <a:schemeClr val="accent1">
                    <a:lumMod val="50000"/>
                  </a:schemeClr>
                </a:solidFill>
              </a:rPr>
              <a:t>parazitat</a:t>
            </a:r>
            <a:r>
              <a:rPr lang="en-US" sz="1600" dirty="0">
                <a:solidFill>
                  <a:schemeClr val="accent1">
                    <a:lumMod val="50000"/>
                  </a:schemeClr>
                </a:solidFill>
              </a:rPr>
              <a:t> </a:t>
            </a:r>
            <a:r>
              <a:rPr lang="en-US" sz="1600" dirty="0" err="1">
                <a:solidFill>
                  <a:schemeClr val="accent1">
                    <a:lumMod val="50000"/>
                  </a:schemeClr>
                </a:solidFill>
              </a:rPr>
              <a:t>omenirea</a:t>
            </a:r>
            <a:r>
              <a:rPr lang="en-US" sz="1600" dirty="0">
                <a:solidFill>
                  <a:schemeClr val="accent1">
                    <a:lumMod val="50000"/>
                  </a:schemeClr>
                </a:solidFill>
              </a:rPr>
              <a:t>. </a:t>
            </a:r>
            <a:r>
              <a:rPr lang="en-US" sz="1600" dirty="0" err="1">
                <a:solidFill>
                  <a:schemeClr val="accent1">
                    <a:lumMod val="50000"/>
                  </a:schemeClr>
                </a:solidFill>
              </a:rPr>
              <a:t>Șobolanii</a:t>
            </a:r>
            <a:r>
              <a:rPr lang="en-US" sz="1600" dirty="0">
                <a:solidFill>
                  <a:schemeClr val="accent1">
                    <a:lumMod val="50000"/>
                  </a:schemeClr>
                </a:solidFill>
              </a:rPr>
              <a:t> </a:t>
            </a:r>
            <a:r>
              <a:rPr lang="en-US" sz="1600" dirty="0" err="1">
                <a:solidFill>
                  <a:schemeClr val="accent1">
                    <a:lumMod val="50000"/>
                  </a:schemeClr>
                </a:solidFill>
              </a:rPr>
              <a:t>sunt</a:t>
            </a:r>
            <a:r>
              <a:rPr lang="en-US" sz="1600" dirty="0">
                <a:solidFill>
                  <a:schemeClr val="accent1">
                    <a:lumMod val="50000"/>
                  </a:schemeClr>
                </a:solidFill>
              </a:rPr>
              <a:t> </a:t>
            </a:r>
            <a:r>
              <a:rPr lang="en-US" sz="1600" dirty="0" err="1">
                <a:solidFill>
                  <a:schemeClr val="accent1">
                    <a:lumMod val="50000"/>
                  </a:schemeClr>
                </a:solidFill>
              </a:rPr>
              <a:t>originari</a:t>
            </a:r>
            <a:r>
              <a:rPr lang="en-US" sz="1600" dirty="0">
                <a:solidFill>
                  <a:schemeClr val="accent1">
                    <a:lumMod val="50000"/>
                  </a:schemeClr>
                </a:solidFill>
              </a:rPr>
              <a:t> din Asia, de </a:t>
            </a:r>
            <a:r>
              <a:rPr lang="en-US" sz="1600" dirty="0" err="1">
                <a:solidFill>
                  <a:schemeClr val="accent1">
                    <a:lumMod val="50000"/>
                  </a:schemeClr>
                </a:solidFill>
              </a:rPr>
              <a:t>unde</a:t>
            </a:r>
            <a:r>
              <a:rPr lang="en-US" sz="1600" dirty="0">
                <a:solidFill>
                  <a:schemeClr val="accent1">
                    <a:lumMod val="50000"/>
                  </a:schemeClr>
                </a:solidFill>
              </a:rPr>
              <a:t> au </a:t>
            </a:r>
            <a:r>
              <a:rPr lang="en-US" sz="1600" dirty="0" err="1">
                <a:solidFill>
                  <a:schemeClr val="accent1">
                    <a:lumMod val="50000"/>
                  </a:schemeClr>
                </a:solidFill>
              </a:rPr>
              <a:t>migrat</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hoarde</a:t>
            </a:r>
            <a:r>
              <a:rPr lang="en-US" sz="1600" dirty="0">
                <a:solidFill>
                  <a:schemeClr val="accent1">
                    <a:lumMod val="50000"/>
                  </a:schemeClr>
                </a:solidFill>
              </a:rPr>
              <a:t> </a:t>
            </a:r>
            <a:r>
              <a:rPr lang="en-US" sz="1600" dirty="0" err="1">
                <a:solidFill>
                  <a:schemeClr val="accent1">
                    <a:lumMod val="50000"/>
                  </a:schemeClr>
                </a:solidFill>
              </a:rPr>
              <a:t>uriașe</a:t>
            </a:r>
            <a:r>
              <a:rPr lang="en-US" sz="1600" dirty="0">
                <a:solidFill>
                  <a:schemeClr val="accent1">
                    <a:lumMod val="50000"/>
                  </a:schemeClr>
                </a:solidFill>
              </a:rPr>
              <a:t>, </a:t>
            </a:r>
            <a:r>
              <a:rPr lang="en-US" sz="1600" dirty="0" err="1">
                <a:solidFill>
                  <a:schemeClr val="accent1">
                    <a:lumMod val="50000"/>
                  </a:schemeClr>
                </a:solidFill>
              </a:rPr>
              <a:t>traversând</a:t>
            </a:r>
            <a:r>
              <a:rPr lang="en-US" sz="1600" dirty="0">
                <a:solidFill>
                  <a:schemeClr val="accent1">
                    <a:lumMod val="50000"/>
                  </a:schemeClr>
                </a:solidFill>
              </a:rPr>
              <a:t> </a:t>
            </a:r>
            <a:r>
              <a:rPr lang="en-US" sz="1600" dirty="0" err="1">
                <a:solidFill>
                  <a:schemeClr val="accent1">
                    <a:lumMod val="50000"/>
                  </a:schemeClr>
                </a:solidFill>
              </a:rPr>
              <a:t>Rusia</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Balcanii</a:t>
            </a:r>
            <a:r>
              <a:rPr lang="en-US" sz="1600" dirty="0">
                <a:solidFill>
                  <a:schemeClr val="accent1">
                    <a:lumMod val="50000"/>
                  </a:schemeClr>
                </a:solidFill>
              </a:rPr>
              <a:t>, </a:t>
            </a:r>
            <a:r>
              <a:rPr lang="en-US" sz="1600" dirty="0" err="1">
                <a:solidFill>
                  <a:schemeClr val="accent1">
                    <a:lumMod val="50000"/>
                  </a:schemeClr>
                </a:solidFill>
              </a:rPr>
              <a:t>până</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Europa. La </a:t>
            </a:r>
            <a:r>
              <a:rPr lang="en-US" sz="1600" dirty="0" err="1">
                <a:solidFill>
                  <a:schemeClr val="accent1">
                    <a:lumMod val="50000"/>
                  </a:schemeClr>
                </a:solidFill>
              </a:rPr>
              <a:t>mijlocul</a:t>
            </a:r>
            <a:r>
              <a:rPr lang="en-US" sz="1600" dirty="0">
                <a:solidFill>
                  <a:schemeClr val="accent1">
                    <a:lumMod val="50000"/>
                  </a:schemeClr>
                </a:solidFill>
              </a:rPr>
              <a:t> </a:t>
            </a:r>
            <a:r>
              <a:rPr lang="en-US" sz="1600" dirty="0" err="1">
                <a:solidFill>
                  <a:schemeClr val="accent1">
                    <a:lumMod val="50000"/>
                  </a:schemeClr>
                </a:solidFill>
              </a:rPr>
              <a:t>secolului</a:t>
            </a:r>
            <a:r>
              <a:rPr lang="en-US" sz="1600" dirty="0">
                <a:solidFill>
                  <a:schemeClr val="accent1">
                    <a:lumMod val="50000"/>
                  </a:schemeClr>
                </a:solidFill>
              </a:rPr>
              <a:t> XVIII, </a:t>
            </a:r>
            <a:r>
              <a:rPr lang="en-US" sz="1600" dirty="0" err="1">
                <a:solidFill>
                  <a:schemeClr val="accent1">
                    <a:lumMod val="50000"/>
                  </a:schemeClr>
                </a:solidFill>
              </a:rPr>
              <a:t>șobolanii</a:t>
            </a:r>
            <a:r>
              <a:rPr lang="en-US" sz="1600" dirty="0">
                <a:solidFill>
                  <a:schemeClr val="accent1">
                    <a:lumMod val="50000"/>
                  </a:schemeClr>
                </a:solidFill>
              </a:rPr>
              <a:t> </a:t>
            </a:r>
            <a:r>
              <a:rPr lang="en-US" sz="1600" dirty="0" err="1">
                <a:solidFill>
                  <a:schemeClr val="accent1">
                    <a:lumMod val="50000"/>
                  </a:schemeClr>
                </a:solidFill>
              </a:rPr>
              <a:t>erau</a:t>
            </a:r>
            <a:r>
              <a:rPr lang="en-US" sz="1600" dirty="0">
                <a:solidFill>
                  <a:schemeClr val="accent1">
                    <a:lumMod val="50000"/>
                  </a:schemeClr>
                </a:solidFill>
              </a:rPr>
              <a:t> </a:t>
            </a:r>
            <a:r>
              <a:rPr lang="en-US" sz="1600" dirty="0" err="1">
                <a:solidFill>
                  <a:schemeClr val="accent1">
                    <a:lumMod val="50000"/>
                  </a:schemeClr>
                </a:solidFill>
              </a:rPr>
              <a:t>răspândiți</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toată</a:t>
            </a:r>
            <a:r>
              <a:rPr lang="en-US" sz="1600" dirty="0">
                <a:solidFill>
                  <a:schemeClr val="accent1">
                    <a:lumMod val="50000"/>
                  </a:schemeClr>
                </a:solidFill>
              </a:rPr>
              <a:t> Europa. </a:t>
            </a:r>
            <a:r>
              <a:rPr lang="en-US" sz="1600" dirty="0" err="1">
                <a:solidFill>
                  <a:schemeClr val="accent1">
                    <a:lumMod val="50000"/>
                  </a:schemeClr>
                </a:solidFill>
              </a:rPr>
              <a:t>Până</a:t>
            </a:r>
            <a:r>
              <a:rPr lang="en-US" sz="1600" dirty="0">
                <a:solidFill>
                  <a:schemeClr val="accent1">
                    <a:lumMod val="50000"/>
                  </a:schemeClr>
                </a:solidFill>
              </a:rPr>
              <a:t> la </a:t>
            </a:r>
            <a:r>
              <a:rPr lang="en-US" sz="1600" dirty="0" err="1">
                <a:solidFill>
                  <a:schemeClr val="accent1">
                    <a:lumMod val="50000"/>
                  </a:schemeClr>
                </a:solidFill>
              </a:rPr>
              <a:t>sfârșitul</a:t>
            </a:r>
            <a:r>
              <a:rPr lang="en-US" sz="1600" dirty="0">
                <a:solidFill>
                  <a:schemeClr val="accent1">
                    <a:lumMod val="50000"/>
                  </a:schemeClr>
                </a:solidFill>
              </a:rPr>
              <a:t> </a:t>
            </a:r>
            <a:r>
              <a:rPr lang="en-US" sz="1600" dirty="0" err="1">
                <a:solidFill>
                  <a:schemeClr val="accent1">
                    <a:lumMod val="50000"/>
                  </a:schemeClr>
                </a:solidFill>
              </a:rPr>
              <a:t>secolului</a:t>
            </a:r>
            <a:r>
              <a:rPr lang="en-US" sz="1600" dirty="0">
                <a:solidFill>
                  <a:schemeClr val="accent1">
                    <a:lumMod val="50000"/>
                  </a:schemeClr>
                </a:solidFill>
              </a:rPr>
              <a:t> XIX, </a:t>
            </a:r>
            <a:r>
              <a:rPr lang="en-US" sz="1600" dirty="0" err="1">
                <a:solidFill>
                  <a:schemeClr val="accent1">
                    <a:lumMod val="50000"/>
                  </a:schemeClr>
                </a:solidFill>
              </a:rPr>
              <a:t>odată</a:t>
            </a:r>
            <a:r>
              <a:rPr lang="en-US" sz="1600" dirty="0">
                <a:solidFill>
                  <a:schemeClr val="accent1">
                    <a:lumMod val="50000"/>
                  </a:schemeClr>
                </a:solidFill>
              </a:rPr>
              <a:t> cu </a:t>
            </a:r>
            <a:r>
              <a:rPr lang="en-US" sz="1600" dirty="0" err="1">
                <a:solidFill>
                  <a:schemeClr val="accent1">
                    <a:lumMod val="50000"/>
                  </a:schemeClr>
                </a:solidFill>
              </a:rPr>
              <a:t>intensificarea</a:t>
            </a:r>
            <a:r>
              <a:rPr lang="en-US" sz="1600" dirty="0">
                <a:solidFill>
                  <a:schemeClr val="accent1">
                    <a:lumMod val="50000"/>
                  </a:schemeClr>
                </a:solidFill>
              </a:rPr>
              <a:t> </a:t>
            </a:r>
            <a:r>
              <a:rPr lang="en-US" sz="1600" dirty="0" err="1">
                <a:solidFill>
                  <a:schemeClr val="accent1">
                    <a:lumMod val="50000"/>
                  </a:schemeClr>
                </a:solidFill>
              </a:rPr>
              <a:t>traficului</a:t>
            </a:r>
            <a:r>
              <a:rPr lang="en-US" sz="1600" dirty="0">
                <a:solidFill>
                  <a:schemeClr val="accent1">
                    <a:lumMod val="50000"/>
                  </a:schemeClr>
                </a:solidFill>
              </a:rPr>
              <a:t> </a:t>
            </a:r>
            <a:r>
              <a:rPr lang="en-US" sz="1600" dirty="0" err="1">
                <a:solidFill>
                  <a:schemeClr val="accent1">
                    <a:lumMod val="50000"/>
                  </a:schemeClr>
                </a:solidFill>
              </a:rPr>
              <a:t>maritim</a:t>
            </a:r>
            <a:r>
              <a:rPr lang="en-US" sz="1600" dirty="0">
                <a:solidFill>
                  <a:schemeClr val="accent1">
                    <a:lumMod val="50000"/>
                  </a:schemeClr>
                </a:solidFill>
              </a:rPr>
              <a:t>, au pus </a:t>
            </a:r>
            <a:r>
              <a:rPr lang="en-US" sz="1600" dirty="0" err="1">
                <a:solidFill>
                  <a:schemeClr val="accent1">
                    <a:lumMod val="50000"/>
                  </a:schemeClr>
                </a:solidFill>
              </a:rPr>
              <a:t>stăpânire</a:t>
            </a:r>
            <a:r>
              <a:rPr lang="en-US" sz="1600" dirty="0">
                <a:solidFill>
                  <a:schemeClr val="accent1">
                    <a:lumMod val="50000"/>
                  </a:schemeClr>
                </a:solidFill>
              </a:rPr>
              <a:t> </a:t>
            </a:r>
            <a:r>
              <a:rPr lang="en-US" sz="1600" dirty="0" err="1">
                <a:solidFill>
                  <a:schemeClr val="accent1">
                    <a:lumMod val="50000"/>
                  </a:schemeClr>
                </a:solidFill>
              </a:rPr>
              <a:t>pe</a:t>
            </a:r>
            <a:r>
              <a:rPr lang="en-US" sz="1600" dirty="0">
                <a:solidFill>
                  <a:schemeClr val="accent1">
                    <a:lumMod val="50000"/>
                  </a:schemeClr>
                </a:solidFill>
              </a:rPr>
              <a:t> America, </a:t>
            </a:r>
            <a:r>
              <a:rPr lang="en-US" sz="1600" dirty="0" err="1">
                <a:solidFill>
                  <a:schemeClr val="accent1">
                    <a:lumMod val="50000"/>
                  </a:schemeClr>
                </a:solidFill>
              </a:rPr>
              <a:t>precum</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cele</a:t>
            </a:r>
            <a:r>
              <a:rPr lang="en-US" sz="1600" dirty="0">
                <a:solidFill>
                  <a:schemeClr val="accent1">
                    <a:lumMod val="50000"/>
                  </a:schemeClr>
                </a:solidFill>
              </a:rPr>
              <a:t> din </a:t>
            </a:r>
            <a:r>
              <a:rPr lang="en-US" sz="1600" dirty="0" err="1">
                <a:solidFill>
                  <a:schemeClr val="accent1">
                    <a:lumMod val="50000"/>
                  </a:schemeClr>
                </a:solidFill>
              </a:rPr>
              <a:t>urmă</a:t>
            </a:r>
            <a:r>
              <a:rPr lang="en-US" sz="1600" dirty="0">
                <a:solidFill>
                  <a:schemeClr val="accent1">
                    <a:lumMod val="50000"/>
                  </a:schemeClr>
                </a:solidFill>
              </a:rPr>
              <a:t>, </a:t>
            </a:r>
            <a:r>
              <a:rPr lang="en-US" sz="1600" dirty="0" err="1">
                <a:solidFill>
                  <a:schemeClr val="accent1">
                    <a:lumMod val="50000"/>
                  </a:schemeClr>
                </a:solidFill>
              </a:rPr>
              <a:t>pe</a:t>
            </a:r>
            <a:r>
              <a:rPr lang="en-US" sz="1600" dirty="0">
                <a:solidFill>
                  <a:schemeClr val="accent1">
                    <a:lumMod val="50000"/>
                  </a:schemeClr>
                </a:solidFill>
              </a:rPr>
              <a:t> Africa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pe</a:t>
            </a:r>
            <a:r>
              <a:rPr lang="en-US" sz="1600" dirty="0">
                <a:solidFill>
                  <a:schemeClr val="accent1">
                    <a:lumMod val="50000"/>
                  </a:schemeClr>
                </a:solidFill>
              </a:rPr>
              <a:t> </a:t>
            </a:r>
            <a:r>
              <a:rPr lang="en-US" sz="1600" dirty="0" err="1">
                <a:solidFill>
                  <a:schemeClr val="accent1">
                    <a:lumMod val="50000"/>
                  </a:schemeClr>
                </a:solidFill>
              </a:rPr>
              <a:t>Extremul</a:t>
            </a:r>
            <a:r>
              <a:rPr lang="en-US" sz="1600" dirty="0">
                <a:solidFill>
                  <a:schemeClr val="accent1">
                    <a:lumMod val="50000"/>
                  </a:schemeClr>
                </a:solidFill>
              </a:rPr>
              <a:t> Orient. </a:t>
            </a:r>
            <a:r>
              <a:rPr lang="en-US" sz="1600" dirty="0" err="1">
                <a:solidFill>
                  <a:schemeClr val="accent1">
                    <a:lumMod val="50000"/>
                  </a:schemeClr>
                </a:solidFill>
              </a:rPr>
              <a:t>Oriunde</a:t>
            </a:r>
            <a:r>
              <a:rPr lang="en-US" sz="1600" dirty="0">
                <a:solidFill>
                  <a:schemeClr val="accent1">
                    <a:lumMod val="50000"/>
                  </a:schemeClr>
                </a:solidFill>
              </a:rPr>
              <a:t> </a:t>
            </a:r>
            <a:r>
              <a:rPr lang="en-US" sz="1600" dirty="0" err="1">
                <a:solidFill>
                  <a:schemeClr val="accent1">
                    <a:lumMod val="50000"/>
                  </a:schemeClr>
                </a:solidFill>
              </a:rPr>
              <a:t>apar</a:t>
            </a:r>
            <a:r>
              <a:rPr lang="en-US" sz="1600" dirty="0">
                <a:solidFill>
                  <a:schemeClr val="accent1">
                    <a:lumMod val="50000"/>
                  </a:schemeClr>
                </a:solidFill>
              </a:rPr>
              <a:t>, </a:t>
            </a:r>
            <a:r>
              <a:rPr lang="en-US" sz="1600" dirty="0" err="1">
                <a:solidFill>
                  <a:schemeClr val="accent1">
                    <a:lumMod val="50000"/>
                  </a:schemeClr>
                </a:solidFill>
              </a:rPr>
              <a:t>șobolanii</a:t>
            </a:r>
            <a:r>
              <a:rPr lang="en-US" sz="1600" dirty="0">
                <a:solidFill>
                  <a:schemeClr val="accent1">
                    <a:lumMod val="50000"/>
                  </a:schemeClr>
                </a:solidFill>
              </a:rPr>
              <a:t> </a:t>
            </a:r>
            <a:r>
              <a:rPr lang="en-US" sz="1600" dirty="0" err="1">
                <a:solidFill>
                  <a:schemeClr val="accent1">
                    <a:lumMod val="50000"/>
                  </a:schemeClr>
                </a:solidFill>
              </a:rPr>
              <a:t>aduc</a:t>
            </a:r>
            <a:r>
              <a:rPr lang="en-US" sz="1600" dirty="0">
                <a:solidFill>
                  <a:schemeClr val="accent1">
                    <a:lumMod val="50000"/>
                  </a:schemeClr>
                </a:solidFill>
              </a:rPr>
              <a:t> </a:t>
            </a:r>
            <a:r>
              <a:rPr lang="en-US" sz="1600" dirty="0" err="1">
                <a:solidFill>
                  <a:schemeClr val="accent1">
                    <a:lumMod val="50000"/>
                  </a:schemeClr>
                </a:solidFill>
              </a:rPr>
              <a:t>pe</a:t>
            </a:r>
            <a:r>
              <a:rPr lang="en-US" sz="1600" dirty="0">
                <a:solidFill>
                  <a:schemeClr val="accent1">
                    <a:lumMod val="50000"/>
                  </a:schemeClr>
                </a:solidFill>
              </a:rPr>
              <a:t> </a:t>
            </a:r>
            <a:r>
              <a:rPr lang="en-US" sz="1600" dirty="0" err="1">
                <a:solidFill>
                  <a:schemeClr val="accent1">
                    <a:lumMod val="50000"/>
                  </a:schemeClr>
                </a:solidFill>
              </a:rPr>
              <a:t>uscat</a:t>
            </a:r>
            <a:r>
              <a:rPr lang="en-US" sz="1600" dirty="0">
                <a:solidFill>
                  <a:schemeClr val="accent1">
                    <a:lumMod val="50000"/>
                  </a:schemeClr>
                </a:solidFill>
              </a:rPr>
              <a:t> </a:t>
            </a:r>
            <a:r>
              <a:rPr lang="en-US" sz="1600" dirty="0" err="1">
                <a:solidFill>
                  <a:schemeClr val="accent1">
                    <a:lumMod val="50000"/>
                  </a:schemeClr>
                </a:solidFill>
              </a:rPr>
              <a:t>devastarea</a:t>
            </a:r>
            <a:r>
              <a:rPr lang="en-US" sz="1600" dirty="0">
                <a:solidFill>
                  <a:schemeClr val="accent1">
                    <a:lumMod val="50000"/>
                  </a:schemeClr>
                </a:solidFill>
              </a:rPr>
              <a:t>, </a:t>
            </a:r>
            <a:r>
              <a:rPr lang="en-US" sz="1600" dirty="0" err="1">
                <a:solidFill>
                  <a:schemeClr val="accent1">
                    <a:lumMod val="50000"/>
                  </a:schemeClr>
                </a:solidFill>
              </a:rPr>
              <a:t>distrugând</a:t>
            </a:r>
            <a:r>
              <a:rPr lang="en-US" sz="1600" dirty="0">
                <a:solidFill>
                  <a:schemeClr val="accent1">
                    <a:lumMod val="50000"/>
                  </a:schemeClr>
                </a:solidFill>
              </a:rPr>
              <a:t> </a:t>
            </a:r>
            <a:r>
              <a:rPr lang="en-US" sz="1600" dirty="0" err="1">
                <a:solidFill>
                  <a:schemeClr val="accent1">
                    <a:lumMod val="50000"/>
                  </a:schemeClr>
                </a:solidFill>
              </a:rPr>
              <a:t>bunurile</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hrana</a:t>
            </a:r>
            <a:r>
              <a:rPr lang="en-US" sz="1600" dirty="0">
                <a:solidFill>
                  <a:schemeClr val="accent1">
                    <a:lumMod val="50000"/>
                  </a:schemeClr>
                </a:solidFill>
              </a:rPr>
              <a:t> </a:t>
            </a:r>
            <a:r>
              <a:rPr lang="en-US" sz="1600" dirty="0" err="1">
                <a:solidFill>
                  <a:schemeClr val="accent1">
                    <a:lumMod val="50000"/>
                  </a:schemeClr>
                </a:solidFill>
              </a:rPr>
              <a:t>oamenilor</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răspândind</a:t>
            </a:r>
            <a:r>
              <a:rPr lang="en-US" sz="1600" dirty="0">
                <a:solidFill>
                  <a:schemeClr val="accent1">
                    <a:lumMod val="50000"/>
                  </a:schemeClr>
                </a:solidFill>
              </a:rPr>
              <a:t> </a:t>
            </a:r>
            <a:r>
              <a:rPr lang="en-US" sz="1600" dirty="0" err="1">
                <a:solidFill>
                  <a:schemeClr val="accent1">
                    <a:lumMod val="50000"/>
                  </a:schemeClr>
                </a:solidFill>
              </a:rPr>
              <a:t>boli</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molime</a:t>
            </a:r>
            <a:r>
              <a:rPr lang="en-US" sz="1600" dirty="0">
                <a:solidFill>
                  <a:schemeClr val="accent1">
                    <a:lumMod val="50000"/>
                  </a:schemeClr>
                </a:solidFill>
              </a:rPr>
              <a:t>, cum </a:t>
            </a:r>
            <a:r>
              <a:rPr lang="en-US" sz="1600" dirty="0" err="1">
                <a:solidFill>
                  <a:schemeClr val="accent1">
                    <a:lumMod val="50000"/>
                  </a:schemeClr>
                </a:solidFill>
              </a:rPr>
              <a:t>ar</a:t>
            </a:r>
            <a:r>
              <a:rPr lang="en-US" sz="1600" dirty="0">
                <a:solidFill>
                  <a:schemeClr val="accent1">
                    <a:lumMod val="50000"/>
                  </a:schemeClr>
                </a:solidFill>
              </a:rPr>
              <a:t> fi </a:t>
            </a:r>
            <a:r>
              <a:rPr lang="en-US" sz="1600" dirty="0" err="1">
                <a:solidFill>
                  <a:schemeClr val="accent1">
                    <a:lumMod val="50000"/>
                  </a:schemeClr>
                </a:solidFill>
              </a:rPr>
              <a:t>holera</a:t>
            </a:r>
            <a:r>
              <a:rPr lang="en-US" sz="1600" dirty="0">
                <a:solidFill>
                  <a:schemeClr val="accent1">
                    <a:lumMod val="50000"/>
                  </a:schemeClr>
                </a:solidFill>
              </a:rPr>
              <a:t>, </a:t>
            </a:r>
            <a:r>
              <a:rPr lang="en-US" sz="1600" dirty="0" err="1">
                <a:solidFill>
                  <a:schemeClr val="accent1">
                    <a:lumMod val="50000"/>
                  </a:schemeClr>
                </a:solidFill>
              </a:rPr>
              <a:t>dizenteria</a:t>
            </a:r>
            <a:r>
              <a:rPr lang="en-US" sz="1600" dirty="0">
                <a:solidFill>
                  <a:schemeClr val="accent1">
                    <a:lumMod val="50000"/>
                  </a:schemeClr>
                </a:solidFill>
              </a:rPr>
              <a:t>, </a:t>
            </a:r>
            <a:r>
              <a:rPr lang="en-US" sz="1600" dirty="0" err="1">
                <a:solidFill>
                  <a:schemeClr val="accent1">
                    <a:lumMod val="50000"/>
                  </a:schemeClr>
                </a:solidFill>
              </a:rPr>
              <a:t>lepra</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febra</a:t>
            </a:r>
            <a:r>
              <a:rPr lang="en-US" sz="1600" dirty="0">
                <a:solidFill>
                  <a:schemeClr val="accent1">
                    <a:lumMod val="50000"/>
                  </a:schemeClr>
                </a:solidFill>
              </a:rPr>
              <a:t> </a:t>
            </a:r>
            <a:r>
              <a:rPr lang="en-US" sz="1600" dirty="0" err="1">
                <a:solidFill>
                  <a:schemeClr val="accent1">
                    <a:lumMod val="50000"/>
                  </a:schemeClr>
                </a:solidFill>
              </a:rPr>
              <a:t>tifoidă</a:t>
            </a:r>
            <a:r>
              <a:rPr lang="en-US" sz="1600" dirty="0">
                <a:solidFill>
                  <a:schemeClr val="accent1">
                    <a:lumMod val="50000"/>
                  </a:schemeClr>
                </a:solidFill>
              </a:rPr>
              <a:t>. </a:t>
            </a:r>
            <a:r>
              <a:rPr lang="en-US" sz="1600" dirty="0" err="1">
                <a:solidFill>
                  <a:schemeClr val="accent1">
                    <a:lumMod val="50000"/>
                  </a:schemeClr>
                </a:solidFill>
              </a:rPr>
              <a:t>Sunt</a:t>
            </a:r>
            <a:r>
              <a:rPr lang="en-US" sz="1600" dirty="0">
                <a:solidFill>
                  <a:schemeClr val="accent1">
                    <a:lumMod val="50000"/>
                  </a:schemeClr>
                </a:solidFill>
              </a:rPr>
              <a:t> </a:t>
            </a:r>
            <a:r>
              <a:rPr lang="en-US" sz="1600" dirty="0" err="1">
                <a:solidFill>
                  <a:schemeClr val="accent1">
                    <a:lumMod val="50000"/>
                  </a:schemeClr>
                </a:solidFill>
              </a:rPr>
              <a:t>vicleni</a:t>
            </a:r>
            <a:r>
              <a:rPr lang="en-US" sz="1600" dirty="0">
                <a:solidFill>
                  <a:schemeClr val="accent1">
                    <a:lumMod val="50000"/>
                  </a:schemeClr>
                </a:solidFill>
              </a:rPr>
              <a:t>, </a:t>
            </a:r>
            <a:r>
              <a:rPr lang="en-US" sz="1600" dirty="0" err="1">
                <a:solidFill>
                  <a:schemeClr val="accent1">
                    <a:lumMod val="50000"/>
                  </a:schemeClr>
                </a:solidFill>
              </a:rPr>
              <a:t>lași</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cruzi</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apar</a:t>
            </a:r>
            <a:r>
              <a:rPr lang="en-US" sz="1600" dirty="0">
                <a:solidFill>
                  <a:schemeClr val="accent1">
                    <a:lumMod val="50000"/>
                  </a:schemeClr>
                </a:solidFill>
              </a:rPr>
              <a:t> de </a:t>
            </a:r>
            <a:r>
              <a:rPr lang="en-US" sz="1600" dirty="0" err="1">
                <a:solidFill>
                  <a:schemeClr val="accent1">
                    <a:lumMod val="50000"/>
                  </a:schemeClr>
                </a:solidFill>
              </a:rPr>
              <a:t>obicei</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grupuri</a:t>
            </a:r>
            <a:r>
              <a:rPr lang="en-US" sz="1600" dirty="0">
                <a:solidFill>
                  <a:schemeClr val="accent1">
                    <a:lumMod val="50000"/>
                  </a:schemeClr>
                </a:solidFill>
              </a:rPr>
              <a:t> </a:t>
            </a:r>
            <a:r>
              <a:rPr lang="en-US" sz="1600" dirty="0" err="1">
                <a:solidFill>
                  <a:schemeClr val="accent1">
                    <a:lumMod val="50000"/>
                  </a:schemeClr>
                </a:solidFill>
              </a:rPr>
              <a:t>foarte</a:t>
            </a:r>
            <a:r>
              <a:rPr lang="en-US" sz="1600" dirty="0">
                <a:solidFill>
                  <a:schemeClr val="accent1">
                    <a:lumMod val="50000"/>
                  </a:schemeClr>
                </a:solidFill>
              </a:rPr>
              <a:t> </a:t>
            </a:r>
            <a:r>
              <a:rPr lang="en-US" sz="1600" dirty="0" err="1">
                <a:solidFill>
                  <a:schemeClr val="accent1">
                    <a:lumMod val="50000"/>
                  </a:schemeClr>
                </a:solidFill>
              </a:rPr>
              <a:t>mari</a:t>
            </a:r>
            <a:r>
              <a:rPr lang="en-US" sz="1600" dirty="0">
                <a:solidFill>
                  <a:schemeClr val="accent1">
                    <a:lumMod val="50000"/>
                  </a:schemeClr>
                </a:solidFill>
              </a:rPr>
              <a:t>. </a:t>
            </a:r>
            <a:r>
              <a:rPr lang="en-US" sz="1600" dirty="0" err="1">
                <a:solidFill>
                  <a:schemeClr val="accent1">
                    <a:lumMod val="50000"/>
                  </a:schemeClr>
                </a:solidFill>
              </a:rPr>
              <a:t>Ei</a:t>
            </a:r>
            <a:r>
              <a:rPr lang="en-US" sz="1600" dirty="0">
                <a:solidFill>
                  <a:schemeClr val="accent1">
                    <a:lumMod val="50000"/>
                  </a:schemeClr>
                </a:solidFill>
              </a:rPr>
              <a:t> </a:t>
            </a:r>
            <a:r>
              <a:rPr lang="en-US" sz="1600" dirty="0" err="1">
                <a:solidFill>
                  <a:schemeClr val="accent1">
                    <a:lumMod val="50000"/>
                  </a:schemeClr>
                </a:solidFill>
              </a:rPr>
              <a:t>reprezintă</a:t>
            </a:r>
            <a:r>
              <a:rPr lang="en-US" sz="1600" dirty="0">
                <a:solidFill>
                  <a:schemeClr val="accent1">
                    <a:lumMod val="50000"/>
                  </a:schemeClr>
                </a:solidFill>
              </a:rPr>
              <a:t> </a:t>
            </a:r>
            <a:r>
              <a:rPr lang="en-US" sz="1600" dirty="0" err="1">
                <a:solidFill>
                  <a:schemeClr val="accent1">
                    <a:lumMod val="50000"/>
                  </a:schemeClr>
                </a:solidFill>
              </a:rPr>
              <a:t>prefăcătoria</a:t>
            </a:r>
            <a:r>
              <a:rPr lang="en-US" sz="1600" dirty="0">
                <a:solidFill>
                  <a:schemeClr val="accent1">
                    <a:lumMod val="50000"/>
                  </a:schemeClr>
                </a:solidFill>
              </a:rPr>
              <a:t> </a:t>
            </a:r>
            <a:r>
              <a:rPr lang="en-US" sz="1600" dirty="0" err="1">
                <a:solidFill>
                  <a:schemeClr val="accent1">
                    <a:lumMod val="50000"/>
                  </a:schemeClr>
                </a:solidFill>
              </a:rPr>
              <a:t>și</a:t>
            </a:r>
            <a:r>
              <a:rPr lang="en-US" sz="1600" dirty="0">
                <a:solidFill>
                  <a:schemeClr val="accent1">
                    <a:lumMod val="50000"/>
                  </a:schemeClr>
                </a:solidFill>
              </a:rPr>
              <a:t> </a:t>
            </a:r>
            <a:r>
              <a:rPr lang="en-US" sz="1600" dirty="0" err="1">
                <a:solidFill>
                  <a:schemeClr val="accent1">
                    <a:lumMod val="50000"/>
                  </a:schemeClr>
                </a:solidFill>
              </a:rPr>
              <a:t>distrugerea</a:t>
            </a:r>
            <a:r>
              <a:rPr lang="en-US" sz="1600" dirty="0">
                <a:solidFill>
                  <a:schemeClr val="accent1">
                    <a:lumMod val="50000"/>
                  </a:schemeClr>
                </a:solidFill>
              </a:rPr>
              <a:t> din </a:t>
            </a:r>
            <a:r>
              <a:rPr lang="en-US" sz="1600" dirty="0" err="1">
                <a:solidFill>
                  <a:schemeClr val="accent1">
                    <a:lumMod val="50000"/>
                  </a:schemeClr>
                </a:solidFill>
              </a:rPr>
              <a:t>subteran</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rândul</a:t>
            </a:r>
            <a:r>
              <a:rPr lang="en-US" sz="1600" dirty="0">
                <a:solidFill>
                  <a:schemeClr val="accent1">
                    <a:lumMod val="50000"/>
                  </a:schemeClr>
                </a:solidFill>
              </a:rPr>
              <a:t> </a:t>
            </a:r>
            <a:r>
              <a:rPr lang="en-US" sz="1600" dirty="0" err="1">
                <a:solidFill>
                  <a:schemeClr val="accent1">
                    <a:lumMod val="50000"/>
                  </a:schemeClr>
                </a:solidFill>
              </a:rPr>
              <a:t>animalelor</a:t>
            </a:r>
            <a:r>
              <a:rPr lang="en-US" sz="1600" dirty="0">
                <a:solidFill>
                  <a:schemeClr val="accent1">
                    <a:lumMod val="50000"/>
                  </a:schemeClr>
                </a:solidFill>
              </a:rPr>
              <a:t>, exact ca </a:t>
            </a:r>
            <a:r>
              <a:rPr lang="en-US" sz="1600" dirty="0" err="1">
                <a:solidFill>
                  <a:schemeClr val="accent1">
                    <a:lumMod val="50000"/>
                  </a:schemeClr>
                </a:solidFill>
              </a:rPr>
              <a:t>evreii</a:t>
            </a:r>
            <a:r>
              <a:rPr lang="en-US" sz="1600" dirty="0">
                <a:solidFill>
                  <a:schemeClr val="accent1">
                    <a:lumMod val="50000"/>
                  </a:schemeClr>
                </a:solidFill>
              </a:rPr>
              <a:t> </a:t>
            </a:r>
            <a:r>
              <a:rPr lang="en-US" sz="1600" dirty="0" err="1">
                <a:solidFill>
                  <a:schemeClr val="accent1">
                    <a:lumMod val="50000"/>
                  </a:schemeClr>
                </a:solidFill>
              </a:rPr>
              <a:t>în</a:t>
            </a:r>
            <a:r>
              <a:rPr lang="en-US" sz="1600" dirty="0">
                <a:solidFill>
                  <a:schemeClr val="accent1">
                    <a:lumMod val="50000"/>
                  </a:schemeClr>
                </a:solidFill>
              </a:rPr>
              <a:t> </a:t>
            </a:r>
            <a:r>
              <a:rPr lang="en-US" sz="1600" dirty="0" err="1">
                <a:solidFill>
                  <a:schemeClr val="accent1">
                    <a:lumMod val="50000"/>
                  </a:schemeClr>
                </a:solidFill>
              </a:rPr>
              <a:t>rândul</a:t>
            </a:r>
            <a:r>
              <a:rPr lang="en-US" sz="1600" dirty="0">
                <a:solidFill>
                  <a:schemeClr val="accent1">
                    <a:lumMod val="50000"/>
                  </a:schemeClr>
                </a:solidFill>
              </a:rPr>
              <a:t> </a:t>
            </a:r>
            <a:r>
              <a:rPr lang="en-US" sz="1600" dirty="0" err="1">
                <a:solidFill>
                  <a:schemeClr val="accent1">
                    <a:lumMod val="50000"/>
                  </a:schemeClr>
                </a:solidFill>
              </a:rPr>
              <a:t>oamenilor</a:t>
            </a:r>
            <a:r>
              <a:rPr lang="en-US" sz="1600" dirty="0">
                <a:solidFill>
                  <a:schemeClr val="accent1">
                    <a:lumMod val="50000"/>
                  </a:schemeClr>
                </a:solidFill>
              </a:rPr>
              <a:t>. </a:t>
            </a:r>
          </a:p>
        </p:txBody>
      </p:sp>
      <p:pic>
        <p:nvPicPr>
          <p:cNvPr id="5" name="Content Placeholder 4" descr="https://upload.wikimedia.org/wikipedia/commons/thumb/c/c7/Plakat_der_ewige_Jude%2C_1937.jpg/220px-Plakat_der_ewige_Jude%2C_1937.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2132856"/>
            <a:ext cx="2095500" cy="2933700"/>
          </a:xfrm>
          <a:prstGeom prst="rect">
            <a:avLst/>
          </a:prstGeom>
          <a:noFill/>
          <a:ln>
            <a:noFill/>
          </a:ln>
        </p:spPr>
      </p:pic>
    </p:spTree>
    <p:extLst>
      <p:ext uri="{BB962C8B-B14F-4D97-AF65-F5344CB8AC3E}">
        <p14:creationId xmlns:p14="http://schemas.microsoft.com/office/powerpoint/2010/main" val="500966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39552" y="4034983"/>
            <a:ext cx="4248472" cy="2739211"/>
          </a:xfrm>
          <a:prstGeom prst="rect">
            <a:avLst/>
          </a:prstGeom>
        </p:spPr>
        <p:txBody>
          <a:bodyPr wrap="square">
            <a:spAutoFit/>
          </a:bodyPr>
          <a:lstStyle/>
          <a:p>
            <a:pPr algn="just"/>
            <a:r>
              <a:rPr lang="en-US" sz="1400" dirty="0">
                <a:solidFill>
                  <a:schemeClr val="accent1">
                    <a:lumMod val="50000"/>
                  </a:schemeClr>
                </a:solidFill>
                <a:latin typeface="Times New Roman" panose="02020603050405020304" pitchFamily="18" charset="0"/>
                <a:cs typeface="Times New Roman" panose="02020603050405020304" pitchFamily="18" charset="0"/>
              </a:rPr>
              <a:t>"Este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bună</a:t>
            </a:r>
            <a:r>
              <a:rPr lang="en-US" sz="1400" dirty="0">
                <a:solidFill>
                  <a:schemeClr val="accent1">
                    <a:lumMod val="50000"/>
                  </a:schemeClr>
                </a:solidFill>
                <a:latin typeface="Times New Roman" panose="02020603050405020304" pitchFamily="18" charset="0"/>
                <a:cs typeface="Times New Roman" panose="02020603050405020304" pitchFamily="18" charset="0"/>
              </a:rPr>
              <a:t> propaganda care duce la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succes</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dar</a:t>
            </a:r>
            <a:r>
              <a:rPr lang="en-US" sz="1400" dirty="0">
                <a:solidFill>
                  <a:schemeClr val="accent1">
                    <a:lumMod val="50000"/>
                  </a:schemeClr>
                </a:solidFill>
                <a:latin typeface="Times New Roman" panose="02020603050405020304" pitchFamily="18" charset="0"/>
                <a:cs typeface="Times New Roman" panose="02020603050405020304" pitchFamily="18" charset="0"/>
              </a:rPr>
              <a:t> e rea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cea</a:t>
            </a:r>
            <a:r>
              <a:rPr lang="en-US" sz="1400" dirty="0">
                <a:solidFill>
                  <a:schemeClr val="accent1">
                    <a:lumMod val="50000"/>
                  </a:schemeClr>
                </a:solidFill>
                <a:latin typeface="Times New Roman" panose="02020603050405020304" pitchFamily="18" charset="0"/>
                <a:cs typeface="Times New Roman" panose="02020603050405020304" pitchFamily="18" charset="0"/>
              </a:rPr>
              <a:t> care nu-</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şi</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atinge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scopul</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oricât</a:t>
            </a:r>
            <a:r>
              <a:rPr lang="en-US" sz="1400" dirty="0">
                <a:solidFill>
                  <a:schemeClr val="accent1">
                    <a:lumMod val="50000"/>
                  </a:schemeClr>
                </a:solidFill>
                <a:latin typeface="Times New Roman" panose="02020603050405020304" pitchFamily="18" charset="0"/>
                <a:cs typeface="Times New Roman" panose="02020603050405020304" pitchFamily="18" charset="0"/>
              </a:rPr>
              <a:t> de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inteligentă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ar</a:t>
            </a:r>
            <a:r>
              <a:rPr lang="en-US" sz="1400" dirty="0">
                <a:solidFill>
                  <a:schemeClr val="accent1">
                    <a:lumMod val="50000"/>
                  </a:schemeClr>
                </a:solidFill>
                <a:latin typeface="Times New Roman" panose="02020603050405020304" pitchFamily="18" charset="0"/>
                <a:cs typeface="Times New Roman" panose="02020603050405020304" pitchFamily="18" charset="0"/>
              </a:rPr>
              <a:t> fi,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căci</a:t>
            </a:r>
            <a:r>
              <a:rPr lang="en-US" sz="1400" dirty="0">
                <a:solidFill>
                  <a:schemeClr val="accent1">
                    <a:lumMod val="50000"/>
                  </a:schemeClr>
                </a:solidFill>
                <a:latin typeface="Times New Roman" panose="02020603050405020304" pitchFamily="18" charset="0"/>
                <a:cs typeface="Times New Roman" panose="02020603050405020304" pitchFamily="18" charset="0"/>
              </a:rPr>
              <a:t> propaganda nu are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misiunea</a:t>
            </a:r>
            <a:r>
              <a:rPr lang="en-US" sz="1400" dirty="0">
                <a:solidFill>
                  <a:schemeClr val="accent1">
                    <a:lumMod val="50000"/>
                  </a:schemeClr>
                </a:solidFill>
                <a:latin typeface="Times New Roman" panose="02020603050405020304" pitchFamily="18" charset="0"/>
                <a:cs typeface="Times New Roman" panose="02020603050405020304" pitchFamily="18" charset="0"/>
              </a:rPr>
              <a:t> de a fi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inteligentă</a:t>
            </a:r>
            <a:r>
              <a:rPr lang="en-US" sz="1400" dirty="0">
                <a:solidFill>
                  <a:schemeClr val="accent1">
                    <a:lumMod val="50000"/>
                  </a:schemeClr>
                </a:solidFill>
                <a:latin typeface="Times New Roman" panose="02020603050405020304" pitchFamily="18" charset="0"/>
                <a:cs typeface="Times New Roman" panose="02020603050405020304" pitchFamily="18" charset="0"/>
              </a:rPr>
              <a:t>, ci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aceea</a:t>
            </a:r>
            <a:r>
              <a:rPr lang="en-US" sz="1400" dirty="0">
                <a:solidFill>
                  <a:schemeClr val="accent1">
                    <a:lumMod val="50000"/>
                  </a:schemeClr>
                </a:solidFill>
                <a:latin typeface="Times New Roman" panose="02020603050405020304" pitchFamily="18" charset="0"/>
                <a:cs typeface="Times New Roman" panose="02020603050405020304" pitchFamily="18" charset="0"/>
              </a:rPr>
              <a:t> de a duce la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succes</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Nimeni</a:t>
            </a:r>
            <a:r>
              <a:rPr lang="en-US" sz="1400" dirty="0">
                <a:solidFill>
                  <a:schemeClr val="accent1">
                    <a:lumMod val="50000"/>
                  </a:schemeClr>
                </a:solidFill>
                <a:latin typeface="Times New Roman" panose="02020603050405020304" pitchFamily="18" charset="0"/>
                <a:cs typeface="Times New Roman" panose="02020603050405020304" pitchFamily="18" charset="0"/>
              </a:rPr>
              <a:t> nu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poate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deci</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spune</a:t>
            </a:r>
            <a:r>
              <a:rPr lang="en-US" sz="1400" dirty="0">
                <a:solidFill>
                  <a:schemeClr val="accent1">
                    <a:lumMod val="50000"/>
                  </a:schemeClr>
                </a:solidFill>
                <a:latin typeface="Times New Roman" panose="02020603050405020304" pitchFamily="18" charset="0"/>
                <a:cs typeface="Times New Roman" panose="02020603050405020304" pitchFamily="18" charset="0"/>
              </a:rPr>
              <a:t>: propaganda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voastră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este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prea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brutală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prea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grosolană</a:t>
            </a:r>
            <a:r>
              <a:rPr lang="en-US" sz="1400" dirty="0">
                <a:solidFill>
                  <a:schemeClr val="accent1">
                    <a:lumMod val="50000"/>
                  </a:schemeClr>
                </a:solidFill>
                <a:latin typeface="Times New Roman" panose="02020603050405020304" pitchFamily="18" charset="0"/>
                <a:cs typeface="Times New Roman" panose="02020603050405020304" pitchFamily="18" charset="0"/>
              </a:rPr>
              <a:t>. Nu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aşa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trebuie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judecat</a:t>
            </a:r>
            <a:r>
              <a:rPr lang="en-US" sz="1400" dirty="0">
                <a:solidFill>
                  <a:schemeClr val="accent1">
                    <a:lumMod val="50000"/>
                  </a:schemeClr>
                </a:solidFill>
                <a:latin typeface="Times New Roman" panose="02020603050405020304" pitchFamily="18" charset="0"/>
                <a:cs typeface="Times New Roman" panose="02020603050405020304" pitchFamily="18" charset="0"/>
              </a:rPr>
              <a:t>. Propaganda nu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trebuie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să</a:t>
            </a:r>
            <a:r>
              <a:rPr lang="en-US" sz="1400" dirty="0">
                <a:solidFill>
                  <a:schemeClr val="accent1">
                    <a:lumMod val="50000"/>
                  </a:schemeClr>
                </a:solidFill>
                <a:latin typeface="Times New Roman" panose="02020603050405020304" pitchFamily="18" charset="0"/>
                <a:cs typeface="Times New Roman" panose="02020603050405020304" pitchFamily="18" charset="0"/>
              </a:rPr>
              <a:t> fie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corectă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blândă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prudentă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sau</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umilă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ea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trebuie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ducă</a:t>
            </a:r>
            <a:r>
              <a:rPr lang="en-US" sz="1400" dirty="0">
                <a:solidFill>
                  <a:schemeClr val="accent1">
                    <a:lumMod val="50000"/>
                  </a:schemeClr>
                </a:solidFill>
                <a:latin typeface="Times New Roman" panose="02020603050405020304" pitchFamily="18" charset="0"/>
                <a:cs typeface="Times New Roman" panose="02020603050405020304" pitchFamily="18" charset="0"/>
              </a:rPr>
              <a:t> la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succes</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Dacă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cineva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îmi</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spune</a:t>
            </a:r>
            <a:r>
              <a:rPr lang="en-US" sz="1400" dirty="0">
                <a:solidFill>
                  <a:schemeClr val="accent1">
                    <a:lumMod val="50000"/>
                  </a:schemeClr>
                </a:solidFill>
                <a:latin typeface="Times New Roman" panose="02020603050405020304" pitchFamily="18" charset="0"/>
                <a:cs typeface="Times New Roman" panose="02020603050405020304" pitchFamily="18" charset="0"/>
              </a:rPr>
              <a:t>: propaganda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voastră</a:t>
            </a:r>
            <a:r>
              <a:rPr lang="en-US" sz="1400" dirty="0">
                <a:solidFill>
                  <a:schemeClr val="accent1">
                    <a:lumMod val="50000"/>
                  </a:schemeClr>
                </a:solidFill>
                <a:latin typeface="Times New Roman" panose="02020603050405020304" pitchFamily="18" charset="0"/>
                <a:cs typeface="Times New Roman" panose="02020603050405020304" pitchFamily="18" charset="0"/>
              </a:rPr>
              <a:t> nu are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ţinută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morală</a:t>
            </a:r>
            <a:r>
              <a:rPr lang="en-US" sz="1400" dirty="0">
                <a:solidFill>
                  <a:schemeClr val="accent1">
                    <a:lumMod val="50000"/>
                  </a:schemeClr>
                </a:solidFill>
                <a:latin typeface="Times New Roman" panose="02020603050405020304" pitchFamily="18" charset="0"/>
                <a:cs typeface="Times New Roman" panose="02020603050405020304" pitchFamily="18" charset="0"/>
              </a:rPr>
              <a:t>, consider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este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inutil</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discut</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în</a:t>
            </a:r>
            <a:r>
              <a:rPr lang="en-US" sz="1400" dirty="0">
                <a:solidFill>
                  <a:schemeClr val="accent1">
                    <a:lumMod val="50000"/>
                  </a:schemeClr>
                </a:solidFill>
                <a:latin typeface="Times New Roman" panose="02020603050405020304" pitchFamily="18" charset="0"/>
                <a:cs typeface="Times New Roman" panose="02020603050405020304" pitchFamily="18" charset="0"/>
              </a:rPr>
              <a:t> mod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serios</a:t>
            </a:r>
            <a:r>
              <a:rPr lang="en-US" sz="1400" dirty="0">
                <a:solidFill>
                  <a:schemeClr val="accent1">
                    <a:lumMod val="50000"/>
                  </a:schemeClr>
                </a:solidFill>
                <a:latin typeface="Times New Roman" panose="02020603050405020304" pitchFamily="18" charset="0"/>
                <a:cs typeface="Times New Roman" panose="02020603050405020304" pitchFamily="18" charset="0"/>
              </a:rPr>
              <a:t> cu el.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Pentru</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că</a:t>
            </a:r>
            <a:r>
              <a:rPr lang="en-US" sz="1400" dirty="0">
                <a:solidFill>
                  <a:schemeClr val="accent1">
                    <a:lumMod val="50000"/>
                  </a:schemeClr>
                </a:solidFill>
                <a:latin typeface="Times New Roman" panose="02020603050405020304" pitchFamily="18" charset="0"/>
                <a:cs typeface="Times New Roman" panose="02020603050405020304" pitchFamily="18" charset="0"/>
              </a:rPr>
              <a:t> important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este</a:t>
            </a:r>
            <a:r>
              <a:rPr lang="en-US" sz="1400" dirty="0">
                <a:solidFill>
                  <a:schemeClr val="accent1">
                    <a:lumMod val="50000"/>
                  </a:schemeClr>
                </a:solidFill>
                <a:latin typeface="Times New Roman" panose="02020603050405020304" pitchFamily="18" charset="0"/>
                <a:cs typeface="Times New Roman" panose="02020603050405020304" pitchFamily="18" charset="0"/>
              </a:rPr>
              <a:t> ca propaganda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dea</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rezultatele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aşteptate</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şi</a:t>
            </a:r>
            <a:r>
              <a:rPr lang="en-US" sz="1400" dirty="0">
                <a:solidFill>
                  <a:schemeClr val="accent1">
                    <a:lumMod val="50000"/>
                  </a:schemeClr>
                </a:solidFill>
                <a:latin typeface="Times New Roman" panose="02020603050405020304" pitchFamily="18" charset="0"/>
                <a:cs typeface="Times New Roman" panose="02020603050405020304" pitchFamily="18" charset="0"/>
              </a:rPr>
              <a:t> nu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să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aibă</a:t>
            </a:r>
            <a:r>
              <a:rPr lang="en-US" sz="1400" dirty="0">
                <a:solidFill>
                  <a:schemeClr val="accent1">
                    <a:lumMod val="50000"/>
                  </a:schemeClr>
                </a:solidFill>
                <a:latin typeface="Times New Roman" panose="02020603050405020304" pitchFamily="18" charset="0"/>
                <a:cs typeface="Times New Roman" panose="02020603050405020304" pitchFamily="18" charset="0"/>
              </a:rPr>
              <a:t> </a:t>
            </a:r>
            <a:r>
              <a:rPr lang="en-US" sz="1400" dirty="0" err="1">
                <a:solidFill>
                  <a:schemeClr val="accent1">
                    <a:lumMod val="50000"/>
                  </a:schemeClr>
                </a:solidFill>
                <a:latin typeface="Times New Roman" panose="02020603050405020304" pitchFamily="18" charset="0"/>
                <a:cs typeface="Times New Roman" panose="02020603050405020304" pitchFamily="18" charset="0"/>
              </a:rPr>
              <a:t>ţinută</a:t>
            </a:r>
            <a:r>
              <a:rPr lang="en-US" sz="1400" dirty="0">
                <a:solidFill>
                  <a:schemeClr val="accent1">
                    <a:lumMod val="50000"/>
                  </a:schemeClr>
                </a:solidFill>
                <a:latin typeface="Times New Roman" panose="02020603050405020304" pitchFamily="18" charset="0"/>
                <a:cs typeface="Times New Roman" panose="02020603050405020304" pitchFamily="18" charset="0"/>
              </a:rPr>
              <a:t>."</a:t>
            </a:r>
          </a:p>
          <a:p>
            <a:endParaRPr lang="en-US" dirty="0"/>
          </a:p>
        </p:txBody>
      </p:sp>
      <p:pic>
        <p:nvPicPr>
          <p:cNvPr id="11" name="Picture 10"/>
          <p:cNvPicPr>
            <a:picLocks noChangeAspect="1"/>
          </p:cNvPicPr>
          <p:nvPr/>
        </p:nvPicPr>
        <p:blipFill>
          <a:blip r:embed="rId2"/>
          <a:stretch>
            <a:fillRect/>
          </a:stretch>
        </p:blipFill>
        <p:spPr>
          <a:xfrm>
            <a:off x="5237216" y="260648"/>
            <a:ext cx="2359120" cy="2664297"/>
          </a:xfrm>
          <a:prstGeom prst="rect">
            <a:avLst/>
          </a:prstGeom>
        </p:spPr>
      </p:pic>
      <p:sp>
        <p:nvSpPr>
          <p:cNvPr id="12" name="Rectangle 11"/>
          <p:cNvSpPr/>
          <p:nvPr/>
        </p:nvSpPr>
        <p:spPr>
          <a:xfrm>
            <a:off x="323528" y="-53809"/>
            <a:ext cx="4104456" cy="3293209"/>
          </a:xfrm>
          <a:prstGeom prst="rect">
            <a:avLst/>
          </a:prstGeom>
        </p:spPr>
        <p:txBody>
          <a:bodyPr wrap="square">
            <a:spAutoFit/>
          </a:bodyPr>
          <a:lstStyle/>
          <a:p>
            <a:pPr algn="just"/>
            <a:r>
              <a:rPr lang="en-US" sz="1600" dirty="0">
                <a:latin typeface="Times New Roman" panose="02020603050405020304" pitchFamily="18" charset="0"/>
                <a:cs typeface="Times New Roman" panose="02020603050405020304" pitchFamily="18" charset="0"/>
              </a:rPr>
              <a:t>Diverse </a:t>
            </a:r>
            <a:r>
              <a:rPr lang="en-US" sz="1600" dirty="0" err="1">
                <a:latin typeface="Times New Roman" panose="02020603050405020304" pitchFamily="18" charset="0"/>
                <a:cs typeface="Times New Roman" panose="02020603050405020304" pitchFamily="18" charset="0"/>
              </a:rPr>
              <a:t>grupuri</a:t>
            </a:r>
            <a:r>
              <a:rPr lang="en-US" sz="1600" dirty="0">
                <a:latin typeface="Times New Roman" panose="02020603050405020304" pitchFamily="18" charset="0"/>
                <a:cs typeface="Times New Roman" panose="02020603050405020304" pitchFamily="18" charset="0"/>
              </a:rPr>
              <a:t> din </a:t>
            </a:r>
            <a:r>
              <a:rPr lang="en-US" sz="1600" dirty="0" err="1">
                <a:latin typeface="Times New Roman" panose="02020603050405020304" pitchFamily="18" charset="0"/>
                <a:cs typeface="Times New Roman" panose="02020603050405020304" pitchFamily="18" charset="0"/>
              </a:rPr>
              <a:t>societate</a:t>
            </a:r>
            <a:r>
              <a:rPr lang="en-US" sz="1600" dirty="0">
                <a:latin typeface="Times New Roman" panose="02020603050405020304" pitchFamily="18" charset="0"/>
                <a:cs typeface="Times New Roman" panose="02020603050405020304" pitchFamily="18" charset="0"/>
              </a:rPr>
              <a:t> au </a:t>
            </a:r>
            <a:r>
              <a:rPr lang="en-US" sz="1600" dirty="0" err="1">
                <a:latin typeface="Times New Roman" panose="02020603050405020304" pitchFamily="18" charset="0"/>
                <a:cs typeface="Times New Roman" panose="02020603050405020304" pitchFamily="18" charset="0"/>
              </a:rPr>
              <a:t>fost</a:t>
            </a:r>
            <a:r>
              <a:rPr lang="en-US" sz="1600" dirty="0">
                <a:latin typeface="Times New Roman" panose="02020603050405020304" pitchFamily="18" charset="0"/>
                <a:cs typeface="Times New Roman" panose="02020603050405020304" pitchFamily="18" charset="0"/>
              </a:rPr>
              <a:t> considerate </a:t>
            </a:r>
            <a:r>
              <a:rPr lang="en-US" sz="1600" dirty="0" err="1">
                <a:latin typeface="Times New Roman" panose="02020603050405020304" pitchFamily="18" charset="0"/>
                <a:cs typeface="Times New Roman" panose="02020603050405020304" pitchFamily="18" charset="0"/>
              </a:rPr>
              <a:t>rele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periculoase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nevaloroase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probleme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costisitoare</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trebuiau</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făcute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inofensive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sau</a:t>
            </a:r>
            <a:r>
              <a:rPr lang="en-US" sz="1600" dirty="0">
                <a:latin typeface="Times New Roman" panose="02020603050405020304" pitchFamily="18" charset="0"/>
                <a:cs typeface="Times New Roman" panose="02020603050405020304" pitchFamily="18" charset="0"/>
              </a:rPr>
              <a:t> "eliminate".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același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timp</a:t>
            </a:r>
            <a:r>
              <a:rPr lang="en-US" sz="1600" dirty="0">
                <a:latin typeface="Times New Roman" panose="02020603050405020304" pitchFamily="18" charset="0"/>
                <a:cs typeface="Times New Roman" panose="02020603050405020304" pitchFamily="18" charset="0"/>
              </a:rPr>
              <a:t>, s-a </a:t>
            </a:r>
            <a:r>
              <a:rPr lang="en-US" sz="1600" dirty="0" err="1">
                <a:latin typeface="Times New Roman" panose="02020603050405020304" pitchFamily="18" charset="0"/>
                <a:cs typeface="Times New Roman" panose="02020603050405020304" pitchFamily="18" charset="0"/>
              </a:rPr>
              <a:t>creat</a:t>
            </a:r>
            <a:r>
              <a:rPr lang="en-US" sz="1600" dirty="0">
                <a:latin typeface="Times New Roman" panose="02020603050405020304" pitchFamily="18" charset="0"/>
                <a:cs typeface="Times New Roman" panose="02020603050405020304" pitchFamily="18" charset="0"/>
              </a:rPr>
              <a:t> o imagine a </a:t>
            </a:r>
            <a:r>
              <a:rPr lang="en-US" sz="1600" dirty="0" err="1">
                <a:latin typeface="Times New Roman" panose="02020603050405020304" pitchFamily="18" charset="0"/>
                <a:cs typeface="Times New Roman" panose="02020603050405020304" pitchFamily="18" charset="0"/>
              </a:rPr>
              <a:t>nobilului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arian</a:t>
            </a:r>
            <a:r>
              <a:rPr lang="en-US" sz="1600" dirty="0">
                <a:latin typeface="Times New Roman" panose="02020603050405020304" pitchFamily="18" charset="0"/>
                <a:cs typeface="Times New Roman" panose="02020603050405020304" pitchFamily="18" charset="0"/>
              </a:rPr>
              <a:t>", care, </a:t>
            </a:r>
            <a:r>
              <a:rPr lang="en-US" sz="1600" dirty="0" err="1">
                <a:latin typeface="Times New Roman" panose="02020603050405020304" pitchFamily="18" charset="0"/>
                <a:cs typeface="Times New Roman" panose="02020603050405020304" pitchFamily="18" charset="0"/>
              </a:rPr>
              <a:t>potrivit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idealului</a:t>
            </a:r>
            <a:r>
              <a:rPr lang="en-US" sz="1600" dirty="0">
                <a:latin typeface="Times New Roman" panose="02020603050405020304" pitchFamily="18" charset="0"/>
                <a:cs typeface="Times New Roman" panose="02020603050405020304" pitchFamily="18" charset="0"/>
              </a:rPr>
              <a:t>, era blond, </a:t>
            </a:r>
            <a:r>
              <a:rPr lang="en-US" sz="1600" dirty="0" err="1">
                <a:latin typeface="Times New Roman" panose="02020603050405020304" pitchFamily="18" charset="0"/>
                <a:cs typeface="Times New Roman" panose="02020603050405020304" pitchFamily="18" charset="0"/>
              </a:rPr>
              <a:t>înalt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cu </a:t>
            </a:r>
            <a:r>
              <a:rPr lang="en-US" sz="1600" dirty="0" err="1">
                <a:latin typeface="Times New Roman" panose="02020603050405020304" pitchFamily="18" charset="0"/>
                <a:cs typeface="Times New Roman" panose="02020603050405020304" pitchFamily="18" charset="0"/>
              </a:rPr>
              <a:t>ochi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albaștri</a:t>
            </a:r>
            <a:r>
              <a:rPr lang="en-US" sz="1600" dirty="0">
                <a:latin typeface="Times New Roman" panose="02020603050405020304" pitchFamily="18" charset="0"/>
                <a:cs typeface="Times New Roman" panose="02020603050405020304" pitchFamily="18" charset="0"/>
              </a:rPr>
              <a:t>.</a:t>
            </a:r>
          </a:p>
          <a:p>
            <a:pPr algn="just"/>
            <a:r>
              <a:rPr lang="en-US" sz="1600" dirty="0" err="1">
                <a:latin typeface="Times New Roman" panose="02020603050405020304" pitchFamily="18" charset="0"/>
                <a:cs typeface="Times New Roman" panose="02020603050405020304" pitchFamily="18" charset="0"/>
              </a:rPr>
              <a:t>Potrivit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naziștilor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numai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arienii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făceau</a:t>
            </a:r>
            <a:r>
              <a:rPr lang="en-US" sz="1600" dirty="0">
                <a:latin typeface="Times New Roman" panose="02020603050405020304" pitchFamily="18" charset="0"/>
                <a:cs typeface="Times New Roman" panose="02020603050405020304" pitchFamily="18" charset="0"/>
              </a:rPr>
              <a:t> parte din </a:t>
            </a:r>
            <a:r>
              <a:rPr lang="en-US" sz="1600" dirty="0" err="1">
                <a:latin typeface="Times New Roman" panose="02020603050405020304" pitchFamily="18" charset="0"/>
                <a:cs typeface="Times New Roman" panose="02020603050405020304" pitchFamily="18" charset="0"/>
              </a:rPr>
              <a:t>poporul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german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iar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amestecul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rasial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între</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arieni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"ne-</a:t>
            </a:r>
            <a:r>
              <a:rPr lang="en-US" sz="1600" dirty="0" err="1">
                <a:latin typeface="Times New Roman" panose="02020603050405020304" pitchFamily="18" charset="0"/>
                <a:cs typeface="Times New Roman" panose="02020603050405020304" pitchFamily="18" charset="0"/>
              </a:rPr>
              <a:t>arieni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fost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interzis</a:t>
            </a:r>
            <a:r>
              <a:rPr lang="en-US" sz="1600" dirty="0">
                <a:latin typeface="Times New Roman" panose="02020603050405020304" pitchFamily="18" charset="0"/>
                <a:cs typeface="Times New Roman" panose="02020603050405020304" pitchFamily="18" charset="0"/>
              </a:rPr>
              <a:t>. S-a format un cult al </a:t>
            </a:r>
            <a:r>
              <a:rPr lang="en-US" sz="1600" dirty="0" err="1">
                <a:latin typeface="Times New Roman" panose="02020603050405020304" pitchFamily="18" charset="0"/>
                <a:cs typeface="Times New Roman" panose="02020603050405020304" pitchFamily="18" charset="0"/>
              </a:rPr>
              <a:t>personalității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în</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jurul</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lui</a:t>
            </a:r>
            <a:r>
              <a:rPr lang="en-US" sz="1600" dirty="0">
                <a:latin typeface="Times New Roman" panose="02020603050405020304" pitchFamily="18" charset="0"/>
                <a:cs typeface="Times New Roman" panose="02020603050405020304" pitchFamily="18" charset="0"/>
              </a:rPr>
              <a:t> Hitler, care a </a:t>
            </a:r>
            <a:r>
              <a:rPr lang="en-US" sz="1600" dirty="0" err="1">
                <a:latin typeface="Times New Roman" panose="02020603050405020304" pitchFamily="18" charset="0"/>
                <a:cs typeface="Times New Roman" panose="02020603050405020304" pitchFamily="18" charset="0"/>
              </a:rPr>
              <a:t>fost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portretizat</a:t>
            </a:r>
            <a:r>
              <a:rPr lang="en-US" sz="1600" dirty="0">
                <a:latin typeface="Times New Roman" panose="02020603050405020304" pitchFamily="18" charset="0"/>
                <a:cs typeface="Times New Roman" panose="02020603050405020304" pitchFamily="18" charset="0"/>
              </a:rPr>
              <a:t> ca </a:t>
            </a:r>
            <a:r>
              <a:rPr lang="en-US" sz="1600" dirty="0" err="1">
                <a:latin typeface="Times New Roman" panose="02020603050405020304" pitchFamily="18" charset="0"/>
                <a:cs typeface="Times New Roman" panose="02020603050405020304" pitchFamily="18" charset="0"/>
              </a:rPr>
              <a:t>mântuitor</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și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tată</a:t>
            </a:r>
            <a:r>
              <a:rPr lang="en-US" sz="1600" dirty="0">
                <a:latin typeface="Times New Roman" panose="02020603050405020304" pitchFamily="18" charset="0"/>
                <a:cs typeface="Times New Roman" panose="02020603050405020304" pitchFamily="18" charset="0"/>
              </a:rPr>
              <a:t> al "</a:t>
            </a:r>
            <a:r>
              <a:rPr lang="en-US" sz="1600" dirty="0" err="1">
                <a:latin typeface="Times New Roman" panose="02020603050405020304" pitchFamily="18" charset="0"/>
                <a:cs typeface="Times New Roman" panose="02020603050405020304" pitchFamily="18" charset="0"/>
              </a:rPr>
              <a:t>Noii</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Germanii</a:t>
            </a:r>
            <a:r>
              <a:rPr lang="en-US" sz="1600" dirty="0">
                <a:latin typeface="Times New Roman" panose="02020603050405020304" pitchFamily="18" charset="0"/>
                <a:cs typeface="Times New Roman" panose="02020603050405020304" pitchFamily="18" charset="0"/>
              </a:rPr>
              <a:t>".</a:t>
            </a:r>
            <a:endParaRPr lang="en-US" sz="1600" b="0" i="0" dirty="0">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5652120" y="3054734"/>
            <a:ext cx="1766830" cy="369332"/>
          </a:xfrm>
          <a:prstGeom prst="rect">
            <a:avLst/>
          </a:prstGeom>
        </p:spPr>
        <p:txBody>
          <a:bodyPr wrap="none">
            <a:spAutoFit/>
          </a:bodyPr>
          <a:lstStyle/>
          <a:p>
            <a:r>
              <a:rPr lang="en-US" dirty="0"/>
              <a:t>Joseph Goebbels</a:t>
            </a:r>
          </a:p>
        </p:txBody>
      </p:sp>
      <p:pic>
        <p:nvPicPr>
          <p:cNvPr id="14" name="Picture 13"/>
          <p:cNvPicPr>
            <a:picLocks noChangeAspect="1"/>
          </p:cNvPicPr>
          <p:nvPr/>
        </p:nvPicPr>
        <p:blipFill>
          <a:blip r:embed="rId3"/>
          <a:stretch>
            <a:fillRect/>
          </a:stretch>
        </p:blipFill>
        <p:spPr>
          <a:xfrm>
            <a:off x="5474734" y="3803266"/>
            <a:ext cx="1944216" cy="2232248"/>
          </a:xfrm>
          <a:prstGeom prst="rect">
            <a:avLst/>
          </a:prstGeom>
        </p:spPr>
      </p:pic>
      <p:sp>
        <p:nvSpPr>
          <p:cNvPr id="15" name="Rectangle 14"/>
          <p:cNvSpPr/>
          <p:nvPr/>
        </p:nvSpPr>
        <p:spPr>
          <a:xfrm>
            <a:off x="5237216" y="6230048"/>
            <a:ext cx="3298275" cy="307777"/>
          </a:xfrm>
          <a:prstGeom prst="rect">
            <a:avLst/>
          </a:prstGeom>
        </p:spPr>
        <p:txBody>
          <a:bodyPr wrap="none">
            <a:spAutoFit/>
          </a:bodyPr>
          <a:lstStyle/>
          <a:p>
            <a:r>
              <a:rPr lang="es-ES" sz="1400" dirty="0"/>
              <a:t>„</a:t>
            </a:r>
            <a:r>
              <a:rPr lang="es-ES" sz="1400" dirty="0" err="1"/>
              <a:t>Evreul</a:t>
            </a:r>
            <a:r>
              <a:rPr lang="es-ES" sz="1400" dirty="0"/>
              <a:t>. Agresor, a</a:t>
            </a:r>
            <a:r>
              <a:rPr lang="ro-RO" sz="1400" dirty="0"/>
              <a:t>ț</a:t>
            </a:r>
            <a:r>
              <a:rPr lang="es-ES" sz="1400" dirty="0" err="1"/>
              <a:t>âțător</a:t>
            </a:r>
            <a:r>
              <a:rPr lang="es-ES" sz="1400" dirty="0"/>
              <a:t> la </a:t>
            </a:r>
            <a:r>
              <a:rPr lang="es-ES" sz="1400" dirty="0" err="1"/>
              <a:t>război</a:t>
            </a:r>
            <a:r>
              <a:rPr lang="es-ES" sz="1400" dirty="0"/>
              <a:t>.” (1941)</a:t>
            </a:r>
            <a:endParaRPr lang="en-US" sz="1400" dirty="0"/>
          </a:p>
        </p:txBody>
      </p:sp>
    </p:spTree>
    <p:extLst>
      <p:ext uri="{BB962C8B-B14F-4D97-AF65-F5344CB8AC3E}">
        <p14:creationId xmlns:p14="http://schemas.microsoft.com/office/powerpoint/2010/main" val="2180106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847</Words>
  <Application>Microsoft Office PowerPoint</Application>
  <PresentationFormat>Expunere pe ecran (4:3)</PresentationFormat>
  <Paragraphs>48</Paragraphs>
  <Slides>8</Slides>
  <Notes>0</Notes>
  <HiddenSlides>0</HiddenSlides>
  <MMClips>0</MMClips>
  <ScaleCrop>false</ScaleCrop>
  <HeadingPairs>
    <vt:vector size="4" baseType="variant">
      <vt:variant>
        <vt:lpstr>Temă</vt:lpstr>
      </vt:variant>
      <vt:variant>
        <vt:i4>1</vt:i4>
      </vt:variant>
      <vt:variant>
        <vt:lpstr>Titluri diapozitive</vt:lpstr>
      </vt:variant>
      <vt:variant>
        <vt:i4>8</vt:i4>
      </vt:variant>
    </vt:vector>
  </HeadingPairs>
  <TitlesOfParts>
    <vt:vector size="9" baseType="lpstr">
      <vt:lpstr>Office Theme</vt:lpstr>
      <vt:lpstr>Prezentare PowerPoint</vt:lpstr>
      <vt:lpstr>Prezentare PowerPoint</vt:lpstr>
      <vt:lpstr>Prejudecata Reprezintă atitudinea unei persoane, deseori negativă, cu privire la tipurile de persoane sau de grupuri, în funcție de propria apartenență socială. Îmbrăcând forma unei opinii sau a unui sentiment nedrept, format fără îndeajuns de multă gândire sau cunoaștere, prejudecățile au ca fundament teama și ignoranța, determinând apariția unor comportamente discriminatorii față de alte persoane. </vt:lpstr>
      <vt:lpstr>Prezentare PowerPoint</vt:lpstr>
      <vt:lpstr>Cum eliminăm stereotipurile și prejudecățile?  Răspunsul este foarte simplu: prin educație. A te informa, a admite că ți-ai format păreri eronate despre alții, a-ți îmbogăți experiența, a privi critic atitudinile negative față de alții etc. sunt pași în această direcție.</vt:lpstr>
      <vt:lpstr>Discriminarea pe criteriu de vârstă Discriminarea de gen Discriminarea pe criterii religioase Discriminarea pe criteriul dizabilităţii Discriminarea pe criteriul orientării sexuale Discriminarea pe criteriul de rasă şi etnicitate</vt:lpstr>
      <vt:lpstr>    „Evreul etern”  Film de propagandă antisemită făcut de naziști în 1940  </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Bertescu</dc:creator>
  <cp:lastModifiedBy>Turcu Manuela Mirela</cp:lastModifiedBy>
  <cp:revision>35</cp:revision>
  <dcterms:created xsi:type="dcterms:W3CDTF">2021-12-09T20:56:09Z</dcterms:created>
  <dcterms:modified xsi:type="dcterms:W3CDTF">2025-06-02T21:34:58Z</dcterms:modified>
</cp:coreProperties>
</file>