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6" r:id="rId6"/>
    <p:sldId id="267" r:id="rId7"/>
    <p:sldId id="268" r:id="rId8"/>
    <p:sldId id="270" r:id="rId9"/>
    <p:sldId id="272" r:id="rId10"/>
    <p:sldId id="273" r:id="rId11"/>
    <p:sldId id="274" r:id="rId12"/>
    <p:sldId id="278" r:id="rId13"/>
    <p:sldId id="281" r:id="rId14"/>
    <p:sldId id="283" r:id="rId15"/>
    <p:sldId id="285" r:id="rId16"/>
    <p:sldId id="291" r:id="rId17"/>
    <p:sldId id="293" r:id="rId18"/>
    <p:sldId id="296" r:id="rId19"/>
    <p:sldId id="29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2" d="100"/>
          <a:sy n="82" d="100"/>
        </p:scale>
        <p:origin x="14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484A44-FAAA-48D5-B93A-631E0D6E2727}" type="datetimeFigureOut">
              <a:rPr lang="ro-RO" smtClean="0"/>
              <a:t>15.06.2025</a:t>
            </a:fld>
            <a:endParaRPr lang="ro-RO"/>
          </a:p>
        </p:txBody>
      </p:sp>
      <p:sp>
        <p:nvSpPr>
          <p:cNvPr id="5" name="Footer Placeholder 4"/>
          <p:cNvSpPr>
            <a:spLocks noGrp="1"/>
          </p:cNvSpPr>
          <p:nvPr>
            <p:ph type="ftr" sz="quarter" idx="11"/>
          </p:nvPr>
        </p:nvSpPr>
        <p:spPr>
          <a:xfrm>
            <a:off x="2396319" y="329308"/>
            <a:ext cx="3086292" cy="309201"/>
          </a:xfrm>
        </p:spPr>
        <p:txBody>
          <a:bodyPr/>
          <a:lstStyle/>
          <a:p>
            <a:endParaRPr lang="ro-RO"/>
          </a:p>
        </p:txBody>
      </p:sp>
      <p:sp>
        <p:nvSpPr>
          <p:cNvPr id="6" name="Slide Number Placeholder 5"/>
          <p:cNvSpPr>
            <a:spLocks noGrp="1"/>
          </p:cNvSpPr>
          <p:nvPr>
            <p:ph type="sldNum" sz="quarter" idx="12"/>
          </p:nvPr>
        </p:nvSpPr>
        <p:spPr>
          <a:xfrm>
            <a:off x="1434703" y="798973"/>
            <a:ext cx="802005" cy="503578"/>
          </a:xfrm>
        </p:spPr>
        <p:txBody>
          <a:bodyPr/>
          <a:lstStyle/>
          <a:p>
            <a:fld id="{12315E0A-07E9-47A9-BD10-FFB57330298F}" type="slidenum">
              <a:rPr lang="ro-RO" smtClean="0"/>
              <a:t>‹#›</a:t>
            </a:fld>
            <a:endParaRPr lang="ro-RO"/>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085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84A44-FAAA-48D5-B93A-631E0D6E2727}" type="datetimeFigureOut">
              <a:rPr lang="ro-RO" smtClean="0"/>
              <a:t>15.06.2025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2315E0A-07E9-47A9-BD10-FFB57330298F}" type="slidenum">
              <a:rPr lang="ro-RO" smtClean="0"/>
              <a:t>‹#›</a:t>
            </a:fld>
            <a:endParaRPr lang="ro-RO"/>
          </a:p>
        </p:txBody>
      </p:sp>
    </p:spTree>
    <p:extLst>
      <p:ext uri="{BB962C8B-B14F-4D97-AF65-F5344CB8AC3E}">
        <p14:creationId xmlns:p14="http://schemas.microsoft.com/office/powerpoint/2010/main" val="77897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84A44-FAAA-48D5-B93A-631E0D6E2727}" type="datetimeFigureOut">
              <a:rPr lang="ro-RO" smtClean="0"/>
              <a:t>15.06.2025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2315E0A-07E9-47A9-BD10-FFB57330298F}" type="slidenum">
              <a:rPr lang="ro-RO" smtClean="0"/>
              <a:t>‹#›</a:t>
            </a:fld>
            <a:endParaRPr lang="ro-RO"/>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12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84A44-FAAA-48D5-B93A-631E0D6E2727}" type="datetimeFigureOut">
              <a:rPr lang="ro-RO" smtClean="0"/>
              <a:t>15.06.2025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2315E0A-07E9-47A9-BD10-FFB57330298F}" type="slidenum">
              <a:rPr lang="ro-RO" smtClean="0"/>
              <a:t>‹#›</a:t>
            </a:fld>
            <a:endParaRPr lang="ro-RO"/>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389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84A44-FAAA-48D5-B93A-631E0D6E2727}" type="datetimeFigureOut">
              <a:rPr lang="ro-RO" smtClean="0"/>
              <a:t>15.06.2025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2315E0A-07E9-47A9-BD10-FFB57330298F}" type="slidenum">
              <a:rPr lang="ro-RO" smtClean="0"/>
              <a:t>‹#›</a:t>
            </a:fld>
            <a:endParaRPr lang="ro-RO"/>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299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484A44-FAAA-48D5-B93A-631E0D6E2727}" type="datetimeFigureOut">
              <a:rPr lang="ro-RO" smtClean="0"/>
              <a:t>15.06.2025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2315E0A-07E9-47A9-BD10-FFB57330298F}" type="slidenum">
              <a:rPr lang="ro-RO" smtClean="0"/>
              <a:t>‹#›</a:t>
            </a:fld>
            <a:endParaRPr lang="ro-RO"/>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16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484A44-FAAA-48D5-B93A-631E0D6E2727}" type="datetimeFigureOut">
              <a:rPr lang="ro-RO" smtClean="0"/>
              <a:t>15.06.2025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12315E0A-07E9-47A9-BD10-FFB57330298F}" type="slidenum">
              <a:rPr lang="ro-RO" smtClean="0"/>
              <a:t>‹#›</a:t>
            </a:fld>
            <a:endParaRPr lang="ro-RO"/>
          </a:p>
        </p:txBody>
      </p:sp>
    </p:spTree>
    <p:extLst>
      <p:ext uri="{BB962C8B-B14F-4D97-AF65-F5344CB8AC3E}">
        <p14:creationId xmlns:p14="http://schemas.microsoft.com/office/powerpoint/2010/main" val="380231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484A44-FAAA-48D5-B93A-631E0D6E2727}" type="datetimeFigureOut">
              <a:rPr lang="ro-RO" smtClean="0"/>
              <a:t>15.06.2025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12315E0A-07E9-47A9-BD10-FFB57330298F}" type="slidenum">
              <a:rPr lang="ro-RO" smtClean="0"/>
              <a:t>‹#›</a:t>
            </a:fld>
            <a:endParaRPr lang="ro-RO"/>
          </a:p>
        </p:txBody>
      </p:sp>
    </p:spTree>
    <p:extLst>
      <p:ext uri="{BB962C8B-B14F-4D97-AF65-F5344CB8AC3E}">
        <p14:creationId xmlns:p14="http://schemas.microsoft.com/office/powerpoint/2010/main" val="295300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84A44-FAAA-48D5-B93A-631E0D6E2727}" type="datetimeFigureOut">
              <a:rPr lang="ro-RO" smtClean="0"/>
              <a:t>15.06.2025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12315E0A-07E9-47A9-BD10-FFB57330298F}" type="slidenum">
              <a:rPr lang="ro-RO" smtClean="0"/>
              <a:t>‹#›</a:t>
            </a:fld>
            <a:endParaRPr lang="ro-RO"/>
          </a:p>
        </p:txBody>
      </p:sp>
    </p:spTree>
    <p:extLst>
      <p:ext uri="{BB962C8B-B14F-4D97-AF65-F5344CB8AC3E}">
        <p14:creationId xmlns:p14="http://schemas.microsoft.com/office/powerpoint/2010/main" val="365085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484A44-FAAA-48D5-B93A-631E0D6E2727}" type="datetimeFigureOut">
              <a:rPr lang="ro-RO" smtClean="0"/>
              <a:t>15.06.2025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2315E0A-07E9-47A9-BD10-FFB57330298F}" type="slidenum">
              <a:rPr lang="ro-RO" smtClean="0"/>
              <a:t>‹#›</a:t>
            </a:fld>
            <a:endParaRPr lang="ro-RO"/>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811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6B484A44-FAAA-48D5-B93A-631E0D6E2727}" type="datetimeFigureOut">
              <a:rPr lang="ro-RO" smtClean="0"/>
              <a:t>15.06.2025</a:t>
            </a:fld>
            <a:endParaRPr lang="ro-RO"/>
          </a:p>
        </p:txBody>
      </p:sp>
      <p:sp>
        <p:nvSpPr>
          <p:cNvPr id="6" name="Footer Placeholder 5"/>
          <p:cNvSpPr>
            <a:spLocks noGrp="1"/>
          </p:cNvSpPr>
          <p:nvPr>
            <p:ph type="ftr" sz="quarter" idx="11"/>
          </p:nvPr>
        </p:nvSpPr>
        <p:spPr>
          <a:xfrm>
            <a:off x="1437530" y="318641"/>
            <a:ext cx="3251553" cy="320931"/>
          </a:xfrm>
        </p:spPr>
        <p:txBody>
          <a:bodyPr/>
          <a:lstStyle/>
          <a:p>
            <a:endParaRPr lang="ro-RO"/>
          </a:p>
        </p:txBody>
      </p:sp>
      <p:sp>
        <p:nvSpPr>
          <p:cNvPr id="7" name="Slide Number Placeholder 6"/>
          <p:cNvSpPr>
            <a:spLocks noGrp="1"/>
          </p:cNvSpPr>
          <p:nvPr>
            <p:ph type="sldNum" sz="quarter" idx="12"/>
          </p:nvPr>
        </p:nvSpPr>
        <p:spPr/>
        <p:txBody>
          <a:bodyPr/>
          <a:lstStyle/>
          <a:p>
            <a:fld id="{12315E0A-07E9-47A9-BD10-FFB57330298F}" type="slidenum">
              <a:rPr lang="ro-RO" smtClean="0"/>
              <a:t>‹#›</a:t>
            </a:fld>
            <a:endParaRPr lang="ro-RO"/>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767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B484A44-FAAA-48D5-B93A-631E0D6E2727}" type="datetimeFigureOut">
              <a:rPr lang="ro-RO" smtClean="0"/>
              <a:t>15.06.2025</a:t>
            </a:fld>
            <a:endParaRPr lang="ro-RO"/>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12315E0A-07E9-47A9-BD10-FFB57330298F}" type="slidenum">
              <a:rPr lang="ro-RO" smtClean="0"/>
              <a:t>‹#›</a:t>
            </a:fld>
            <a:endParaRPr lang="ro-RO"/>
          </a:p>
        </p:txBody>
      </p:sp>
    </p:spTree>
    <p:extLst>
      <p:ext uri="{BB962C8B-B14F-4D97-AF65-F5344CB8AC3E}">
        <p14:creationId xmlns:p14="http://schemas.microsoft.com/office/powerpoint/2010/main" val="263772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7772400" cy="1224135"/>
          </a:xfrm>
        </p:spPr>
        <p:txBody>
          <a:bodyPr>
            <a:normAutofit fontScale="90000"/>
          </a:bodyPr>
          <a:lstStyle/>
          <a:p>
            <a:r>
              <a:rPr lang="ro-RO" dirty="0"/>
              <a:t>Funny or unknown things about the UK</a:t>
            </a:r>
          </a:p>
        </p:txBody>
      </p:sp>
      <p:sp>
        <p:nvSpPr>
          <p:cNvPr id="3" name="Subtitle 2"/>
          <p:cNvSpPr>
            <a:spLocks noGrp="1"/>
          </p:cNvSpPr>
          <p:nvPr>
            <p:ph type="subTitle" idx="1"/>
          </p:nvPr>
        </p:nvSpPr>
        <p:spPr>
          <a:xfrm>
            <a:off x="1403648" y="2348880"/>
            <a:ext cx="6400800" cy="3073896"/>
          </a:xfrm>
        </p:spPr>
        <p:txBody>
          <a:bodyPr/>
          <a:lstStyle/>
          <a:p>
            <a:endParaRPr lang="ro-R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7145"/>
            <a:ext cx="9144000" cy="440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06B29005-0962-F0CE-88BE-2C3E9E77371C}"/>
              </a:ext>
            </a:extLst>
          </p:cNvPr>
          <p:cNvSpPr txBox="1"/>
          <p:nvPr/>
        </p:nvSpPr>
        <p:spPr>
          <a:xfrm>
            <a:off x="4211960" y="5301208"/>
            <a:ext cx="4536504" cy="1477328"/>
          </a:xfrm>
          <a:prstGeom prst="rect">
            <a:avLst/>
          </a:prstGeom>
          <a:noFill/>
        </p:spPr>
        <p:txBody>
          <a:bodyPr wrap="square" rtlCol="0">
            <a:spAutoFit/>
          </a:bodyPr>
          <a:lstStyle/>
          <a:p>
            <a:pPr algn="ctr"/>
            <a:r>
              <a:rPr lang="ro-RO" dirty="0"/>
              <a:t>BRITISH CULTURE AND CIVILISATION </a:t>
            </a:r>
          </a:p>
          <a:p>
            <a:pPr algn="ctr"/>
            <a:r>
              <a:rPr lang="ro-RO" dirty="0"/>
              <a:t>X th GRADE</a:t>
            </a:r>
          </a:p>
          <a:p>
            <a:pPr algn="ctr"/>
            <a:r>
              <a:rPr lang="ro-RO" dirty="0"/>
              <a:t>TEACHER: BILITZ VERONICA</a:t>
            </a:r>
          </a:p>
          <a:p>
            <a:pPr algn="ctr"/>
            <a:r>
              <a:rPr lang="ro-RO" dirty="0"/>
              <a:t>”NICOLAE IORGA ” NATIONAL COLLEGE, BRĂILA</a:t>
            </a:r>
          </a:p>
        </p:txBody>
      </p:sp>
    </p:spTree>
    <p:extLst>
      <p:ext uri="{BB962C8B-B14F-4D97-AF65-F5344CB8AC3E}">
        <p14:creationId xmlns:p14="http://schemas.microsoft.com/office/powerpoint/2010/main" val="248504632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9</a:t>
            </a:r>
            <a:r>
              <a:rPr lang="en-US" dirty="0"/>
              <a:t>. Travelling</a:t>
            </a:r>
            <a:endParaRPr lang="ro-RO" dirty="0"/>
          </a:p>
        </p:txBody>
      </p:sp>
      <p:sp>
        <p:nvSpPr>
          <p:cNvPr id="3" name="Content Placeholder 2"/>
          <p:cNvSpPr>
            <a:spLocks noGrp="1"/>
          </p:cNvSpPr>
          <p:nvPr>
            <p:ph idx="1"/>
          </p:nvPr>
        </p:nvSpPr>
        <p:spPr>
          <a:xfrm>
            <a:off x="4306931" y="1853755"/>
            <a:ext cx="4837068" cy="3612591"/>
          </a:xfrm>
        </p:spPr>
        <p:txBody>
          <a:bodyPr/>
          <a:lstStyle/>
          <a:p>
            <a:r>
              <a:rPr lang="en-US" dirty="0"/>
              <a:t>The British passports are issued in the name of the Queen, and as such, her excellence did not need to have one.</a:t>
            </a:r>
          </a:p>
          <a:p>
            <a:endParaRPr lang="ro-RO" dirty="0"/>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71808"/>
            <a:ext cx="4104456" cy="368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19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ro-RO" dirty="0"/>
              <a:t>0</a:t>
            </a:r>
            <a:r>
              <a:rPr lang="en-US" dirty="0"/>
              <a:t>. Education</a:t>
            </a:r>
            <a:endParaRPr lang="ro-RO" dirty="0"/>
          </a:p>
        </p:txBody>
      </p:sp>
      <p:sp>
        <p:nvSpPr>
          <p:cNvPr id="3" name="Content Placeholder 2"/>
          <p:cNvSpPr>
            <a:spLocks noGrp="1"/>
          </p:cNvSpPr>
          <p:nvPr>
            <p:ph idx="1"/>
          </p:nvPr>
        </p:nvSpPr>
        <p:spPr/>
        <p:txBody>
          <a:bodyPr/>
          <a:lstStyle/>
          <a:p>
            <a:r>
              <a:rPr lang="en-US" dirty="0"/>
              <a:t>Oxford University is the oldest higher education institution in the U.K. Until 1877, its lecturers were not allowed to get married.</a:t>
            </a:r>
          </a:p>
          <a:p>
            <a:endParaRPr lang="ro-RO"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30328"/>
            <a:ext cx="9144000" cy="306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06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ro-RO" dirty="0"/>
              <a:t>1</a:t>
            </a:r>
            <a:r>
              <a:rPr lang="en-US" dirty="0"/>
              <a:t>. Mythology</a:t>
            </a:r>
            <a:endParaRPr lang="ro-RO" dirty="0"/>
          </a:p>
        </p:txBody>
      </p:sp>
      <p:sp>
        <p:nvSpPr>
          <p:cNvPr id="3" name="Content Placeholder 2"/>
          <p:cNvSpPr>
            <a:spLocks noGrp="1"/>
          </p:cNvSpPr>
          <p:nvPr>
            <p:ph idx="1"/>
          </p:nvPr>
        </p:nvSpPr>
        <p:spPr>
          <a:xfrm>
            <a:off x="1" y="2015733"/>
            <a:ext cx="8964488" cy="1989331"/>
          </a:xfrm>
        </p:spPr>
        <p:txBody>
          <a:bodyPr>
            <a:normAutofit/>
          </a:bodyPr>
          <a:lstStyle/>
          <a:p>
            <a:pPr marL="0" indent="0" algn="just">
              <a:buNone/>
            </a:pPr>
            <a:r>
              <a:rPr lang="en-US" dirty="0"/>
              <a:t>Legends and Myths involving monsters and mysterious creatures are popular stories in the U.K. many people have claimed they have witnessed such beings in the past. Such accounts have also surrounded the London Bridge where some people have heard the voice of a woman roaming in the night. There are stories of the Loch Ness or shortly Nessie, based out of the lake in Scotland, it allegedly inhabits.</a:t>
            </a:r>
            <a:endParaRPr lang="ro-RO" dirty="0"/>
          </a:p>
        </p:txBody>
      </p:sp>
      <p:pic>
        <p:nvPicPr>
          <p:cNvPr id="4098" name="Picture 2" descr="The Loch Ness Monster, A Brief History - Mythillogical">
            <a:extLst>
              <a:ext uri="{FF2B5EF4-FFF2-40B4-BE49-F238E27FC236}">
                <a16:creationId xmlns:a16="http://schemas.microsoft.com/office/drawing/2014/main" id="{189A644F-341B-25A0-5890-D5261EB72B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861048"/>
            <a:ext cx="4998059"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0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ro-RO" dirty="0"/>
              <a:t>2</a:t>
            </a:r>
            <a:r>
              <a:rPr lang="en-US" dirty="0"/>
              <a:t>. Geography</a:t>
            </a:r>
            <a:endParaRPr lang="ro-RO" dirty="0"/>
          </a:p>
        </p:txBody>
      </p:sp>
      <p:sp>
        <p:nvSpPr>
          <p:cNvPr id="3" name="Content Placeholder 2"/>
          <p:cNvSpPr>
            <a:spLocks noGrp="1"/>
          </p:cNvSpPr>
          <p:nvPr>
            <p:ph idx="1"/>
          </p:nvPr>
        </p:nvSpPr>
        <p:spPr>
          <a:xfrm>
            <a:off x="179512" y="2015733"/>
            <a:ext cx="8964487" cy="2133347"/>
          </a:xfrm>
        </p:spPr>
        <p:txBody>
          <a:bodyPr>
            <a:normAutofit fontScale="92500"/>
          </a:bodyPr>
          <a:lstStyle/>
          <a:p>
            <a:pPr marL="0" indent="0" algn="just">
              <a:buNone/>
            </a:pPr>
            <a:r>
              <a:rPr lang="en-US" dirty="0"/>
              <a:t>There are no active volcanoes in the U.K. </a:t>
            </a:r>
          </a:p>
          <a:p>
            <a:pPr marL="0" indent="0" algn="just">
              <a:buNone/>
            </a:pPr>
            <a:r>
              <a:rPr lang="en-US" dirty="0"/>
              <a:t>The U.K. has only 15 National Parks, but they only cover 8% of British land.</a:t>
            </a:r>
          </a:p>
          <a:p>
            <a:pPr marL="0" indent="0" algn="just">
              <a:buNone/>
            </a:pPr>
            <a:r>
              <a:rPr lang="en-US" dirty="0"/>
              <a:t>No mountains in England are higher than a thousand meters.</a:t>
            </a:r>
            <a:endParaRPr lang="ro-RO" dirty="0"/>
          </a:p>
          <a:p>
            <a:pPr marL="0" indent="0" algn="just">
              <a:buNone/>
            </a:pPr>
            <a:r>
              <a:rPr lang="en-US" dirty="0"/>
              <a:t>Ben Nevis is the tallest point of the U.K.’s mountains at 1,345 meters above the sea level. </a:t>
            </a:r>
            <a:endParaRPr lang="ro-RO" dirty="0"/>
          </a:p>
          <a:p>
            <a:pPr marL="0" indent="0">
              <a:buNone/>
            </a:pPr>
            <a:endParaRPr lang="ro-RO" dirty="0"/>
          </a:p>
          <a:p>
            <a:endParaRPr lang="ro-RO" dirty="0"/>
          </a:p>
        </p:txBody>
      </p:sp>
      <p:pic>
        <p:nvPicPr>
          <p:cNvPr id="5122" name="Picture 2" descr="22 Best Parks and Grand Green Spaces in London | London's Major Parks">
            <a:extLst>
              <a:ext uri="{FF2B5EF4-FFF2-40B4-BE49-F238E27FC236}">
                <a16:creationId xmlns:a16="http://schemas.microsoft.com/office/drawing/2014/main" id="{8BD1293F-6370-EADC-D95F-4C800B72F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3042"/>
            <a:ext cx="9144000" cy="304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58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ro-RO" dirty="0"/>
              <a:t>3</a:t>
            </a:r>
            <a:r>
              <a:rPr lang="en-US" dirty="0"/>
              <a:t>. Royal weddings</a:t>
            </a:r>
            <a:endParaRPr lang="ro-RO" dirty="0"/>
          </a:p>
        </p:txBody>
      </p:sp>
      <p:sp>
        <p:nvSpPr>
          <p:cNvPr id="3" name="Content Placeholder 2"/>
          <p:cNvSpPr>
            <a:spLocks noGrp="1"/>
          </p:cNvSpPr>
          <p:nvPr>
            <p:ph idx="1"/>
          </p:nvPr>
        </p:nvSpPr>
        <p:spPr>
          <a:xfrm>
            <a:off x="24807" y="1916833"/>
            <a:ext cx="6007535" cy="3312367"/>
          </a:xfrm>
        </p:spPr>
        <p:txBody>
          <a:bodyPr/>
          <a:lstStyle/>
          <a:p>
            <a:pPr marL="0" indent="0" algn="just">
              <a:buNone/>
            </a:pPr>
            <a:r>
              <a:rPr lang="en-US" dirty="0"/>
              <a:t>Royal weddings are national holidays. The day after the ceremony, people get a day off work.</a:t>
            </a:r>
          </a:p>
          <a:p>
            <a:pPr marL="0" indent="0" algn="just">
              <a:buNone/>
            </a:pPr>
            <a:endParaRPr lang="ro-R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342" y="1853756"/>
            <a:ext cx="3086851" cy="42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17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ro-RO" dirty="0"/>
              <a:t>4</a:t>
            </a:r>
            <a:r>
              <a:rPr lang="en-US" dirty="0"/>
              <a:t>. Museums </a:t>
            </a:r>
            <a:endParaRPr lang="ro-RO" dirty="0"/>
          </a:p>
        </p:txBody>
      </p:sp>
      <p:sp>
        <p:nvSpPr>
          <p:cNvPr id="3" name="Content Placeholder 2"/>
          <p:cNvSpPr>
            <a:spLocks noGrp="1"/>
          </p:cNvSpPr>
          <p:nvPr>
            <p:ph idx="1"/>
          </p:nvPr>
        </p:nvSpPr>
        <p:spPr>
          <a:xfrm>
            <a:off x="16197" y="1853755"/>
            <a:ext cx="9145015" cy="2493387"/>
          </a:xfrm>
        </p:spPr>
        <p:txBody>
          <a:bodyPr>
            <a:normAutofit fontScale="92500"/>
          </a:bodyPr>
          <a:lstStyle/>
          <a:p>
            <a:pPr marL="0" indent="0">
              <a:buNone/>
            </a:pPr>
            <a:r>
              <a:rPr lang="ro-RO" dirty="0"/>
              <a:t>London has over 170 museums.</a:t>
            </a:r>
            <a:endParaRPr lang="en-US" dirty="0"/>
          </a:p>
          <a:p>
            <a:pPr marL="0" indent="0">
              <a:buNone/>
            </a:pPr>
            <a:r>
              <a:rPr lang="en-US" dirty="0"/>
              <a:t>The Tower of London — or at least the White Tower within it — dates back to 1078. Built by William the Conqueror as part of his Norman Conquest, The Tower was consequently extended over the next few centuries, with subsequent monarchs making their own mark. It began accepting members from the public in 1660. Privileged members of the public with special permission had been able to visit before this for a number of years. </a:t>
            </a:r>
            <a:endParaRPr lang="ro-RO" dirty="0"/>
          </a:p>
        </p:txBody>
      </p:sp>
      <p:pic>
        <p:nvPicPr>
          <p:cNvPr id="6146" name="Picture 2" descr="The Museum of London | Museum Highlights &amp; Photos">
            <a:extLst>
              <a:ext uri="{FF2B5EF4-FFF2-40B4-BE49-F238E27FC236}">
                <a16:creationId xmlns:a16="http://schemas.microsoft.com/office/drawing/2014/main" id="{FA62866C-F310-A5DD-AC1A-250CA5A73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04787"/>
            <a:ext cx="9127803" cy="265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8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1</a:t>
            </a:r>
            <a:r>
              <a:rPr lang="ro-RO" dirty="0"/>
              <a:t>5.</a:t>
            </a:r>
            <a:r>
              <a:rPr lang="en-US" dirty="0"/>
              <a:t> Shakespeare’s language</a:t>
            </a:r>
            <a:endParaRPr lang="ro-RO" dirty="0"/>
          </a:p>
        </p:txBody>
      </p:sp>
      <p:sp>
        <p:nvSpPr>
          <p:cNvPr id="3" name="Content Placeholder 2"/>
          <p:cNvSpPr>
            <a:spLocks noGrp="1"/>
          </p:cNvSpPr>
          <p:nvPr>
            <p:ph idx="1"/>
          </p:nvPr>
        </p:nvSpPr>
        <p:spPr>
          <a:xfrm>
            <a:off x="0" y="1700809"/>
            <a:ext cx="6948264" cy="1872207"/>
          </a:xfrm>
        </p:spPr>
        <p:txBody>
          <a:bodyPr>
            <a:normAutofit fontScale="92500" lnSpcReduction="20000"/>
          </a:bodyPr>
          <a:lstStyle/>
          <a:p>
            <a:pPr marL="0" indent="0" algn="just">
              <a:buNone/>
            </a:pPr>
            <a:endParaRPr lang="en-US" dirty="0"/>
          </a:p>
          <a:p>
            <a:pPr marL="0" indent="0" algn="just">
              <a:buNone/>
            </a:pPr>
            <a:r>
              <a:rPr lang="en-US" dirty="0"/>
              <a:t>Shakespeare added approximately three-thousand words to the English language.</a:t>
            </a:r>
          </a:p>
          <a:p>
            <a:pPr marL="0" indent="0" algn="just">
              <a:buNone/>
            </a:pPr>
            <a:r>
              <a:rPr lang="en-US" dirty="0"/>
              <a:t>An early dictionary is a Latin-English dictionary which went into several editions in the sixteenth century.</a:t>
            </a:r>
            <a:endParaRPr lang="ro-RO" dirty="0"/>
          </a:p>
        </p:txBody>
      </p:sp>
      <p:pic>
        <p:nvPicPr>
          <p:cNvPr id="7170" name="Picture 2" descr="William Shakespeare - Wikipedia">
            <a:extLst>
              <a:ext uri="{FF2B5EF4-FFF2-40B4-BE49-F238E27FC236}">
                <a16:creationId xmlns:a16="http://schemas.microsoft.com/office/drawing/2014/main" id="{02599073-7DF7-7164-3084-EF84ABD46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843" y="2276872"/>
            <a:ext cx="189610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4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16</a:t>
            </a:r>
            <a:r>
              <a:rPr lang="en-US" dirty="0"/>
              <a:t>. Other major cities</a:t>
            </a:r>
            <a:endParaRPr lang="ro-RO" dirty="0"/>
          </a:p>
        </p:txBody>
      </p:sp>
      <p:sp>
        <p:nvSpPr>
          <p:cNvPr id="3" name="Content Placeholder 2"/>
          <p:cNvSpPr>
            <a:spLocks noGrp="1"/>
          </p:cNvSpPr>
          <p:nvPr>
            <p:ph idx="1"/>
          </p:nvPr>
        </p:nvSpPr>
        <p:spPr>
          <a:xfrm>
            <a:off x="0" y="1853755"/>
            <a:ext cx="9143999" cy="1791269"/>
          </a:xfrm>
        </p:spPr>
        <p:txBody>
          <a:bodyPr>
            <a:normAutofit fontScale="92500"/>
          </a:bodyPr>
          <a:lstStyle/>
          <a:p>
            <a:pPr marL="0" indent="0" algn="just">
              <a:buNone/>
            </a:pPr>
            <a:r>
              <a:rPr lang="en-US" dirty="0"/>
              <a:t>There are over thirty places around the world named Birmingham; furthermore, there are places on the Moon that hold this name. Birmingham is the second-largest city in the U.K.</a:t>
            </a:r>
          </a:p>
          <a:p>
            <a:pPr marL="0" indent="0" algn="just">
              <a:buNone/>
            </a:pPr>
            <a:r>
              <a:rPr lang="en-US" dirty="0" err="1"/>
              <a:t>Uk</a:t>
            </a:r>
            <a:r>
              <a:rPr lang="en-US" dirty="0"/>
              <a:t> is a vast country, but no matter where you stay, you’ll never be further than 115 km from the sea.</a:t>
            </a:r>
            <a:endParaRPr lang="ro-RO" dirty="0"/>
          </a:p>
        </p:txBody>
      </p:sp>
      <p:sp>
        <p:nvSpPr>
          <p:cNvPr id="4" name="AutoShape 2" descr="Birmingham, United Kingdom - WorldAtlas">
            <a:extLst>
              <a:ext uri="{FF2B5EF4-FFF2-40B4-BE49-F238E27FC236}">
                <a16:creationId xmlns:a16="http://schemas.microsoft.com/office/drawing/2014/main" id="{8EEBD61E-8C48-7BAE-B2C3-495D8E5A59A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irmingham, United Kingdom - WorldAtlas">
            <a:extLst>
              <a:ext uri="{FF2B5EF4-FFF2-40B4-BE49-F238E27FC236}">
                <a16:creationId xmlns:a16="http://schemas.microsoft.com/office/drawing/2014/main" id="{D69A5F97-EDFD-EF03-F98F-71CEF90AF08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Birmingham: Gateway to the West Midlands | Goway Travel">
            <a:extLst>
              <a:ext uri="{FF2B5EF4-FFF2-40B4-BE49-F238E27FC236}">
                <a16:creationId xmlns:a16="http://schemas.microsoft.com/office/drawing/2014/main" id="{6E256ED3-1320-9228-5772-C1CBF2DA7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3999" cy="342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86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17</a:t>
            </a:r>
            <a:r>
              <a:rPr lang="en-US" dirty="0"/>
              <a:t>. Culture </a:t>
            </a:r>
            <a:endParaRPr lang="ro-RO" dirty="0"/>
          </a:p>
        </p:txBody>
      </p:sp>
      <p:sp>
        <p:nvSpPr>
          <p:cNvPr id="3" name="Content Placeholder 2"/>
          <p:cNvSpPr>
            <a:spLocks noGrp="1"/>
          </p:cNvSpPr>
          <p:nvPr>
            <p:ph idx="1"/>
          </p:nvPr>
        </p:nvSpPr>
        <p:spPr/>
        <p:txBody>
          <a:bodyPr/>
          <a:lstStyle/>
          <a:p>
            <a:pPr marL="0" indent="0" algn="just">
              <a:buNone/>
            </a:pPr>
            <a:r>
              <a:rPr lang="en-US" dirty="0"/>
              <a:t>British Library is the 2nd largest library in the world, housing over 150 million items.</a:t>
            </a:r>
          </a:p>
          <a:p>
            <a:pPr marL="0" indent="0" algn="just">
              <a:buNone/>
            </a:pPr>
            <a:endParaRPr lang="ro-RO"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2936"/>
            <a:ext cx="9144000"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29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D156-3B43-A7B0-94E3-0CCB9A3AF6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55A3A5-1271-A7B5-AEA2-E113DD0A8E9E}"/>
              </a:ext>
            </a:extLst>
          </p:cNvPr>
          <p:cNvSpPr>
            <a:spLocks noGrp="1"/>
          </p:cNvSpPr>
          <p:nvPr>
            <p:ph idx="1"/>
          </p:nvPr>
        </p:nvSpPr>
        <p:spPr/>
        <p:txBody>
          <a:bodyPr/>
          <a:lstStyle/>
          <a:p>
            <a:endParaRPr lang="ro-RO" dirty="0"/>
          </a:p>
          <a:p>
            <a:r>
              <a:rPr lang="ro-RO" dirty="0"/>
              <a:t>THANK YOU !</a:t>
            </a:r>
            <a:endParaRPr lang="en-US" dirty="0"/>
          </a:p>
        </p:txBody>
      </p:sp>
      <p:pic>
        <p:nvPicPr>
          <p:cNvPr id="10242" name="Picture 2" descr="How To Respond to 'Thank You,' Psychologist Explains - Parade">
            <a:extLst>
              <a:ext uri="{FF2B5EF4-FFF2-40B4-BE49-F238E27FC236}">
                <a16:creationId xmlns:a16="http://schemas.microsoft.com/office/drawing/2014/main" id="{5FF637C6-30CB-B5A4-B079-524A472E2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44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738"/>
            <a:ext cx="8229599" cy="857101"/>
          </a:xfrm>
        </p:spPr>
        <p:txBody>
          <a:bodyPr>
            <a:normAutofit/>
          </a:bodyPr>
          <a:lstStyle/>
          <a:p>
            <a:r>
              <a:rPr lang="ro-RO" dirty="0"/>
              <a:t>1. TEA </a:t>
            </a:r>
          </a:p>
        </p:txBody>
      </p:sp>
      <p:sp>
        <p:nvSpPr>
          <p:cNvPr id="3" name="Content Placeholder 2"/>
          <p:cNvSpPr>
            <a:spLocks noGrp="1"/>
          </p:cNvSpPr>
          <p:nvPr>
            <p:ph idx="1"/>
          </p:nvPr>
        </p:nvSpPr>
        <p:spPr>
          <a:xfrm>
            <a:off x="0" y="2015733"/>
            <a:ext cx="4788024" cy="2493387"/>
          </a:xfrm>
        </p:spPr>
        <p:txBody>
          <a:bodyPr>
            <a:normAutofit fontScale="92500" lnSpcReduction="20000"/>
          </a:bodyPr>
          <a:lstStyle/>
          <a:p>
            <a:pPr marL="0" indent="0" algn="just">
              <a:buNone/>
            </a:pPr>
            <a:endParaRPr lang="ro-RO" dirty="0"/>
          </a:p>
          <a:p>
            <a:pPr marL="0" indent="0" algn="just">
              <a:buNone/>
            </a:pPr>
            <a:endParaRPr lang="ro-RO" dirty="0"/>
          </a:p>
          <a:p>
            <a:pPr marL="0" indent="0" algn="just">
              <a:buNone/>
            </a:pPr>
            <a:r>
              <a:rPr lang="ro-RO" dirty="0"/>
              <a:t>It</a:t>
            </a:r>
            <a:r>
              <a:rPr lang="en-US" dirty="0"/>
              <a:t> is by far the most famous drink among Brits. It is estimated that they drink 165 million cups of tea every day. The fun thing here is that in the U.S. the tea’s consumption is 20 times lower.</a:t>
            </a:r>
            <a:endParaRPr lang="ro-RO" dirty="0"/>
          </a:p>
        </p:txBody>
      </p:sp>
      <p:pic>
        <p:nvPicPr>
          <p:cNvPr id="1026" name="Picture 2" descr="Cum Prepari Corect Ceaiul. 5 Greșeli Pe Care Să Le Eviți ...">
            <a:extLst>
              <a:ext uri="{FF2B5EF4-FFF2-40B4-BE49-F238E27FC236}">
                <a16:creationId xmlns:a16="http://schemas.microsoft.com/office/drawing/2014/main" id="{86A536FB-D94C-8665-7D62-6F542D2843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1128" y="2276872"/>
            <a:ext cx="410287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6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ro-RO" dirty="0"/>
              <a:t>The Capital </a:t>
            </a:r>
          </a:p>
        </p:txBody>
      </p:sp>
      <p:sp>
        <p:nvSpPr>
          <p:cNvPr id="3" name="Content Placeholder 2"/>
          <p:cNvSpPr>
            <a:spLocks noGrp="1"/>
          </p:cNvSpPr>
          <p:nvPr>
            <p:ph idx="1"/>
          </p:nvPr>
        </p:nvSpPr>
        <p:spPr>
          <a:xfrm>
            <a:off x="5652120" y="1853755"/>
            <a:ext cx="3490698" cy="3951509"/>
          </a:xfrm>
        </p:spPr>
        <p:txBody>
          <a:bodyPr>
            <a:normAutofit/>
          </a:bodyPr>
          <a:lstStyle/>
          <a:p>
            <a:pPr marL="0" indent="0" algn="just">
              <a:buNone/>
            </a:pPr>
            <a:endParaRPr lang="ro-RO" dirty="0"/>
          </a:p>
          <a:p>
            <a:pPr marL="0" indent="0" algn="just">
              <a:buNone/>
            </a:pPr>
            <a:r>
              <a:rPr lang="en-US" dirty="0"/>
              <a:t>London houses more than 8 million citizens who communicate via different languages. It is estimated that more than 300 languages are spoken in the city.</a:t>
            </a:r>
            <a:endParaRPr lang="ro-RO" dirty="0"/>
          </a:p>
        </p:txBody>
      </p:sp>
      <p:pic>
        <p:nvPicPr>
          <p:cNvPr id="2050" name="Picture 2" descr="Vizitarea Londrei 2025 Info - Cele mai bune sfaturi și trucuri">
            <a:extLst>
              <a:ext uri="{FF2B5EF4-FFF2-40B4-BE49-F238E27FC236}">
                <a16:creationId xmlns:a16="http://schemas.microsoft.com/office/drawing/2014/main" id="{E2CEE789-DF06-98B9-B0A1-9F1C8193E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5986"/>
            <a:ext cx="5650938" cy="280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8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39" y="804520"/>
            <a:ext cx="6683195" cy="1049235"/>
          </a:xfrm>
        </p:spPr>
        <p:txBody>
          <a:bodyPr/>
          <a:lstStyle/>
          <a:p>
            <a:r>
              <a:rPr lang="en-US" dirty="0"/>
              <a:t>3. </a:t>
            </a:r>
            <a:r>
              <a:rPr lang="ro-RO" dirty="0"/>
              <a:t>The Oldest Monument</a:t>
            </a:r>
          </a:p>
        </p:txBody>
      </p:sp>
      <p:sp>
        <p:nvSpPr>
          <p:cNvPr id="3" name="Content Placeholder 2"/>
          <p:cNvSpPr>
            <a:spLocks noGrp="1"/>
          </p:cNvSpPr>
          <p:nvPr>
            <p:ph idx="1"/>
          </p:nvPr>
        </p:nvSpPr>
        <p:spPr/>
        <p:txBody>
          <a:bodyPr/>
          <a:lstStyle/>
          <a:p>
            <a:pPr marL="0" indent="0">
              <a:buNone/>
            </a:pPr>
            <a:r>
              <a:rPr lang="en-US" dirty="0"/>
              <a:t>The monument of Stonehenge is claimed to be one of the oldest monuments in the world, scientists believe that it was built over in 3,000 B.C.</a:t>
            </a:r>
            <a:endParaRPr lang="ro-R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5874"/>
            <a:ext cx="9144000" cy="294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353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4</a:t>
            </a:r>
            <a:r>
              <a:rPr lang="en-US" dirty="0"/>
              <a:t>.Links</a:t>
            </a:r>
            <a:endParaRPr lang="ro-RO" dirty="0"/>
          </a:p>
        </p:txBody>
      </p:sp>
      <p:sp>
        <p:nvSpPr>
          <p:cNvPr id="3" name="Content Placeholder 2"/>
          <p:cNvSpPr>
            <a:spLocks noGrp="1"/>
          </p:cNvSpPr>
          <p:nvPr>
            <p:ph idx="1"/>
          </p:nvPr>
        </p:nvSpPr>
        <p:spPr>
          <a:xfrm>
            <a:off x="1" y="1853755"/>
            <a:ext cx="4388139" cy="4199725"/>
          </a:xfrm>
        </p:spPr>
        <p:txBody>
          <a:bodyPr/>
          <a:lstStyle/>
          <a:p>
            <a:pPr marL="0" indent="0" algn="just">
              <a:buNone/>
            </a:pPr>
            <a:r>
              <a:rPr lang="en-US" dirty="0"/>
              <a:t>European continental land is linked with The U.K. through the Channel Tunnel. It connects the city of Calais (France) and Dover (England). At 21 miles this road is the second-longest underground tunnel. </a:t>
            </a:r>
          </a:p>
          <a:p>
            <a:pPr marL="0" indent="0" algn="just">
              <a:buNone/>
            </a:pPr>
            <a:endParaRPr lang="ro-R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140" y="1853755"/>
            <a:ext cx="4755860" cy="423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62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5</a:t>
            </a:r>
            <a:r>
              <a:rPr lang="en-US" dirty="0"/>
              <a:t>. The Sovereign</a:t>
            </a:r>
            <a:endParaRPr lang="ro-RO" dirty="0"/>
          </a:p>
        </p:txBody>
      </p:sp>
      <p:sp>
        <p:nvSpPr>
          <p:cNvPr id="3" name="Content Placeholder 2"/>
          <p:cNvSpPr>
            <a:spLocks noGrp="1"/>
          </p:cNvSpPr>
          <p:nvPr>
            <p:ph idx="1"/>
          </p:nvPr>
        </p:nvSpPr>
        <p:spPr>
          <a:xfrm>
            <a:off x="-32639" y="1853755"/>
            <a:ext cx="6571343" cy="4232558"/>
          </a:xfrm>
        </p:spPr>
        <p:txBody>
          <a:bodyPr>
            <a:normAutofit/>
          </a:bodyPr>
          <a:lstStyle/>
          <a:p>
            <a:r>
              <a:rPr lang="en-US" dirty="0"/>
              <a:t>Elizabeth Alexandra Mary (Elizabeth II) was born in 21</a:t>
            </a:r>
            <a:r>
              <a:rPr lang="en-US" baseline="30000" dirty="0"/>
              <a:t>st</a:t>
            </a:r>
            <a:r>
              <a:rPr lang="en-US" dirty="0"/>
              <a:t> April 1926 at Greater London, England, and was the queen of Great Britain and Northern Ireland </a:t>
            </a:r>
          </a:p>
          <a:p>
            <a:pPr marL="0" indent="0">
              <a:buNone/>
            </a:pPr>
            <a:r>
              <a:rPr lang="en-US" dirty="0"/>
              <a:t>from February 1952, when her father- king George VI </a:t>
            </a:r>
          </a:p>
          <a:p>
            <a:pPr marL="0" indent="0">
              <a:buNone/>
            </a:pPr>
            <a:r>
              <a:rPr lang="en-US" dirty="0"/>
              <a:t> died, until 8</a:t>
            </a:r>
            <a:r>
              <a:rPr lang="en-US" baseline="30000" dirty="0"/>
              <a:t>th</a:t>
            </a:r>
            <a:r>
              <a:rPr lang="en-US" dirty="0"/>
              <a:t> of September 2022.</a:t>
            </a:r>
          </a:p>
          <a:p>
            <a:pPr marL="0" indent="0">
              <a:buNone/>
            </a:pPr>
            <a:r>
              <a:rPr lang="en-US" dirty="0"/>
              <a:t>  HRH Queen Elizabeth II died at the</a:t>
            </a:r>
          </a:p>
          <a:p>
            <a:pPr marL="0" indent="0">
              <a:buNone/>
            </a:pPr>
            <a:r>
              <a:rPr lang="en-US" dirty="0"/>
              <a:t> age of 96 and had the </a:t>
            </a:r>
          </a:p>
          <a:p>
            <a:pPr marL="0" indent="0">
              <a:buNone/>
            </a:pPr>
            <a:r>
              <a:rPr lang="en-US" dirty="0"/>
              <a:t>longest-reign in the world-70 years </a:t>
            </a:r>
          </a:p>
          <a:p>
            <a:pPr marL="0" indent="0">
              <a:buNone/>
            </a:pPr>
            <a:r>
              <a:rPr lang="en-US" dirty="0"/>
              <a:t>and 214 days.</a:t>
            </a:r>
          </a:p>
          <a:p>
            <a:endParaRPr lang="ro-R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704" y="1853754"/>
            <a:ext cx="2595503" cy="423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07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6</a:t>
            </a:r>
            <a:r>
              <a:rPr lang="en-US" dirty="0"/>
              <a:t>. Royal Residences</a:t>
            </a:r>
            <a:endParaRPr lang="ro-RO" dirty="0"/>
          </a:p>
        </p:txBody>
      </p:sp>
      <p:sp>
        <p:nvSpPr>
          <p:cNvPr id="3" name="Content Placeholder 2"/>
          <p:cNvSpPr>
            <a:spLocks noGrp="1"/>
          </p:cNvSpPr>
          <p:nvPr>
            <p:ph idx="1"/>
          </p:nvPr>
        </p:nvSpPr>
        <p:spPr/>
        <p:txBody>
          <a:bodyPr/>
          <a:lstStyle/>
          <a:p>
            <a:pPr marL="0" indent="0">
              <a:buNone/>
            </a:pPr>
            <a:r>
              <a:rPr lang="en-US" dirty="0"/>
              <a:t>The British royal family still resides at The Windsor Castle making it the oldest royal residence.</a:t>
            </a:r>
          </a:p>
          <a:p>
            <a:pPr marL="0" indent="0">
              <a:buNone/>
            </a:pPr>
            <a:endParaRPr lang="ro-RO"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30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09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7</a:t>
            </a:r>
            <a:r>
              <a:rPr lang="en-US" dirty="0"/>
              <a:t>. Language</a:t>
            </a:r>
            <a:endParaRPr lang="ro-RO" dirty="0"/>
          </a:p>
        </p:txBody>
      </p:sp>
      <p:sp>
        <p:nvSpPr>
          <p:cNvPr id="3" name="Content Placeholder 2"/>
          <p:cNvSpPr>
            <a:spLocks noGrp="1"/>
          </p:cNvSpPr>
          <p:nvPr>
            <p:ph idx="1"/>
          </p:nvPr>
        </p:nvSpPr>
        <p:spPr>
          <a:xfrm>
            <a:off x="1" y="1853755"/>
            <a:ext cx="4211959" cy="3612591"/>
          </a:xfrm>
        </p:spPr>
        <p:txBody>
          <a:bodyPr/>
          <a:lstStyle/>
          <a:p>
            <a:pPr marL="0" indent="0" algn="just">
              <a:buNone/>
            </a:pPr>
            <a:r>
              <a:rPr lang="en-US" dirty="0"/>
              <a:t>English is the official language of the U.K., yet there are  various accents throughout the country. The emphasis changes so often that within a few km, you may come across a different accent.</a:t>
            </a:r>
            <a:endParaRPr lang="ro-RO" dirty="0"/>
          </a:p>
        </p:txBody>
      </p:sp>
      <p:pic>
        <p:nvPicPr>
          <p:cNvPr id="3074" name="Picture 2" descr="Când Să Mergi în Londra? Clima și Vremea. 5 Luni de Evitat! - Anglia - Unde  și Când">
            <a:extLst>
              <a:ext uri="{FF2B5EF4-FFF2-40B4-BE49-F238E27FC236}">
                <a16:creationId xmlns:a16="http://schemas.microsoft.com/office/drawing/2014/main" id="{E03238A4-CBF7-B2D7-36D3-AC2E90CFB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53755"/>
            <a:ext cx="4932040" cy="426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5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8</a:t>
            </a:r>
            <a:r>
              <a:rPr lang="en-US" dirty="0"/>
              <a:t>. BBC</a:t>
            </a:r>
            <a:endParaRPr lang="ro-RO" dirty="0"/>
          </a:p>
        </p:txBody>
      </p:sp>
      <p:sp>
        <p:nvSpPr>
          <p:cNvPr id="3" name="Content Placeholder 2"/>
          <p:cNvSpPr>
            <a:spLocks noGrp="1"/>
          </p:cNvSpPr>
          <p:nvPr>
            <p:ph idx="1"/>
          </p:nvPr>
        </p:nvSpPr>
        <p:spPr>
          <a:xfrm>
            <a:off x="1" y="1988841"/>
            <a:ext cx="3721153" cy="2952327"/>
          </a:xfrm>
        </p:spPr>
        <p:txBody>
          <a:bodyPr/>
          <a:lstStyle/>
          <a:p>
            <a:r>
              <a:rPr lang="en-US" dirty="0"/>
              <a:t>BBC’s T.V. channel </a:t>
            </a:r>
            <a:r>
              <a:rPr lang="en-US" dirty="0" err="1"/>
              <a:t>programmes</a:t>
            </a:r>
            <a:r>
              <a:rPr lang="en-US" dirty="0"/>
              <a:t> do not display ads, because they are a public broadcasting operator and are paid for by the citizens.</a:t>
            </a:r>
          </a:p>
          <a:p>
            <a:endParaRPr lang="ro-RO"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265" y="1853755"/>
            <a:ext cx="542284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06828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666</TotalTime>
  <Words>795</Words>
  <Application>Microsoft Office PowerPoint</Application>
  <PresentationFormat>On-screen Show (4:3)</PresentationFormat>
  <Paragraphs>57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Gill Sans MT</vt:lpstr>
      <vt:lpstr>Gallery</vt:lpstr>
      <vt:lpstr>Funny or unknown things about the UK</vt:lpstr>
      <vt:lpstr>1. TEA </vt:lpstr>
      <vt:lpstr>2. The Capital </vt:lpstr>
      <vt:lpstr>3. The Oldest Monument</vt:lpstr>
      <vt:lpstr>4.Links</vt:lpstr>
      <vt:lpstr>5. The Sovereign</vt:lpstr>
      <vt:lpstr>6. Royal Residences</vt:lpstr>
      <vt:lpstr>7. Language</vt:lpstr>
      <vt:lpstr>8. BBC</vt:lpstr>
      <vt:lpstr>9. Travelling</vt:lpstr>
      <vt:lpstr>10. Education</vt:lpstr>
      <vt:lpstr>11. Mythology</vt:lpstr>
      <vt:lpstr>12. Geography</vt:lpstr>
      <vt:lpstr>13. Royal weddings</vt:lpstr>
      <vt:lpstr>14. Museums </vt:lpstr>
      <vt:lpstr> 15. Shakespeare’s language</vt:lpstr>
      <vt:lpstr>16. Other major cities</vt:lpstr>
      <vt:lpstr>17. Culture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dc:title>
  <dc:creator>LTA10</dc:creator>
  <cp:lastModifiedBy>user</cp:lastModifiedBy>
  <cp:revision>23</cp:revision>
  <dcterms:created xsi:type="dcterms:W3CDTF">2021-03-01T08:20:24Z</dcterms:created>
  <dcterms:modified xsi:type="dcterms:W3CDTF">2025-06-15T10:29:49Z</dcterms:modified>
</cp:coreProperties>
</file>