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8BF51-731A-4779-AA7F-923D7EEC6AC4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6A93-DA4C-4477-A61D-8F47F592A8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A6A93-DA4C-4477-A61D-8F47F592A8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4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2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7" y="274643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30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3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4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6" y="6407947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4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8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8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1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4CA5EA-EDD0-4A00-8110-EB6925594633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6" y="6407947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7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56DE7F-B4C2-4611-AFB9-64C01CC17E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dactic.ro/" TargetMode="External"/><Relationship Id="rId2" Type="http://schemas.openxmlformats.org/officeDocument/2006/relationships/hyperlink" Target="https://limbaromanadb.wixsite.com/profesor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manuale.edu.ro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82976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FRAZA. COORDONAREA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5867400" cy="3733800"/>
          </a:xfrm>
        </p:spPr>
        <p:txBody>
          <a:bodyPr>
            <a:normAutofit/>
          </a:bodyPr>
          <a:lstStyle/>
          <a:p>
            <a:pPr algn="just"/>
            <a:r>
              <a:rPr lang="ro-RO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Definiţie</a:t>
            </a:r>
            <a:r>
              <a:rPr lang="ro-RO" sz="3200" b="1" dirty="0">
                <a:latin typeface="Times New Roman" pitchFamily="18" charset="0"/>
                <a:cs typeface="Times New Roman" pitchFamily="18" charset="0"/>
              </a:rPr>
              <a:t>: enunţ complex </a:t>
            </a:r>
            <a:r>
              <a:rPr lang="ro-RO" sz="3200" b="1" dirty="0" smtClean="0">
                <a:latin typeface="Times New Roman" pitchFamily="18" charset="0"/>
                <a:cs typeface="Times New Roman" pitchFamily="18" charset="0"/>
              </a:rPr>
              <a:t>alcătuit </a:t>
            </a:r>
            <a:r>
              <a:rPr lang="ro-RO" sz="3200" b="1" dirty="0">
                <a:latin typeface="Times New Roman" pitchFamily="18" charset="0"/>
                <a:cs typeface="Times New Roman" pitchFamily="18" charset="0"/>
              </a:rPr>
              <a:t>din două sau mai multe propoziţii. Numărul de propoziţii dintr-o frază este egal cu numărul de predicate exprimate sau subînţelese.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676400"/>
            <a:ext cx="1447800" cy="3939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057400" y="381000"/>
            <a:ext cx="53340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FRAZA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3810000"/>
          </a:xfrm>
        </p:spPr>
        <p:txBody>
          <a:bodyPr>
            <a:noAutofit/>
          </a:bodyPr>
          <a:lstStyle/>
          <a:p>
            <a:pPr algn="just"/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După rolul în frază, propoziţia este: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o-RO" sz="28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principală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 (are înţeles de sine 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stătător)</a:t>
            </a:r>
            <a:endParaRPr lang="ro-RO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o-RO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secundară/subordonată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(când depinde sintactic de un cuvânt dintr-o altă propoziţie).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Cuvântul de care depinde o propoziţie subordonată se  numeşte </a:t>
            </a:r>
            <a:r>
              <a:rPr lang="ro-RO" sz="28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element regent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, iar propoziţia în care se află se numeşte </a:t>
            </a:r>
            <a:r>
              <a:rPr lang="ro-RO" sz="28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propoziţie regentă</a:t>
            </a:r>
            <a:r>
              <a:rPr lang="ro-RO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4774" t="-4061"/>
          <a:stretch>
            <a:fillRect/>
          </a:stretch>
        </p:blipFill>
        <p:spPr bwMode="auto">
          <a:xfrm>
            <a:off x="6248400" y="4191000"/>
            <a:ext cx="1752600" cy="225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6934200" cy="4419600"/>
          </a:xfrm>
        </p:spPr>
        <p:txBody>
          <a:bodyPr>
            <a:normAutofit/>
          </a:bodyPr>
          <a:lstStyle/>
          <a:p>
            <a:pPr algn="just"/>
            <a:r>
              <a:rPr lang="ro-RO" sz="3200" b="1" dirty="0">
                <a:latin typeface="Times New Roman" pitchFamily="18" charset="0"/>
                <a:cs typeface="Times New Roman" pitchFamily="18" charset="0"/>
              </a:rPr>
              <a:t>Într-o frază, între propoziţiile acesteia pot să apară: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2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o-RO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relaţii de coordonare</a:t>
            </a:r>
            <a:r>
              <a:rPr lang="ro-RO" sz="3200" b="1" dirty="0">
                <a:latin typeface="Times New Roman" pitchFamily="18" charset="0"/>
                <a:cs typeface="Times New Roman" pitchFamily="18" charset="0"/>
              </a:rPr>
              <a:t>, stabilite între propoziţii de acelaşi fel, principale sau secundare;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2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o-RO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relaţii de subordonare</a:t>
            </a:r>
            <a:r>
              <a:rPr lang="ro-RO" sz="3200" b="1" dirty="0">
                <a:latin typeface="Times New Roman" pitchFamily="18" charset="0"/>
                <a:cs typeface="Times New Roman" pitchFamily="18" charset="0"/>
              </a:rPr>
              <a:t>, stabilite între propoziţii secundare şi regentele lor</a:t>
            </a:r>
            <a:r>
              <a:rPr lang="ro-RO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5" y="381000"/>
            <a:ext cx="1766887" cy="191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848600" cy="37338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Conjuncţiile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coordonatoare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multe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tipuri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copulative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nici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disjunctive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ori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fie,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adversative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îns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or);</a:t>
            </a:r>
            <a:endParaRPr lang="ro-RO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concluzive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deci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aşadar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carevasăzică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vasăzică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2477" y="3419475"/>
            <a:ext cx="19051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4774" t="-4061"/>
          <a:stretch>
            <a:fillRect/>
          </a:stretch>
        </p:blipFill>
        <p:spPr bwMode="auto">
          <a:xfrm>
            <a:off x="6248400" y="4191000"/>
            <a:ext cx="1752600" cy="225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3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Relaţiile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coordonare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fraz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realizeaz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juxtapunere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alăturarea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propoziţii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acelaşi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fel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virgulă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punct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virgulă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joncţiune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utilizarea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relaţie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conjuncţii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locuţiuni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conjuncţionale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coordonatoare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1" y="3962400"/>
            <a:ext cx="2124075" cy="232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3505200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Locuţiunea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conjuncţională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grupul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unitar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cuvinte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care se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comportă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ca o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conjuncţie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Locu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țiunile conjuncționale coordonatoare pot fi:</a:t>
            </a:r>
          </a:p>
          <a:p>
            <a:pPr lvl="3" algn="just"/>
            <a:r>
              <a:rPr lang="ro-RO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copulative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: precum și, cât și;</a:t>
            </a:r>
          </a:p>
          <a:p>
            <a:pPr lvl="3" algn="just"/>
            <a:r>
              <a:rPr lang="ro-RO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adversative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: numai că, doar că;</a:t>
            </a:r>
          </a:p>
          <a:p>
            <a:pPr lvl="3" algn="just"/>
            <a:r>
              <a:rPr lang="ro-RO" sz="3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concluzive</a:t>
            </a:r>
            <a:r>
              <a:rPr lang="ro-RO" sz="3000" b="1" dirty="0" smtClean="0">
                <a:latin typeface="Times New Roman" pitchFamily="18" charset="0"/>
                <a:cs typeface="Times New Roman" pitchFamily="18" charset="0"/>
              </a:rPr>
              <a:t>: prin urmare, ca atare.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 l="4774" t="-4061"/>
          <a:stretch>
            <a:fillRect/>
          </a:stretch>
        </p:blipFill>
        <p:spPr bwMode="auto">
          <a:xfrm>
            <a:off x="6553200" y="4191000"/>
            <a:ext cx="1752600" cy="225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1. ILIE, Emanuela, 2008, 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Didactica literaturii române. Fundamente teoretico-aplicative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, ediţia a II-a revăzută şi adăugită, Iaşi: Editura Polirom.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2. PAMFIL, Alina, 2008, 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Limba şi literatura română în gimnaziu. Structuri didactice deschise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, ediţia a V-a,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Colecţia 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Metodica activă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, Piteşti: Editura Paralela 45.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3. PANĂ DINDELEGAN, Gabriela, 2019. Gramatica limbii române pentru gimnaziu, București: Univers Enciclopedic Gold.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4. SÂMIHĂIAN, Florentina, 2014, 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O didactică a limbii și literaturii române. Provocări actuale pentru profesor și elev, 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București: Editura Art.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5. MEN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, OMEN: 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3393/ 28.02.2017,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 Programa școlară pentru clasa a VIII-a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1900" b="1" i="1" dirty="0" smtClean="0">
                <a:latin typeface="Times New Roman" pitchFamily="18" charset="0"/>
                <a:cs typeface="Times New Roman" pitchFamily="18" charset="0"/>
              </a:rPr>
              <a:t>Limba și literatura română</a:t>
            </a: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, București.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o-RO" sz="19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https://limbaromanadb.wixsite.com/profesori 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o-RO" sz="1900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https://www.didactic.ro/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19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o-RO" sz="1900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https://www.manuale.edu.ro/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4648200"/>
            <a:ext cx="1828800" cy="200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57400" y="228600"/>
            <a:ext cx="54102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BIBLIOGRAFIE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600" b="1" u="sng" dirty="0" err="1" smtClean="0">
                <a:latin typeface="Times New Roman" pitchFamily="18" charset="0"/>
                <a:cs typeface="Times New Roman" pitchFamily="18" charset="0"/>
              </a:rPr>
              <a:t>Numele</a:t>
            </a:r>
            <a:r>
              <a:rPr lang="fr-FR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u="sng" dirty="0" err="1" smtClean="0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fr-FR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u="sng" dirty="0" err="1" smtClean="0">
                <a:latin typeface="Times New Roman" pitchFamily="18" charset="0"/>
                <a:cs typeface="Times New Roman" pitchFamily="18" charset="0"/>
              </a:rPr>
              <a:t>prenumele</a:t>
            </a:r>
            <a:r>
              <a:rPr lang="fr-FR" sz="1600" b="1" u="sng" dirty="0" smtClean="0">
                <a:latin typeface="Times New Roman" pitchFamily="18" charset="0"/>
                <a:cs typeface="Times New Roman" pitchFamily="18" charset="0"/>
              </a:rPr>
              <a:t> :                                                                 </a:t>
            </a:r>
            <a:r>
              <a:rPr lang="ro-RO" sz="1600" b="1" u="sng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1600" b="1" u="sng" dirty="0" smtClean="0">
                <a:latin typeface="Times New Roman" pitchFamily="18" charset="0"/>
                <a:cs typeface="Times New Roman" pitchFamily="18" charset="0"/>
              </a:rPr>
              <a:t>Data :</a:t>
            </a:r>
            <a:r>
              <a:rPr lang="ro-RO" sz="1600" b="1" u="sng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1600" b="1" u="sng" dirty="0" err="1" smtClean="0">
                <a:latin typeface="Times New Roman" pitchFamily="18" charset="0"/>
                <a:cs typeface="Times New Roman" pitchFamily="18" charset="0"/>
              </a:rPr>
              <a:t>Clasa</a:t>
            </a:r>
            <a:r>
              <a:rPr lang="fr-FR" sz="1600" b="1" u="sng" dirty="0" smtClean="0">
                <a:latin typeface="Times New Roman" pitchFamily="18" charset="0"/>
                <a:cs typeface="Times New Roman" pitchFamily="18" charset="0"/>
              </a:rPr>
              <a:t> : a VIII-a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1. (20p) Asociază elementele coordonatoare din coloana A cu tipul acestora din coloana B:</a:t>
            </a:r>
            <a:endParaRPr lang="ro-RO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          Coloana A                                                                              Coloana B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                    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şi                                                                             conjuncţie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adversativă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                   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iar                                                                             conjuncţie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copulativă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,                                                                           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conjuncţie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disjunctivă</a:t>
            </a:r>
            <a:endParaRPr lang="ro-RO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sau                                                                                   juxtapunere                                            </a:t>
            </a:r>
            <a:endParaRPr lang="ro-RO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5p x 4 = 20p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2. (40p) Subliniază predicatele, identifică elementele de coordonare a propoziţiilor, delimitează propoziţiile şi precizează felul acestora.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Răsadurile au fost plantate de mama şi udate zilnic de tata, deci vor creşte şi vor face multe legume sănătoase.</a:t>
            </a:r>
            <a:endParaRPr lang="ro-RO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10p x 4 = 40p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3. (30p) Alcătuieşte o frază în care să existe: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a. un raport de coordonare prin juxtapunere;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b. un raport de coordonare prin joncţiune.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                                                                                         15p x 2 = 30p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o-RO" sz="1600" b="1" dirty="0" smtClean="0">
                <a:latin typeface="Times New Roman" pitchFamily="18" charset="0"/>
                <a:cs typeface="Times New Roman" pitchFamily="18" charset="0"/>
              </a:rPr>
              <a:t>	Se acordă 10 puncte din oficiu.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52400"/>
            <a:ext cx="5181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TEST DE EVALUARE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</TotalTime>
  <Words>302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FRAZA. COORDONAREA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FRAZA. COORDONAREA</dc:title>
  <dc:creator>Hp</dc:creator>
  <cp:lastModifiedBy>Hp</cp:lastModifiedBy>
  <cp:revision>14</cp:revision>
  <dcterms:created xsi:type="dcterms:W3CDTF">2025-01-30T19:03:38Z</dcterms:created>
  <dcterms:modified xsi:type="dcterms:W3CDTF">2025-02-01T17:03:29Z</dcterms:modified>
</cp:coreProperties>
</file>