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6" r:id="rId9"/>
    <p:sldId id="264" r:id="rId10"/>
  </p:sldIdLst>
  <p:sldSz cx="9144000" cy="6858000" type="screen4x3"/>
  <p:notesSz cx="6858000" cy="9144000"/>
  <p:defaultTextStyle>
    <a:defPPr>
      <a:defRPr lang="ro-R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5" d="100"/>
          <a:sy n="75" d="100"/>
        </p:scale>
        <p:origin x="-1632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3234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0444128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34119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210945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5920527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9668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0599944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486782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26197166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1886847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o-R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o-R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41791231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ro-R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ro-R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FB02E0-4377-4358-A376-2ADA85B7CBD7}" type="datetimeFigureOut">
              <a:rPr lang="ro-RO" smtClean="0"/>
              <a:t>10.06.2025</a:t>
            </a:fld>
            <a:endParaRPr lang="ro-R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o-R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48F261-FFC9-4794-8EF0-008D55E03FC4}" type="slidenum">
              <a:rPr lang="ro-RO" smtClean="0"/>
              <a:t>‹#›</a:t>
            </a:fld>
            <a:endParaRPr lang="ro-RO"/>
          </a:p>
        </p:txBody>
      </p:sp>
    </p:spTree>
    <p:extLst>
      <p:ext uri="{BB962C8B-B14F-4D97-AF65-F5344CB8AC3E}">
        <p14:creationId xmlns:p14="http://schemas.microsoft.com/office/powerpoint/2010/main" val="3296354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o-R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alloprof.qc.ca/fr/eleves/bv/francais/l-accord-des-adjectifs-composes-notions-avancees-f1673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o-RO" dirty="0" smtClean="0"/>
              <a:t>L’adjectif qualificatif </a:t>
            </a:r>
            <a:endParaRPr lang="ro-RO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624" y="1299908"/>
            <a:ext cx="6552728" cy="49629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8211753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ro-RO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Définition</a:t>
            </a:r>
            <a:endParaRPr lang="ro-RO" sz="3200" b="1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91264" cy="4525963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dirty="0" smtClean="0"/>
              <a:t>       </a:t>
            </a:r>
            <a:r>
              <a:rPr lang="fr-FR" sz="2800" dirty="0" smtClean="0"/>
              <a:t>L'adjectif </a:t>
            </a:r>
            <a:r>
              <a:rPr lang="fr-FR" sz="2800" dirty="0"/>
              <a:t>qualificatif donne des informations sur le nom (une personne, une chose) auquel il est rattaché. </a:t>
            </a:r>
            <a:endParaRPr lang="ro-RO" sz="2800" dirty="0"/>
          </a:p>
          <a:p>
            <a:pPr marL="0" indent="0" algn="ctr">
              <a:buNone/>
            </a:pPr>
            <a:endParaRPr lang="ro-RO" sz="2800" i="1" dirty="0" smtClean="0"/>
          </a:p>
          <a:p>
            <a:pPr marL="0" indent="0" algn="ctr">
              <a:buNone/>
            </a:pPr>
            <a:r>
              <a:rPr lang="ro-RO" sz="2800" i="1" dirty="0" smtClean="0"/>
              <a:t>Exemples: </a:t>
            </a:r>
          </a:p>
          <a:p>
            <a:pPr marL="0" indent="0" algn="ctr">
              <a:buNone/>
            </a:pPr>
            <a:r>
              <a:rPr lang="ro-RO" sz="2800" i="1" dirty="0" smtClean="0"/>
              <a:t>Michel est </a:t>
            </a:r>
            <a:r>
              <a:rPr lang="ro-RO" sz="2800" i="1" u="sng" dirty="0" smtClean="0"/>
              <a:t>un garçon </a:t>
            </a:r>
            <a:r>
              <a:rPr lang="ro-RO" sz="2800" b="1" i="1" u="sng" dirty="0" smtClean="0"/>
              <a:t>timide.</a:t>
            </a:r>
            <a:endParaRPr lang="ro-RO" sz="2800" dirty="0" smtClean="0"/>
          </a:p>
          <a:p>
            <a:pPr marL="0" indent="0" algn="ctr">
              <a:buNone/>
            </a:pPr>
            <a:r>
              <a:rPr lang="ro-RO" sz="2800" i="1" dirty="0" smtClean="0"/>
              <a:t>J’achète </a:t>
            </a:r>
            <a:r>
              <a:rPr lang="ro-RO" sz="2800" i="1" u="sng" dirty="0" smtClean="0"/>
              <a:t>une robe </a:t>
            </a:r>
            <a:r>
              <a:rPr lang="ro-RO" sz="2800" b="1" i="1" u="sng" dirty="0" smtClean="0"/>
              <a:t>bleue</a:t>
            </a:r>
            <a:r>
              <a:rPr lang="ro-RO" sz="2800" b="1" i="1" dirty="0" smtClean="0"/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41004370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/>
          </a:bodyPr>
          <a:lstStyle/>
          <a:p>
            <a:pPr marL="571500" indent="-571500" algn="l">
              <a:buFont typeface="Arial" pitchFamily="34" charset="0"/>
              <a:buChar char="•"/>
            </a:pPr>
            <a:r>
              <a:rPr lang="ro-RO" sz="3200" b="1" dirty="0" smtClean="0">
                <a:solidFill>
                  <a:srgbClr val="FF0000"/>
                </a:solidFill>
                <a:latin typeface="+mn-lt"/>
              </a:rPr>
              <a:t>L’accord des adjectifs qualificatifs</a:t>
            </a:r>
            <a:endParaRPr lang="ro-RO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124744"/>
            <a:ext cx="8640960" cy="54006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ro-RO" dirty="0" smtClean="0"/>
              <a:t>       </a:t>
            </a:r>
            <a:r>
              <a:rPr lang="fr-FR" sz="2800" dirty="0" smtClean="0"/>
              <a:t>Il</a:t>
            </a:r>
            <a:r>
              <a:rPr lang="ro-RO" sz="2800" dirty="0" smtClean="0"/>
              <a:t>s</a:t>
            </a:r>
            <a:r>
              <a:rPr lang="fr-FR" sz="2800" dirty="0" smtClean="0"/>
              <a:t> s'accorde</a:t>
            </a:r>
            <a:r>
              <a:rPr lang="ro-RO" sz="2800" dirty="0" smtClean="0"/>
              <a:t>nt</a:t>
            </a:r>
            <a:r>
              <a:rPr lang="fr-FR" sz="2800" dirty="0" smtClean="0"/>
              <a:t> en genre (féminin ou masculin) et en nombre (singulier ou pluriel) avec le nom qu'il</a:t>
            </a:r>
            <a:r>
              <a:rPr lang="ro-RO" sz="2800" dirty="0" smtClean="0"/>
              <a:t>s</a:t>
            </a:r>
            <a:r>
              <a:rPr lang="fr-FR" sz="2800" dirty="0" smtClean="0"/>
              <a:t> qualifie</a:t>
            </a:r>
            <a:r>
              <a:rPr lang="ro-RO" sz="2800" dirty="0" smtClean="0"/>
              <a:t>nt</a:t>
            </a:r>
            <a:r>
              <a:rPr lang="fr-FR" sz="2800" dirty="0" smtClean="0"/>
              <a:t>.</a:t>
            </a:r>
            <a:endParaRPr lang="ro-RO" sz="2800" dirty="0" smtClean="0"/>
          </a:p>
          <a:p>
            <a:pPr marL="0" indent="0" algn="just">
              <a:buNone/>
            </a:pPr>
            <a:endParaRPr lang="ro-RO" sz="2800" dirty="0" smtClean="0"/>
          </a:p>
          <a:p>
            <a:pPr algn="just"/>
            <a:r>
              <a:rPr lang="fr-FR" sz="2800" dirty="0"/>
              <a:t>On ajoute un </a:t>
            </a:r>
            <a:r>
              <a:rPr lang="fr-FR" sz="2800" b="1" i="1" dirty="0"/>
              <a:t>e</a:t>
            </a:r>
            <a:r>
              <a:rPr lang="fr-FR" sz="2800" dirty="0"/>
              <a:t> pour qualifier un nom féminin </a:t>
            </a:r>
            <a:r>
              <a:rPr lang="fr-FR" sz="2800" dirty="0" smtClean="0"/>
              <a:t>singulier</a:t>
            </a:r>
            <a:r>
              <a:rPr lang="ro-RO" sz="2800" dirty="0" smtClean="0"/>
              <a:t> </a:t>
            </a:r>
            <a:r>
              <a:rPr lang="fr-FR" sz="2800" dirty="0" smtClean="0"/>
              <a:t> </a:t>
            </a:r>
            <a:r>
              <a:rPr lang="ro-RO" sz="2800" dirty="0" smtClean="0"/>
              <a:t>(</a:t>
            </a:r>
            <a:r>
              <a:rPr lang="ro-RO" sz="2800" i="1" dirty="0" smtClean="0"/>
              <a:t>petit</a:t>
            </a:r>
            <a:r>
              <a:rPr lang="fr-FR" sz="2800" i="1" dirty="0" smtClean="0"/>
              <a:t> </a:t>
            </a:r>
            <a:r>
              <a:rPr lang="ro-RO" sz="2800" i="1" dirty="0" smtClean="0"/>
              <a:t>-</a:t>
            </a:r>
            <a:r>
              <a:rPr lang="fr-FR" sz="2800" i="1" dirty="0" smtClean="0"/>
              <a:t> </a:t>
            </a:r>
            <a:r>
              <a:rPr lang="ro-RO" sz="2800" i="1" dirty="0" smtClean="0"/>
              <a:t>petit</a:t>
            </a:r>
            <a:r>
              <a:rPr lang="fr-FR" sz="2800" b="1" i="1" dirty="0" smtClean="0"/>
              <a:t>e</a:t>
            </a:r>
            <a:r>
              <a:rPr lang="ro-RO" sz="2800" i="1" dirty="0" smtClean="0"/>
              <a:t>)</a:t>
            </a:r>
          </a:p>
          <a:p>
            <a:pPr algn="just"/>
            <a:endParaRPr lang="ro-RO" sz="2800" dirty="0" smtClean="0"/>
          </a:p>
          <a:p>
            <a:pPr algn="just"/>
            <a:r>
              <a:rPr lang="fr-FR" sz="2800" dirty="0" smtClean="0"/>
              <a:t>On </a:t>
            </a:r>
            <a:r>
              <a:rPr lang="fr-FR" sz="2800" dirty="0"/>
              <a:t>ajoute un </a:t>
            </a:r>
            <a:r>
              <a:rPr lang="fr-FR" sz="2800" b="1" i="1" dirty="0" smtClean="0"/>
              <a:t>s</a:t>
            </a:r>
            <a:r>
              <a:rPr lang="ro-RO" sz="2800" b="1" i="1" dirty="0" smtClean="0"/>
              <a:t>/x </a:t>
            </a:r>
            <a:r>
              <a:rPr lang="fr-FR" sz="2800" dirty="0" smtClean="0"/>
              <a:t>pour </a:t>
            </a:r>
            <a:r>
              <a:rPr lang="fr-FR" sz="2800" dirty="0"/>
              <a:t>qualifier un nom masculin pluriel </a:t>
            </a:r>
            <a:r>
              <a:rPr lang="ro-RO" sz="2800" i="1" dirty="0" smtClean="0"/>
              <a:t>(grand – grand</a:t>
            </a:r>
            <a:r>
              <a:rPr lang="ro-RO" sz="2800" b="1" i="1" dirty="0" smtClean="0"/>
              <a:t>s</a:t>
            </a:r>
            <a:r>
              <a:rPr lang="ro-RO" sz="2800" i="1" dirty="0" smtClean="0"/>
              <a:t>; nouveau – nouveau</a:t>
            </a:r>
            <a:r>
              <a:rPr lang="ro-RO" sz="2800" b="1" i="1" dirty="0" smtClean="0"/>
              <a:t>x</a:t>
            </a:r>
            <a:r>
              <a:rPr lang="ro-RO" sz="2800" i="1" dirty="0" smtClean="0"/>
              <a:t>)</a:t>
            </a:r>
          </a:p>
          <a:p>
            <a:pPr algn="just"/>
            <a:endParaRPr lang="ro-RO" sz="2800" i="1" dirty="0" smtClean="0"/>
          </a:p>
          <a:p>
            <a:pPr algn="just"/>
            <a:r>
              <a:rPr lang="ro-RO" sz="2800" dirty="0" smtClean="0"/>
              <a:t>O</a:t>
            </a:r>
            <a:r>
              <a:rPr lang="fr-FR" sz="2800" dirty="0" smtClean="0"/>
              <a:t>n </a:t>
            </a:r>
            <a:r>
              <a:rPr lang="fr-FR" sz="2800" dirty="0"/>
              <a:t>ajoute </a:t>
            </a:r>
            <a:r>
              <a:rPr lang="fr-FR" sz="2800" b="1" i="1" dirty="0"/>
              <a:t>es</a:t>
            </a:r>
            <a:r>
              <a:rPr lang="fr-FR" sz="2800" dirty="0"/>
              <a:t> pour qualifier un nom féminin </a:t>
            </a:r>
            <a:r>
              <a:rPr lang="fr-FR" sz="2800" dirty="0" smtClean="0"/>
              <a:t>pluriel</a:t>
            </a:r>
            <a:r>
              <a:rPr lang="ro-RO" sz="2800" dirty="0" smtClean="0"/>
              <a:t> </a:t>
            </a:r>
            <a:r>
              <a:rPr lang="ro-RO" sz="2800" i="1" dirty="0" smtClean="0"/>
              <a:t>(joli – joli</a:t>
            </a:r>
            <a:r>
              <a:rPr lang="ro-RO" sz="2800" b="1" i="1" dirty="0" smtClean="0"/>
              <a:t>es</a:t>
            </a:r>
            <a:r>
              <a:rPr lang="ro-RO" sz="2800" i="1" dirty="0" smtClean="0"/>
              <a:t>)</a:t>
            </a:r>
            <a:endParaRPr lang="ro-RO" sz="2800" i="1" dirty="0"/>
          </a:p>
        </p:txBody>
      </p:sp>
    </p:spTree>
    <p:extLst>
      <p:ext uri="{BB962C8B-B14F-4D97-AF65-F5344CB8AC3E}">
        <p14:creationId xmlns:p14="http://schemas.microsoft.com/office/powerpoint/2010/main" val="189051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>
            <a:normAutofit/>
          </a:bodyPr>
          <a:lstStyle/>
          <a:p>
            <a:pPr marL="457200" indent="-457200" algn="l">
              <a:buFont typeface="Arial" pitchFamily="34" charset="0"/>
              <a:buChar char="•"/>
            </a:pPr>
            <a:r>
              <a:rPr lang="ro-RO" sz="3200" b="1" dirty="0" smtClean="0">
                <a:solidFill>
                  <a:srgbClr val="FF0000"/>
                </a:solidFill>
                <a:latin typeface="+mn-lt"/>
              </a:rPr>
              <a:t>Le féminin des adjectifs – cas particuliers</a:t>
            </a:r>
            <a:endParaRPr lang="ro-RO" sz="3200" b="1" dirty="0">
              <a:solidFill>
                <a:srgbClr val="FF000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9512" y="1268760"/>
            <a:ext cx="8964488" cy="52565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o-RO" sz="2800" dirty="0" smtClean="0"/>
              <a:t>1. </a:t>
            </a:r>
            <a:r>
              <a:rPr lang="ro-RO" sz="2800" b="1" dirty="0" smtClean="0"/>
              <a:t>Aucun changement</a:t>
            </a:r>
          </a:p>
          <a:p>
            <a:pPr marL="0" indent="0" algn="ctr">
              <a:buNone/>
            </a:pPr>
            <a:r>
              <a:rPr lang="ro-RO" sz="2800" dirty="0" smtClean="0"/>
              <a:t> </a:t>
            </a:r>
            <a:r>
              <a:rPr lang="ro-RO" sz="2800" i="1" dirty="0" smtClean="0"/>
              <a:t>un voisin optimist</a:t>
            </a:r>
            <a:r>
              <a:rPr lang="ro-RO" sz="2800" b="1" i="1" dirty="0" smtClean="0"/>
              <a:t>e</a:t>
            </a:r>
            <a:r>
              <a:rPr lang="ro-RO" sz="2800" i="1" dirty="0" smtClean="0"/>
              <a:t> – une voisine optimist</a:t>
            </a:r>
            <a:r>
              <a:rPr lang="ro-RO" sz="2800" b="1" i="1" dirty="0" smtClean="0"/>
              <a:t>e</a:t>
            </a:r>
          </a:p>
          <a:p>
            <a:pPr marL="0" indent="0">
              <a:buNone/>
            </a:pPr>
            <a:r>
              <a:rPr lang="ro-RO" sz="2800" dirty="0" smtClean="0"/>
              <a:t>2.</a:t>
            </a:r>
            <a:r>
              <a:rPr lang="ro-RO" sz="2800" b="1" dirty="0" smtClean="0"/>
              <a:t> L’ajout d’une consonne + e</a:t>
            </a:r>
          </a:p>
          <a:p>
            <a:pPr marL="0" indent="0" algn="ctr">
              <a:buNone/>
            </a:pPr>
            <a:r>
              <a:rPr lang="ro-RO" sz="2800" b="1" dirty="0"/>
              <a:t> </a:t>
            </a:r>
            <a:r>
              <a:rPr lang="ro-RO" sz="2800" b="1" dirty="0" smtClean="0"/>
              <a:t>  </a:t>
            </a:r>
            <a:r>
              <a:rPr lang="fr-FR" sz="2800" i="1" dirty="0"/>
              <a:t>un long parcours </a:t>
            </a:r>
            <a:r>
              <a:rPr lang="ro-RO" sz="2800" i="1" dirty="0" smtClean="0"/>
              <a:t>-</a:t>
            </a:r>
            <a:r>
              <a:rPr lang="fr-FR" sz="2800" i="1" dirty="0" smtClean="0"/>
              <a:t> </a:t>
            </a:r>
            <a:r>
              <a:rPr lang="fr-FR" sz="2800" i="1" dirty="0"/>
              <a:t>une long</a:t>
            </a:r>
            <a:r>
              <a:rPr lang="fr-FR" sz="2800" b="1" i="1" dirty="0"/>
              <a:t>ue</a:t>
            </a:r>
            <a:r>
              <a:rPr lang="fr-FR" sz="2800" i="1" dirty="0"/>
              <a:t> route</a:t>
            </a:r>
            <a:r>
              <a:rPr lang="fr-FR" sz="2800" i="1" dirty="0" smtClean="0"/>
              <a:t/>
            </a:r>
            <a:br>
              <a:rPr lang="fr-FR" sz="2800" i="1" dirty="0" smtClean="0"/>
            </a:br>
            <a:r>
              <a:rPr lang="fr-FR" sz="2800" i="1" dirty="0"/>
              <a:t>mon film favori </a:t>
            </a:r>
            <a:r>
              <a:rPr lang="ro-RO" sz="2800" i="1" dirty="0" smtClean="0"/>
              <a:t>-</a:t>
            </a:r>
            <a:r>
              <a:rPr lang="fr-FR" sz="2800" i="1" dirty="0" smtClean="0"/>
              <a:t> </a:t>
            </a:r>
            <a:r>
              <a:rPr lang="fr-FR" sz="2800" i="1" dirty="0"/>
              <a:t>mon activité </a:t>
            </a:r>
            <a:r>
              <a:rPr lang="fr-FR" sz="2800" i="1" dirty="0" smtClean="0"/>
              <a:t>favori</a:t>
            </a:r>
            <a:r>
              <a:rPr lang="fr-FR" sz="2800" b="1" i="1" dirty="0" smtClean="0"/>
              <a:t>te</a:t>
            </a:r>
            <a:endParaRPr lang="ro-RO" sz="2800" b="1" i="1" dirty="0" smtClean="0"/>
          </a:p>
          <a:p>
            <a:pPr marL="0" indent="0">
              <a:buNone/>
            </a:pPr>
            <a:r>
              <a:rPr lang="ro-RO" sz="2800" i="1" dirty="0" smtClean="0"/>
              <a:t>3. </a:t>
            </a:r>
            <a:r>
              <a:rPr lang="ro-RO" sz="2800" b="1" i="1" dirty="0" smtClean="0"/>
              <a:t>Le doublement de la consonne finale +e</a:t>
            </a:r>
            <a:endParaRPr lang="ro-RO" sz="2800" b="1" i="1" dirty="0"/>
          </a:p>
          <a:p>
            <a:pPr marL="0" indent="0" algn="ctr">
              <a:buNone/>
            </a:pPr>
            <a:r>
              <a:rPr lang="fr-FR" sz="2800" i="1" dirty="0"/>
              <a:t>un potage gras </a:t>
            </a:r>
            <a:r>
              <a:rPr lang="ro-RO" sz="2800" i="1" dirty="0" smtClean="0"/>
              <a:t>-</a:t>
            </a:r>
            <a:r>
              <a:rPr lang="fr-FR" sz="2800" i="1" dirty="0" smtClean="0"/>
              <a:t> </a:t>
            </a:r>
            <a:r>
              <a:rPr lang="fr-FR" sz="2800" i="1" dirty="0"/>
              <a:t>une soupe </a:t>
            </a:r>
            <a:r>
              <a:rPr lang="fr-FR" sz="2800" i="1" dirty="0" smtClean="0"/>
              <a:t>gras</a:t>
            </a:r>
            <a:r>
              <a:rPr lang="fr-FR" sz="2800" b="1" i="1" dirty="0" smtClean="0"/>
              <a:t>se</a:t>
            </a:r>
            <a:endParaRPr lang="ro-RO" sz="2800" b="1" i="1" dirty="0"/>
          </a:p>
          <a:p>
            <a:pPr marL="0" indent="0">
              <a:buNone/>
            </a:pPr>
            <a:r>
              <a:rPr lang="ro-RO" sz="2800" i="1" dirty="0" smtClean="0"/>
              <a:t>4. </a:t>
            </a:r>
            <a:r>
              <a:rPr lang="ro-RO" sz="2800" b="1" i="1" dirty="0" smtClean="0"/>
              <a:t>La terminaison "et" au masculin devient "ète" au feminin</a:t>
            </a:r>
          </a:p>
          <a:p>
            <a:pPr marL="0" indent="0" algn="ctr">
              <a:buNone/>
            </a:pPr>
            <a:r>
              <a:rPr lang="fr-FR" sz="2800" i="1" dirty="0"/>
              <a:t>un ami discret </a:t>
            </a:r>
            <a:r>
              <a:rPr lang="ro-RO" sz="2800" i="1" dirty="0"/>
              <a:t>-</a:t>
            </a:r>
            <a:r>
              <a:rPr lang="fr-FR" sz="2800" i="1" dirty="0" smtClean="0"/>
              <a:t> </a:t>
            </a:r>
            <a:r>
              <a:rPr lang="fr-FR" sz="2800" i="1" dirty="0"/>
              <a:t>une amie discr</a:t>
            </a:r>
            <a:r>
              <a:rPr lang="fr-FR" sz="2800" b="1" i="1" dirty="0"/>
              <a:t>ète</a:t>
            </a:r>
            <a:r>
              <a:rPr lang="fr-FR" sz="2800" i="1" dirty="0" smtClean="0"/>
              <a:t/>
            </a:r>
            <a:br>
              <a:rPr lang="fr-FR" sz="2800" i="1" dirty="0" smtClean="0"/>
            </a:br>
            <a:r>
              <a:rPr lang="fr-FR" sz="2800" i="1" dirty="0"/>
              <a:t>un étudiant inquiet </a:t>
            </a:r>
            <a:r>
              <a:rPr lang="ro-RO" sz="2800" i="1" dirty="0" smtClean="0"/>
              <a:t>-</a:t>
            </a:r>
            <a:r>
              <a:rPr lang="fr-FR" sz="2800" i="1" dirty="0" smtClean="0"/>
              <a:t> </a:t>
            </a:r>
            <a:r>
              <a:rPr lang="fr-FR" sz="2800" i="1" dirty="0"/>
              <a:t>une étudiante inqui</a:t>
            </a:r>
            <a:r>
              <a:rPr lang="fr-FR" sz="2800" b="1" i="1" dirty="0"/>
              <a:t>ète</a:t>
            </a:r>
            <a:endParaRPr lang="fr-FR" sz="2800" i="1" dirty="0" smtClean="0"/>
          </a:p>
        </p:txBody>
      </p:sp>
    </p:spTree>
    <p:extLst>
      <p:ext uri="{BB962C8B-B14F-4D97-AF65-F5344CB8AC3E}">
        <p14:creationId xmlns:p14="http://schemas.microsoft.com/office/powerpoint/2010/main" val="408492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3528" y="188640"/>
            <a:ext cx="8712968" cy="648072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ro-RO" dirty="0" smtClean="0"/>
              <a:t>5. </a:t>
            </a:r>
            <a:r>
              <a:rPr lang="ro-RO" sz="2800" b="1" dirty="0" smtClean="0"/>
              <a:t>Le changement de la lettre finale</a:t>
            </a:r>
            <a:endParaRPr lang="ro-RO" sz="2800" b="1" dirty="0"/>
          </a:p>
          <a:p>
            <a:r>
              <a:rPr lang="fr-FR" sz="3300" dirty="0"/>
              <a:t>la finale -</a:t>
            </a:r>
            <a:r>
              <a:rPr lang="fr-FR" sz="3300" i="1" dirty="0"/>
              <a:t>f</a:t>
            </a:r>
            <a:r>
              <a:rPr lang="fr-FR" sz="3300" dirty="0"/>
              <a:t> devient </a:t>
            </a:r>
            <a:r>
              <a:rPr lang="fr-FR" sz="3300" dirty="0" smtClean="0"/>
              <a:t>–</a:t>
            </a:r>
            <a:r>
              <a:rPr lang="fr-FR" sz="3300" i="1" dirty="0" err="1" smtClean="0"/>
              <a:t>ve</a:t>
            </a:r>
            <a:r>
              <a:rPr lang="ro-RO" sz="3300" dirty="0" smtClean="0"/>
              <a:t> </a:t>
            </a:r>
          </a:p>
          <a:p>
            <a:pPr marL="0" indent="0">
              <a:buNone/>
            </a:pPr>
            <a:r>
              <a:rPr lang="ro-RO" sz="3300" i="1" dirty="0"/>
              <a:t> </a:t>
            </a:r>
            <a:r>
              <a:rPr lang="ro-RO" sz="3300" i="1" dirty="0" smtClean="0"/>
              <a:t>                    sportif – sportive</a:t>
            </a:r>
            <a:endParaRPr lang="fr-FR" sz="3300" i="1" dirty="0" smtClean="0"/>
          </a:p>
          <a:p>
            <a:r>
              <a:rPr lang="fr-FR" sz="3300" dirty="0" smtClean="0"/>
              <a:t>la </a:t>
            </a:r>
            <a:r>
              <a:rPr lang="fr-FR" sz="3300" dirty="0"/>
              <a:t>finale -</a:t>
            </a:r>
            <a:r>
              <a:rPr lang="fr-FR" sz="3300" i="1" dirty="0"/>
              <a:t>c</a:t>
            </a:r>
            <a:r>
              <a:rPr lang="fr-FR" sz="3300" dirty="0"/>
              <a:t> devient </a:t>
            </a:r>
            <a:r>
              <a:rPr lang="fr-FR" sz="3300" dirty="0" smtClean="0"/>
              <a:t>–</a:t>
            </a:r>
            <a:r>
              <a:rPr lang="fr-FR" sz="3300" i="1" dirty="0" smtClean="0"/>
              <a:t>que</a:t>
            </a:r>
            <a:r>
              <a:rPr lang="ro-RO" sz="3300" dirty="0" smtClean="0"/>
              <a:t> </a:t>
            </a:r>
          </a:p>
          <a:p>
            <a:pPr marL="0" indent="0">
              <a:buNone/>
            </a:pPr>
            <a:r>
              <a:rPr lang="ro-RO" sz="3300" dirty="0" smtClean="0"/>
              <a:t>                     turc – turque</a:t>
            </a:r>
            <a:endParaRPr lang="fr-FR" sz="3300" dirty="0"/>
          </a:p>
          <a:p>
            <a:r>
              <a:rPr lang="fr-FR" sz="3300" dirty="0"/>
              <a:t>la finale -</a:t>
            </a:r>
            <a:r>
              <a:rPr lang="fr-FR" sz="3300" i="1" dirty="0"/>
              <a:t>x</a:t>
            </a:r>
            <a:r>
              <a:rPr lang="fr-FR" sz="3300" dirty="0"/>
              <a:t> devient </a:t>
            </a:r>
            <a:r>
              <a:rPr lang="fr-FR" sz="3300" dirty="0" smtClean="0"/>
              <a:t>–</a:t>
            </a:r>
            <a:r>
              <a:rPr lang="fr-FR" sz="3300" i="1" dirty="0" smtClean="0"/>
              <a:t>se</a:t>
            </a:r>
            <a:r>
              <a:rPr lang="ro-RO" sz="3300" dirty="0" smtClean="0"/>
              <a:t> </a:t>
            </a:r>
          </a:p>
          <a:p>
            <a:pPr marL="0" indent="0">
              <a:buNone/>
            </a:pPr>
            <a:r>
              <a:rPr lang="ro-RO" sz="3300" dirty="0"/>
              <a:t> </a:t>
            </a:r>
            <a:r>
              <a:rPr lang="ro-RO" sz="3300" dirty="0" smtClean="0"/>
              <a:t>                    heureux – heureuse</a:t>
            </a:r>
            <a:endParaRPr lang="fr-FR" sz="3300" dirty="0"/>
          </a:p>
          <a:p>
            <a:r>
              <a:rPr lang="fr-FR" sz="3300" dirty="0"/>
              <a:t>la finale -</a:t>
            </a:r>
            <a:r>
              <a:rPr lang="fr-FR" sz="3300" i="1" dirty="0"/>
              <a:t>er</a:t>
            </a:r>
            <a:r>
              <a:rPr lang="fr-FR" sz="3300" dirty="0"/>
              <a:t> devient </a:t>
            </a:r>
            <a:r>
              <a:rPr lang="fr-FR" sz="3300" dirty="0" smtClean="0"/>
              <a:t>–</a:t>
            </a:r>
            <a:r>
              <a:rPr lang="fr-FR" sz="3300" i="1" dirty="0" smtClean="0"/>
              <a:t>ère</a:t>
            </a:r>
            <a:r>
              <a:rPr lang="ro-RO" sz="3300" dirty="0" smtClean="0"/>
              <a:t> </a:t>
            </a:r>
          </a:p>
          <a:p>
            <a:pPr marL="0" indent="0">
              <a:buNone/>
            </a:pPr>
            <a:r>
              <a:rPr lang="ro-RO" sz="3300" dirty="0" smtClean="0"/>
              <a:t>                     leger – legère</a:t>
            </a:r>
            <a:endParaRPr lang="fr-FR" sz="3300" dirty="0"/>
          </a:p>
          <a:p>
            <a:r>
              <a:rPr lang="fr-FR" sz="3300" dirty="0"/>
              <a:t>la finale -</a:t>
            </a:r>
            <a:r>
              <a:rPr lang="fr-FR" sz="3300" i="1" dirty="0" err="1"/>
              <a:t>eur</a:t>
            </a:r>
            <a:r>
              <a:rPr lang="fr-FR" sz="3300" dirty="0"/>
              <a:t> devient -</a:t>
            </a:r>
            <a:r>
              <a:rPr lang="fr-FR" sz="3300" i="1" dirty="0" err="1"/>
              <a:t>euse</a:t>
            </a:r>
            <a:r>
              <a:rPr lang="fr-FR" sz="3300" dirty="0"/>
              <a:t> </a:t>
            </a:r>
            <a:r>
              <a:rPr lang="fr-FR" sz="3300" dirty="0" smtClean="0"/>
              <a:t>ou–</a:t>
            </a:r>
            <a:r>
              <a:rPr lang="fr-FR" sz="3300" i="1" dirty="0" err="1" smtClean="0"/>
              <a:t>eure</a:t>
            </a:r>
            <a:r>
              <a:rPr lang="ro-RO" sz="3300" dirty="0" smtClean="0"/>
              <a:t> </a:t>
            </a:r>
          </a:p>
          <a:p>
            <a:pPr marL="0" indent="0">
              <a:buNone/>
            </a:pPr>
            <a:r>
              <a:rPr lang="ro-RO" sz="3300" dirty="0"/>
              <a:t> </a:t>
            </a:r>
            <a:r>
              <a:rPr lang="ro-RO" sz="3300" dirty="0" smtClean="0"/>
              <a:t>                    menteur-menteuse</a:t>
            </a:r>
            <a:endParaRPr lang="fr-FR" sz="3300" dirty="0"/>
          </a:p>
          <a:p>
            <a:r>
              <a:rPr lang="fr-FR" sz="3300" dirty="0"/>
              <a:t>la finale -</a:t>
            </a:r>
            <a:r>
              <a:rPr lang="fr-FR" sz="3300" i="1" dirty="0" err="1"/>
              <a:t>teur</a:t>
            </a:r>
            <a:r>
              <a:rPr lang="fr-FR" sz="3300" dirty="0"/>
              <a:t> devient -</a:t>
            </a:r>
            <a:r>
              <a:rPr lang="fr-FR" sz="3300" i="1" dirty="0" err="1"/>
              <a:t>trice</a:t>
            </a:r>
            <a:r>
              <a:rPr lang="fr-FR" sz="3300" dirty="0"/>
              <a:t> ou </a:t>
            </a:r>
            <a:r>
              <a:rPr lang="fr-FR" sz="3300" dirty="0" smtClean="0"/>
              <a:t>–</a:t>
            </a:r>
            <a:r>
              <a:rPr lang="fr-FR" sz="3300" i="1" dirty="0" err="1" smtClean="0"/>
              <a:t>teuse</a:t>
            </a:r>
            <a:r>
              <a:rPr lang="ro-RO" sz="3300" dirty="0" smtClean="0"/>
              <a:t> </a:t>
            </a:r>
          </a:p>
          <a:p>
            <a:pPr marL="0" indent="0">
              <a:buNone/>
            </a:pPr>
            <a:r>
              <a:rPr lang="ro-RO" sz="3300" dirty="0"/>
              <a:t> </a:t>
            </a:r>
            <a:r>
              <a:rPr lang="ro-RO" sz="3300" dirty="0" smtClean="0"/>
              <a:t>                    amateur – amatrice</a:t>
            </a:r>
            <a:endParaRPr lang="fr-FR" sz="3300" dirty="0"/>
          </a:p>
          <a:p>
            <a:r>
              <a:rPr lang="fr-FR" sz="3300" dirty="0"/>
              <a:t>la finale -</a:t>
            </a:r>
            <a:r>
              <a:rPr lang="fr-FR" sz="3300" i="1" dirty="0"/>
              <a:t>eau </a:t>
            </a:r>
            <a:r>
              <a:rPr lang="fr-FR" sz="3300" dirty="0"/>
              <a:t>devient </a:t>
            </a:r>
            <a:r>
              <a:rPr lang="fr-FR" sz="3300" dirty="0" smtClean="0"/>
              <a:t>–</a:t>
            </a:r>
            <a:r>
              <a:rPr lang="fr-FR" sz="3300" i="1" dirty="0" smtClean="0"/>
              <a:t>elle</a:t>
            </a:r>
            <a:r>
              <a:rPr lang="ro-RO" sz="3300" dirty="0" smtClean="0"/>
              <a:t> </a:t>
            </a:r>
          </a:p>
          <a:p>
            <a:pPr marL="0" indent="0">
              <a:buNone/>
            </a:pPr>
            <a:r>
              <a:rPr lang="ro-RO" sz="3300" dirty="0" smtClean="0"/>
              <a:t>                     beau-belle</a:t>
            </a:r>
            <a:endParaRPr lang="fr-FR" sz="3300" dirty="0"/>
          </a:p>
          <a:p>
            <a:pPr marL="0" indent="0">
              <a:buNone/>
            </a:pPr>
            <a:endParaRPr lang="ro-RO" sz="2800" b="1" dirty="0"/>
          </a:p>
        </p:txBody>
      </p:sp>
    </p:spTree>
    <p:extLst>
      <p:ext uri="{BB962C8B-B14F-4D97-AF65-F5344CB8AC3E}">
        <p14:creationId xmlns:p14="http://schemas.microsoft.com/office/powerpoint/2010/main" val="6881358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648072"/>
          </a:xfrm>
        </p:spPr>
        <p:txBody>
          <a:bodyPr>
            <a:normAutofit/>
          </a:bodyPr>
          <a:lstStyle/>
          <a:p>
            <a:pPr marL="571500" indent="-571500" algn="l">
              <a:buFont typeface="Arial" pitchFamily="34" charset="0"/>
              <a:buChar char="•"/>
            </a:pPr>
            <a:r>
              <a:rPr lang="ro-RO" sz="3200" b="1" dirty="0" smtClean="0">
                <a:solidFill>
                  <a:srgbClr val="FF0000"/>
                </a:solidFill>
                <a:latin typeface="+mn-lt"/>
                <a:cs typeface="Times New Roman" pitchFamily="18" charset="0"/>
              </a:rPr>
              <a:t>Le pluriel des adjectifs – cas particuliers</a:t>
            </a:r>
            <a:endParaRPr lang="ro-RO" sz="3200" b="1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1520" y="908720"/>
            <a:ext cx="8712968" cy="5760640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ro-RO" sz="2800" dirty="0" smtClean="0"/>
              <a:t>1. </a:t>
            </a:r>
            <a:r>
              <a:rPr lang="fr-FR" sz="2800" dirty="0" smtClean="0"/>
              <a:t>Lorsque </a:t>
            </a:r>
            <a:r>
              <a:rPr lang="fr-FR" sz="2800" dirty="0"/>
              <a:t>l’adjectif singulier se termine par </a:t>
            </a:r>
            <a:r>
              <a:rPr lang="fr-FR" sz="2800" b="1" i="1" dirty="0"/>
              <a:t>-s</a:t>
            </a:r>
            <a:r>
              <a:rPr lang="fr-FR" sz="2800" dirty="0"/>
              <a:t> ou </a:t>
            </a:r>
            <a:r>
              <a:rPr lang="fr-FR" sz="2800" b="1" i="1" dirty="0"/>
              <a:t>-x</a:t>
            </a:r>
            <a:r>
              <a:rPr lang="fr-FR" sz="2800" dirty="0"/>
              <a:t>, il ne change pas au </a:t>
            </a:r>
            <a:r>
              <a:rPr lang="fr-FR" sz="2800" dirty="0" smtClean="0"/>
              <a:t>pluriel.</a:t>
            </a:r>
            <a:endParaRPr lang="ro-RO" sz="2800" dirty="0" smtClean="0"/>
          </a:p>
          <a:p>
            <a:pPr marL="0" indent="0" algn="ctr">
              <a:buNone/>
            </a:pPr>
            <a:r>
              <a:rPr lang="ro-RO" sz="2800" i="1" dirty="0"/>
              <a:t>françai</a:t>
            </a:r>
            <a:r>
              <a:rPr lang="ro-RO" sz="2800" b="1" i="1" dirty="0"/>
              <a:t>s</a:t>
            </a:r>
            <a:r>
              <a:rPr lang="ro-RO" sz="2800" i="1" dirty="0"/>
              <a:t> — françai</a:t>
            </a:r>
            <a:r>
              <a:rPr lang="ro-RO" sz="2800" b="1" i="1" dirty="0"/>
              <a:t>s</a:t>
            </a:r>
            <a:r>
              <a:rPr lang="ro-RO" sz="2800" i="1" dirty="0" smtClean="0"/>
              <a:t/>
            </a:r>
            <a:br>
              <a:rPr lang="ro-RO" sz="2800" i="1" dirty="0" smtClean="0"/>
            </a:br>
            <a:r>
              <a:rPr lang="ro-RO" sz="2800" i="1" dirty="0"/>
              <a:t>affreu</a:t>
            </a:r>
            <a:r>
              <a:rPr lang="ro-RO" sz="2800" b="1" i="1" dirty="0"/>
              <a:t>x</a:t>
            </a:r>
            <a:r>
              <a:rPr lang="ro-RO" sz="2800" i="1" dirty="0"/>
              <a:t> — affreu</a:t>
            </a:r>
            <a:r>
              <a:rPr lang="ro-RO" sz="2800" b="1" i="1" dirty="0"/>
              <a:t>x</a:t>
            </a:r>
            <a:endParaRPr lang="ro-RO" sz="2800" i="1" dirty="0"/>
          </a:p>
          <a:p>
            <a:pPr marL="0" indent="0">
              <a:buNone/>
            </a:pPr>
            <a:r>
              <a:rPr lang="ro-RO" sz="2800" dirty="0" smtClean="0"/>
              <a:t>2. </a:t>
            </a:r>
            <a:r>
              <a:rPr lang="fr-FR" sz="2800" dirty="0" smtClean="0"/>
              <a:t>Lorsque </a:t>
            </a:r>
            <a:r>
              <a:rPr lang="fr-FR" sz="2800" dirty="0"/>
              <a:t>l’adjectif singulier se termine par </a:t>
            </a:r>
            <a:r>
              <a:rPr lang="fr-FR" sz="2800" b="1" i="1" dirty="0"/>
              <a:t>-eau</a:t>
            </a:r>
            <a:r>
              <a:rPr lang="fr-FR" sz="2800" dirty="0"/>
              <a:t>, on y ajoute un </a:t>
            </a:r>
            <a:r>
              <a:rPr lang="fr-FR" sz="2800" b="1" i="1" dirty="0"/>
              <a:t>-x</a:t>
            </a:r>
            <a:r>
              <a:rPr lang="fr-FR" sz="2800" dirty="0"/>
              <a:t> au </a:t>
            </a:r>
            <a:r>
              <a:rPr lang="fr-FR" sz="2800" dirty="0" smtClean="0"/>
              <a:t>pluriel</a:t>
            </a:r>
            <a:endParaRPr lang="ro-RO" sz="2800" dirty="0" smtClean="0"/>
          </a:p>
          <a:p>
            <a:pPr marL="0" indent="0" algn="ctr">
              <a:buNone/>
            </a:pPr>
            <a:r>
              <a:rPr lang="fr-FR" sz="2800" i="1" dirty="0"/>
              <a:t>jum</a:t>
            </a:r>
            <a:r>
              <a:rPr lang="fr-FR" sz="2800" b="1" i="1" dirty="0"/>
              <a:t>eau</a:t>
            </a:r>
            <a:r>
              <a:rPr lang="fr-FR" sz="2800" i="1" dirty="0"/>
              <a:t> — jum</a:t>
            </a:r>
            <a:r>
              <a:rPr lang="fr-FR" sz="2800" b="1" i="1" dirty="0"/>
              <a:t>eaux</a:t>
            </a:r>
            <a:r>
              <a:rPr lang="fr-FR" sz="2800" i="1" dirty="0" smtClean="0"/>
              <a:t/>
            </a:r>
            <a:br>
              <a:rPr lang="fr-FR" sz="2800" i="1" dirty="0" smtClean="0"/>
            </a:br>
            <a:r>
              <a:rPr lang="fr-FR" sz="2800" i="1" dirty="0"/>
              <a:t>b</a:t>
            </a:r>
            <a:r>
              <a:rPr lang="fr-FR" sz="2800" b="1" i="1" dirty="0"/>
              <a:t>eau</a:t>
            </a:r>
            <a:r>
              <a:rPr lang="fr-FR" sz="2800" i="1" dirty="0"/>
              <a:t> — b</a:t>
            </a:r>
            <a:r>
              <a:rPr lang="fr-FR" sz="2800" b="1" i="1" dirty="0"/>
              <a:t>eaux</a:t>
            </a:r>
            <a:r>
              <a:rPr lang="fr-FR" sz="2800" i="1" dirty="0" smtClean="0"/>
              <a:t/>
            </a:r>
            <a:br>
              <a:rPr lang="fr-FR" sz="2800" i="1" dirty="0" smtClean="0"/>
            </a:br>
            <a:r>
              <a:rPr lang="fr-FR" sz="2800" i="1" dirty="0"/>
              <a:t>nouv</a:t>
            </a:r>
            <a:r>
              <a:rPr lang="fr-FR" sz="2800" b="1" i="1" dirty="0"/>
              <a:t>eau</a:t>
            </a:r>
            <a:r>
              <a:rPr lang="fr-FR" sz="2800" i="1" dirty="0"/>
              <a:t> — </a:t>
            </a:r>
            <a:r>
              <a:rPr lang="fr-FR" sz="2800" i="1" dirty="0" smtClean="0"/>
              <a:t>nouv</a:t>
            </a:r>
            <a:r>
              <a:rPr lang="fr-FR" sz="2800" b="1" i="1" dirty="0" smtClean="0"/>
              <a:t>eaux</a:t>
            </a:r>
            <a:endParaRPr lang="ro-RO" sz="2800" dirty="0"/>
          </a:p>
          <a:p>
            <a:pPr marL="0" indent="0">
              <a:buNone/>
            </a:pPr>
            <a:r>
              <a:rPr lang="ro-RO" sz="2800" dirty="0" smtClean="0"/>
              <a:t>3. </a:t>
            </a:r>
            <a:r>
              <a:rPr lang="fr-FR" sz="2800" dirty="0" smtClean="0"/>
              <a:t>Lorsque </a:t>
            </a:r>
            <a:r>
              <a:rPr lang="fr-FR" sz="2800" dirty="0"/>
              <a:t>l’adjectif singulier se termine par </a:t>
            </a:r>
            <a:r>
              <a:rPr lang="fr-FR" sz="2800" b="1" i="1" dirty="0"/>
              <a:t>-al</a:t>
            </a:r>
            <a:r>
              <a:rPr lang="fr-FR" sz="2800" dirty="0"/>
              <a:t> au singulier, on change généralement la finale pour </a:t>
            </a:r>
            <a:r>
              <a:rPr lang="fr-FR" sz="2800" b="1" i="1" dirty="0"/>
              <a:t>-aux</a:t>
            </a:r>
            <a:r>
              <a:rPr lang="fr-FR" sz="2800" dirty="0"/>
              <a:t> au pluriel</a:t>
            </a:r>
            <a:r>
              <a:rPr lang="fr-FR" sz="2800" dirty="0" smtClean="0"/>
              <a:t>.</a:t>
            </a:r>
            <a:endParaRPr lang="ro-RO" sz="2800" dirty="0" smtClean="0"/>
          </a:p>
          <a:p>
            <a:pPr marL="0" indent="0" algn="ctr">
              <a:buNone/>
            </a:pPr>
            <a:r>
              <a:rPr lang="ro-RO" sz="2800" i="1" dirty="0"/>
              <a:t>origin</a:t>
            </a:r>
            <a:r>
              <a:rPr lang="ro-RO" sz="2800" b="1" i="1" dirty="0"/>
              <a:t>al</a:t>
            </a:r>
            <a:r>
              <a:rPr lang="ro-RO" sz="2800" i="1" dirty="0"/>
              <a:t> — origin</a:t>
            </a:r>
            <a:r>
              <a:rPr lang="ro-RO" sz="2800" b="1" i="1" dirty="0"/>
              <a:t>aux</a:t>
            </a:r>
            <a:r>
              <a:rPr lang="ro-RO" sz="2800" i="1" dirty="0" smtClean="0"/>
              <a:t/>
            </a:r>
            <a:br>
              <a:rPr lang="ro-RO" sz="2800" i="1" dirty="0" smtClean="0"/>
            </a:br>
            <a:r>
              <a:rPr lang="ro-RO" sz="2800" i="1" dirty="0"/>
              <a:t>therm</a:t>
            </a:r>
            <a:r>
              <a:rPr lang="ro-RO" sz="2800" b="1" i="1" dirty="0"/>
              <a:t>al</a:t>
            </a:r>
            <a:r>
              <a:rPr lang="ro-RO" sz="2800" i="1" dirty="0"/>
              <a:t> — therm</a:t>
            </a:r>
            <a:r>
              <a:rPr lang="ro-RO" sz="2800" b="1" i="1" dirty="0"/>
              <a:t>aux</a:t>
            </a:r>
            <a:endParaRPr lang="ro-RO" sz="2800" i="1" dirty="0"/>
          </a:p>
        </p:txBody>
      </p:sp>
    </p:spTree>
    <p:extLst>
      <p:ext uri="{BB962C8B-B14F-4D97-AF65-F5344CB8AC3E}">
        <p14:creationId xmlns:p14="http://schemas.microsoft.com/office/powerpoint/2010/main" val="19588830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9552" y="548680"/>
            <a:ext cx="8147248" cy="5577483"/>
          </a:xfrm>
        </p:spPr>
        <p:txBody>
          <a:bodyPr/>
          <a:lstStyle/>
          <a:p>
            <a:pPr marL="0" indent="0" algn="ctr">
              <a:buNone/>
            </a:pPr>
            <a:r>
              <a:rPr lang="ro-RO" sz="2800" dirty="0" smtClean="0">
                <a:solidFill>
                  <a:srgbClr val="FF0000"/>
                </a:solidFill>
              </a:rPr>
              <a:t>!! </a:t>
            </a:r>
            <a:r>
              <a:rPr lang="fr-FR" sz="2800" dirty="0" smtClean="0"/>
              <a:t>Dans </a:t>
            </a:r>
            <a:r>
              <a:rPr lang="fr-FR" sz="2800" dirty="0"/>
              <a:t>les cas suivants, on ajoute simplement un </a:t>
            </a:r>
            <a:r>
              <a:rPr lang="fr-FR" sz="2800" b="1" i="1" dirty="0"/>
              <a:t>-s</a:t>
            </a:r>
            <a:r>
              <a:rPr lang="fr-FR" sz="2800" dirty="0"/>
              <a:t> aux adjectifs se terminant par </a:t>
            </a:r>
            <a:r>
              <a:rPr lang="fr-FR" sz="2800" b="1" i="1" dirty="0"/>
              <a:t>-al</a:t>
            </a:r>
            <a:r>
              <a:rPr lang="fr-FR" sz="2800" dirty="0"/>
              <a:t> au singulier.</a:t>
            </a:r>
            <a:br>
              <a:rPr lang="fr-FR" sz="2800" dirty="0"/>
            </a:br>
            <a:r>
              <a:rPr lang="fr-FR" sz="2800" dirty="0"/>
              <a:t/>
            </a:r>
            <a:br>
              <a:rPr lang="fr-FR" sz="2800" dirty="0"/>
            </a:br>
            <a:r>
              <a:rPr lang="fr-FR" sz="2800" i="1" dirty="0"/>
              <a:t>ban</a:t>
            </a:r>
            <a:r>
              <a:rPr lang="fr-FR" sz="2800" b="1" i="1" dirty="0"/>
              <a:t>al</a:t>
            </a:r>
            <a:r>
              <a:rPr lang="fr-FR" sz="2800" i="1" dirty="0"/>
              <a:t> — ban</a:t>
            </a:r>
            <a:r>
              <a:rPr lang="fr-FR" sz="2800" b="1" i="1" dirty="0"/>
              <a:t>als</a:t>
            </a:r>
            <a:r>
              <a:rPr lang="fr-FR" sz="2800" i="1" dirty="0"/>
              <a:t/>
            </a:r>
            <a:br>
              <a:rPr lang="fr-FR" sz="2800" i="1" dirty="0"/>
            </a:br>
            <a:r>
              <a:rPr lang="fr-FR" sz="2800" i="1" dirty="0"/>
              <a:t>banc</a:t>
            </a:r>
            <a:r>
              <a:rPr lang="fr-FR" sz="2800" b="1" i="1" dirty="0"/>
              <a:t>al</a:t>
            </a:r>
            <a:r>
              <a:rPr lang="fr-FR" sz="2800" i="1" dirty="0"/>
              <a:t> — banc</a:t>
            </a:r>
            <a:r>
              <a:rPr lang="fr-FR" sz="2800" b="1" i="1" dirty="0"/>
              <a:t>als</a:t>
            </a:r>
            <a:r>
              <a:rPr lang="fr-FR" sz="2800" i="1" dirty="0"/>
              <a:t/>
            </a:r>
            <a:br>
              <a:rPr lang="fr-FR" sz="2800" i="1" dirty="0"/>
            </a:br>
            <a:r>
              <a:rPr lang="fr-FR" sz="2800" i="1" dirty="0"/>
              <a:t>fat</a:t>
            </a:r>
            <a:r>
              <a:rPr lang="fr-FR" sz="2800" b="1" i="1" dirty="0"/>
              <a:t>al</a:t>
            </a:r>
            <a:r>
              <a:rPr lang="fr-FR" sz="2800" i="1" dirty="0"/>
              <a:t> — fat</a:t>
            </a:r>
            <a:r>
              <a:rPr lang="fr-FR" sz="2800" b="1" i="1" dirty="0"/>
              <a:t>als</a:t>
            </a:r>
            <a:r>
              <a:rPr lang="fr-FR" sz="2800" i="1" dirty="0"/>
              <a:t/>
            </a:r>
            <a:br>
              <a:rPr lang="fr-FR" sz="2800" i="1" dirty="0"/>
            </a:br>
            <a:r>
              <a:rPr lang="fr-FR" sz="2800" i="1" dirty="0"/>
              <a:t>nat</a:t>
            </a:r>
            <a:r>
              <a:rPr lang="fr-FR" sz="2800" b="1" i="1" dirty="0"/>
              <a:t>al</a:t>
            </a:r>
            <a:r>
              <a:rPr lang="fr-FR" sz="2800" i="1" dirty="0"/>
              <a:t> — nat</a:t>
            </a:r>
            <a:r>
              <a:rPr lang="fr-FR" sz="2800" b="1" i="1" dirty="0"/>
              <a:t>als</a:t>
            </a:r>
            <a:r>
              <a:rPr lang="fr-FR" sz="2800" i="1" dirty="0"/>
              <a:t/>
            </a:r>
            <a:br>
              <a:rPr lang="fr-FR" sz="2800" i="1" dirty="0"/>
            </a:br>
            <a:r>
              <a:rPr lang="fr-FR" sz="2800" i="1" dirty="0"/>
              <a:t>nav</a:t>
            </a:r>
            <a:r>
              <a:rPr lang="fr-FR" sz="2800" b="1" i="1" dirty="0"/>
              <a:t>al</a:t>
            </a:r>
            <a:r>
              <a:rPr lang="fr-FR" sz="2800" i="1" dirty="0"/>
              <a:t> — nav</a:t>
            </a:r>
            <a:r>
              <a:rPr lang="fr-FR" sz="2800" b="1" i="1" dirty="0"/>
              <a:t>als</a:t>
            </a:r>
            <a:endParaRPr lang="fr-FR" sz="2800" i="1" dirty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567570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640960" cy="1143000"/>
          </a:xfrm>
        </p:spPr>
        <p:txBody>
          <a:bodyPr>
            <a:normAutofit/>
          </a:bodyPr>
          <a:lstStyle/>
          <a:p>
            <a:pPr marL="571500" indent="-571500" algn="l">
              <a:buFont typeface="Arial" pitchFamily="34" charset="0"/>
              <a:buChar char="•"/>
            </a:pPr>
            <a:r>
              <a:rPr lang="ro-RO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 place de l’adjectif qualificatif dans la phrase</a:t>
            </a:r>
            <a:endParaRPr lang="ro-RO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o-RO" dirty="0" smtClean="0"/>
              <a:t>Après le nom</a:t>
            </a:r>
          </a:p>
          <a:p>
            <a:pPr marL="0" indent="0" algn="ctr">
              <a:buNone/>
            </a:pPr>
            <a:r>
              <a:rPr lang="ro-RO" dirty="0" smtClean="0"/>
              <a:t> </a:t>
            </a:r>
            <a:r>
              <a:rPr lang="ro-RO" i="1" dirty="0" smtClean="0"/>
              <a:t>une fille intelligente</a:t>
            </a:r>
          </a:p>
          <a:p>
            <a:pPr marL="0" indent="0" algn="ctr">
              <a:buNone/>
            </a:pPr>
            <a:r>
              <a:rPr lang="ro-RO" i="1" dirty="0"/>
              <a:t>  </a:t>
            </a:r>
            <a:r>
              <a:rPr lang="ro-RO" i="1" dirty="0" smtClean="0"/>
              <a:t>une jupe noire</a:t>
            </a:r>
          </a:p>
          <a:p>
            <a:pPr marL="0" indent="0" algn="ctr">
              <a:buNone/>
            </a:pPr>
            <a:r>
              <a:rPr lang="ro-RO" i="1" dirty="0"/>
              <a:t> </a:t>
            </a:r>
            <a:r>
              <a:rPr lang="ro-RO" i="1" dirty="0" smtClean="0"/>
              <a:t> un chapeau vert</a:t>
            </a:r>
          </a:p>
          <a:p>
            <a:r>
              <a:rPr lang="ro-RO" i="1" dirty="0" smtClean="0"/>
              <a:t>Avant le nom</a:t>
            </a:r>
          </a:p>
          <a:p>
            <a:pPr marL="0" indent="0" algn="ctr">
              <a:buNone/>
            </a:pPr>
            <a:r>
              <a:rPr lang="ro-RO" i="1" dirty="0" smtClean="0"/>
              <a:t> un petit jardin</a:t>
            </a:r>
          </a:p>
          <a:p>
            <a:pPr marL="0" indent="0" algn="ctr">
              <a:buNone/>
            </a:pPr>
            <a:r>
              <a:rPr lang="ro-RO" i="1" dirty="0" smtClean="0"/>
              <a:t>une grande maison</a:t>
            </a:r>
          </a:p>
          <a:p>
            <a:pPr marL="0" indent="0" algn="ctr">
              <a:buNone/>
            </a:pPr>
            <a:r>
              <a:rPr lang="ro-RO" i="1" dirty="0" smtClean="0"/>
              <a:t>une jolie femme</a:t>
            </a:r>
          </a:p>
          <a:p>
            <a:pPr marL="0" indent="0" algn="ctr">
              <a:buNone/>
            </a:pPr>
            <a:r>
              <a:rPr lang="ro-RO" i="1" dirty="0" smtClean="0"/>
              <a:t>une belle chambre</a:t>
            </a:r>
          </a:p>
        </p:txBody>
      </p:sp>
    </p:spTree>
    <p:extLst>
      <p:ext uri="{BB962C8B-B14F-4D97-AF65-F5344CB8AC3E}">
        <p14:creationId xmlns:p14="http://schemas.microsoft.com/office/powerpoint/2010/main" val="14083134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ro-RO" sz="2800" dirty="0" smtClean="0">
                <a:latin typeface="+mn-lt"/>
              </a:rPr>
              <a:t/>
            </a:r>
            <a:br>
              <a:rPr lang="ro-RO" sz="2800" dirty="0" smtClean="0">
                <a:latin typeface="+mn-lt"/>
              </a:rPr>
            </a:br>
            <a:endParaRPr lang="ro-RO" sz="2800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620688"/>
            <a:ext cx="8229600" cy="5433467"/>
          </a:xfrm>
        </p:spPr>
        <p:txBody>
          <a:bodyPr>
            <a:normAutofit/>
          </a:bodyPr>
          <a:lstStyle/>
          <a:p>
            <a:r>
              <a:rPr lang="ro-RO" sz="2800" b="1" dirty="0" smtClean="0">
                <a:solidFill>
                  <a:srgbClr val="FF0000"/>
                </a:solidFill>
                <a:latin typeface="+mn-lt"/>
              </a:rPr>
              <a:t>Bibliografie</a:t>
            </a:r>
          </a:p>
          <a:p>
            <a:pPr marL="0" lvl="0" indent="0">
              <a:buNone/>
            </a:pPr>
            <a:r>
              <a:rPr lang="ro-RO" sz="2800" dirty="0" smtClean="0"/>
              <a:t>1. Dobre</a:t>
            </a:r>
            <a:r>
              <a:rPr lang="ro-RO" sz="2800" dirty="0"/>
              <a:t>, C., </a:t>
            </a:r>
            <a:r>
              <a:rPr lang="ro-RO" sz="2800" i="1" dirty="0"/>
              <a:t>Gramatica limbii franceze</a:t>
            </a:r>
            <a:r>
              <a:rPr lang="ro-RO" sz="2800" dirty="0"/>
              <a:t>, București, Éditeur Booklet, 2015 ;</a:t>
            </a:r>
          </a:p>
          <a:p>
            <a:pPr marL="0" lvl="0" indent="0">
              <a:buNone/>
            </a:pPr>
            <a:r>
              <a:rPr lang="ro-RO" sz="2800" dirty="0" smtClean="0"/>
              <a:t>2. Riegel</a:t>
            </a:r>
            <a:r>
              <a:rPr lang="ro-RO" sz="2800" dirty="0"/>
              <a:t>, M., Pellat, J.C. et, Rioul, R. </a:t>
            </a:r>
            <a:r>
              <a:rPr lang="ro-RO" sz="2800" i="1" dirty="0"/>
              <a:t>Grammaire méthodique du français</a:t>
            </a:r>
            <a:r>
              <a:rPr lang="ro-RO" sz="2800" dirty="0"/>
              <a:t>, Paris, Presses </a:t>
            </a:r>
            <a:r>
              <a:rPr lang="ro-RO" sz="2800" dirty="0" smtClean="0"/>
              <a:t>Universitaire </a:t>
            </a:r>
            <a:r>
              <a:rPr lang="ro-RO" sz="2800" dirty="0"/>
              <a:t>de France, 2001;</a:t>
            </a:r>
          </a:p>
          <a:p>
            <a:endParaRPr lang="ro-RO" sz="2800" dirty="0" smtClean="0">
              <a:latin typeface="+mn-lt"/>
            </a:endParaRPr>
          </a:p>
          <a:p>
            <a:r>
              <a:rPr lang="ro-RO" sz="2800" b="1" dirty="0" smtClean="0">
                <a:solidFill>
                  <a:srgbClr val="FF0000"/>
                </a:solidFill>
              </a:rPr>
              <a:t>Sitografie</a:t>
            </a:r>
          </a:p>
          <a:p>
            <a:pPr marL="0" indent="0">
              <a:buNone/>
            </a:pPr>
            <a:r>
              <a:rPr lang="ro-RO" sz="2800" dirty="0" smtClean="0">
                <a:hlinkClick r:id="rId2"/>
              </a:rPr>
              <a:t>https://www.alloprof.qc.ca/fr/eleves/bv/francais/l-accord-des-adjectifs-composes-notions-avancees-f1673</a:t>
            </a:r>
            <a:endParaRPr lang="ro-RO" sz="2800" dirty="0" smtClean="0"/>
          </a:p>
          <a:p>
            <a:endParaRPr lang="ro-RO" dirty="0"/>
          </a:p>
        </p:txBody>
      </p:sp>
    </p:spTree>
    <p:extLst>
      <p:ext uri="{BB962C8B-B14F-4D97-AF65-F5344CB8AC3E}">
        <p14:creationId xmlns:p14="http://schemas.microsoft.com/office/powerpoint/2010/main" val="22800528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</TotalTime>
  <Words>199</Words>
  <Application>Microsoft Office PowerPoint</Application>
  <PresentationFormat>On-screen Show (4:3)</PresentationFormat>
  <Paragraphs>64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Office Theme</vt:lpstr>
      <vt:lpstr>L’adjectif qualificatif </vt:lpstr>
      <vt:lpstr>Définition</vt:lpstr>
      <vt:lpstr>L’accord des adjectifs qualificatifs</vt:lpstr>
      <vt:lpstr>Le féminin des adjectifs – cas particuliers</vt:lpstr>
      <vt:lpstr>PowerPoint Presentation</vt:lpstr>
      <vt:lpstr>Le pluriel des adjectifs – cas particuliers</vt:lpstr>
      <vt:lpstr>PowerPoint Presentation</vt:lpstr>
      <vt:lpstr>La place de l’adjectif qualificatif dans la phrase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Oana</dc:creator>
  <cp:lastModifiedBy>Oana</cp:lastModifiedBy>
  <cp:revision>12</cp:revision>
  <dcterms:created xsi:type="dcterms:W3CDTF">2025-02-01T15:08:08Z</dcterms:created>
  <dcterms:modified xsi:type="dcterms:W3CDTF">2025-06-10T16:54:46Z</dcterms:modified>
</cp:coreProperties>
</file>