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1" r:id="rId2"/>
    <p:sldId id="335" r:id="rId3"/>
    <p:sldId id="329" r:id="rId4"/>
    <p:sldId id="332" r:id="rId5"/>
    <p:sldId id="322" r:id="rId6"/>
    <p:sldId id="333" r:id="rId7"/>
    <p:sldId id="316" r:id="rId8"/>
    <p:sldId id="318" r:id="rId9"/>
    <p:sldId id="309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4B23-6015-4E3F-913C-7321FDF3779C}" type="datetimeFigureOut">
              <a:rPr lang="ro-RO" smtClean="0"/>
              <a:pPr/>
              <a:t>12.10.2019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E6784-F2DC-40E7-AC29-C29D760DD2C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E6784-F2DC-40E7-AC29-C29D760DD2C2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eptunghi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Dreptunghi rotunjit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reptunghi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reptunghi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Dreptunghi rotunjit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reptunghi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reptunghi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Dreptunghi rotunjit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reptunghi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reptunghi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Dreptunghi rotunjit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187220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CREAREA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LUI  ADAM 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 EVEI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BINELE  DIN 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EDEN)</a:t>
            </a:r>
            <a:b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FERICIREA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 PARADIS</a:t>
            </a:r>
            <a:endParaRPr lang="ro-RO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u 1"/>
          <p:cNvSpPr txBox="1">
            <a:spLocks/>
          </p:cNvSpPr>
          <p:nvPr/>
        </p:nvSpPr>
        <p:spPr>
          <a:xfrm>
            <a:off x="251520" y="188640"/>
            <a:ext cx="8712968" cy="14700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DUMNEZEU - SFÂNTA TREIME: TATĂL, FIUL, SFÂNTUL DUH</a:t>
            </a:r>
            <a:endParaRPr lang="ro-RO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HRISTOS DUMNEZEU CREATORUL </a:t>
            </a:r>
            <a:r>
              <a:rPr lang="ro-RO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OMUL</a:t>
            </a:r>
            <a:r>
              <a:rPr kumimoji="0" lang="ro-RO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o-R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u 1"/>
          <p:cNvSpPr txBox="1">
            <a:spLocks/>
          </p:cNvSpPr>
          <p:nvPr/>
        </p:nvSpPr>
        <p:spPr>
          <a:xfrm>
            <a:off x="251520" y="3861048"/>
            <a:ext cx="8568952" cy="280831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PRIMII</a:t>
            </a:r>
            <a:r>
              <a:rPr kumimoji="0" lang="ro-RO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OAMENI. PRIMA FAMILIE. STRĂMOȘII.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2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CĂDEREA ÎN ISPITĂ REA ȘI ÎN PĂCATUL NEASCULTĂRII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80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PEDEAPSA DREAPTĂ</a:t>
            </a:r>
            <a:r>
              <a:rPr kumimoji="0" lang="ro-RO" sz="2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ȘI BUNĂ </a:t>
            </a:r>
            <a:r>
              <a:rPr kumimoji="0" lang="ro-RO" sz="2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IZGONIRII DIN RAI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8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000" baseline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ÎN SCOPUL MÂNTUIRII (SALVĂRII)</a:t>
            </a:r>
            <a:r>
              <a:rPr lang="ro-RO" sz="2000" b="1" baseline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PRIN </a:t>
            </a:r>
            <a:r>
              <a:rPr lang="ro-RO" sz="2000" baseline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HRISTOS – MESIA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800" baseline="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PRIN</a:t>
            </a:r>
            <a:r>
              <a:rPr kumimoji="0" lang="ro-RO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RĂSTIGNIRE PE CRUCE (= POMUL VIEȚII), ÎNVIERE,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8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PRIN</a:t>
            </a:r>
            <a:r>
              <a:rPr lang="ro-RO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o-RO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HARUL </a:t>
            </a:r>
            <a:r>
              <a:rPr lang="ro-RO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kumimoji="0" lang="ro-RO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AINELOR</a:t>
            </a:r>
            <a:r>
              <a:rPr lang="ro-RO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o-RO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BOTEZ, SPOVEDANIE, ÎMPĂRTĂȘANIE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4644008" cy="6165304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Iar femeii i-a zis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Voi înmulţi mereu necazurile tale, mai ales în vremea sarcinii tale; în dureri vei naşte copii; atrasă vei fi către bărbatul tău şi el te va stăpâni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o-RO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Iar lui Adam i-a zis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Pentru că ai ascultat vorba femeii tale şi ai mâncat din pomul din care ţi-am poruncit: "Să nu mănânci", blestemat va fi pământul pentru tine! Cu osteneală să te hrăneşti din el în toate zilele vieţii tale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Spini şi pălămidă îţi va rodi el şi te vei hrăni cu iarba câmpului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o-RO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n sudoarea fetei tale îţi vei mânca pâinea ta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până te vei întoarce în pământul din care eşti luat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; căci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pământ eşti şi în pământ te vei întoarce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o-RO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u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Adam lucrând pământul </a:t>
            </a:r>
            <a:b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și Eva torcând</a:t>
            </a: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Imagini pentru icoane adam și eva lucrând pământ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499992" cy="6165304"/>
          </a:xfrm>
          <a:prstGeom prst="rect">
            <a:avLst/>
          </a:prstGeom>
          <a:noFill/>
        </p:spPr>
      </p:pic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Omul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3600" i="1" dirty="0" smtClean="0"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Dumnezeu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după chipul 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după asemănarea Sa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2818656" cy="4752528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după chipul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buNone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sufletul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514350" indent="-514350" algn="ctr">
              <a:buAutoNum type="arabicPeriod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Mintea</a:t>
            </a:r>
          </a:p>
          <a:p>
            <a:pPr marL="514350" indent="-514350" algn="ctr">
              <a:buAutoNum type="arabicPeriod"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Sentimentul</a:t>
            </a:r>
          </a:p>
          <a:p>
            <a:pPr marL="514350" indent="-514350" algn="ctr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3. Voința liberă</a:t>
            </a:r>
          </a:p>
        </p:txBody>
      </p:sp>
      <p:sp>
        <p:nvSpPr>
          <p:cNvPr id="4" name="Titlu 1"/>
          <p:cNvSpPr txBox="1">
            <a:spLocks/>
          </p:cNvSpPr>
          <p:nvPr/>
        </p:nvSpPr>
        <p:spPr>
          <a:xfrm>
            <a:off x="3203848" y="1628800"/>
            <a:ext cx="2664296" cy="47525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Mijloace</a:t>
            </a:r>
            <a:endParaRPr lang="ro-RO" sz="300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(căi</a:t>
            </a:r>
            <a:r>
              <a:rPr lang="ro-RO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metode):</a:t>
            </a:r>
            <a:endParaRPr kumimoji="0" lang="ro-RO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o-RO" sz="3200" i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Credința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o-RO" sz="3200" b="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o-RO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Faptele bune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o-RO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o-RO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Harul divin</a:t>
            </a:r>
            <a:endParaRPr kumimoji="0" lang="ro-RO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ubstituent conținut 2"/>
          <p:cNvSpPr txBox="1">
            <a:spLocks/>
          </p:cNvSpPr>
          <p:nvPr/>
        </p:nvSpPr>
        <p:spPr>
          <a:xfrm>
            <a:off x="6012160" y="1628800"/>
            <a:ext cx="2818656" cy="475252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„</a:t>
            </a:r>
            <a:r>
              <a:rPr lang="ro-RO" sz="3200" b="1" i="1" dirty="0" smtClean="0">
                <a:latin typeface="Times New Roman" pitchFamily="18" charset="0"/>
                <a:cs typeface="Times New Roman" pitchFamily="18" charset="0"/>
              </a:rPr>
              <a:t>asemănarea</a:t>
            </a:r>
            <a:r>
              <a:rPr kumimoji="0" lang="ro-R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(scop: desăvârșirea):</a:t>
            </a:r>
            <a:endParaRPr kumimoji="0" lang="ro-RO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Cunoașterea</a:t>
            </a: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Iubirea </a:t>
            </a: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</a:t>
            </a:r>
            <a:r>
              <a:rPr kumimoji="0" lang="ro-R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Sfințenia,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2400" baseline="0" dirty="0" smtClean="0">
                <a:latin typeface="Times New Roman" pitchFamily="18" charset="0"/>
                <a:cs typeface="Times New Roman" pitchFamily="18" charset="0"/>
              </a:rPr>
              <a:t>ibertatea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curată a sufletului</a:t>
            </a: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ăgeată la dreapta 7"/>
          <p:cNvSpPr/>
          <p:nvPr/>
        </p:nvSpPr>
        <p:spPr>
          <a:xfrm>
            <a:off x="2987824" y="4149080"/>
            <a:ext cx="57606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Săgeată la dreapta 9"/>
          <p:cNvSpPr/>
          <p:nvPr/>
        </p:nvSpPr>
        <p:spPr>
          <a:xfrm>
            <a:off x="2987824" y="5373216"/>
            <a:ext cx="57606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Săgeată la dreapta 13"/>
          <p:cNvSpPr/>
          <p:nvPr/>
        </p:nvSpPr>
        <p:spPr>
          <a:xfrm>
            <a:off x="5652120" y="3284984"/>
            <a:ext cx="720080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Săgeată la dreapta 14"/>
          <p:cNvSpPr/>
          <p:nvPr/>
        </p:nvSpPr>
        <p:spPr>
          <a:xfrm>
            <a:off x="5724128" y="4221088"/>
            <a:ext cx="792088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Săgeată la dreapta 15"/>
          <p:cNvSpPr/>
          <p:nvPr/>
        </p:nvSpPr>
        <p:spPr>
          <a:xfrm>
            <a:off x="5652120" y="5445224"/>
            <a:ext cx="792088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Săgeată la dreapta 16"/>
          <p:cNvSpPr/>
          <p:nvPr/>
        </p:nvSpPr>
        <p:spPr>
          <a:xfrm>
            <a:off x="2699792" y="2924944"/>
            <a:ext cx="720080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ZIUA A ȘASEA – CREAREA OMULUI – ADAM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4932040" cy="6093296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26.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zis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Dumnezeu: "</a:t>
            </a:r>
            <a:r>
              <a:rPr lang="vi-VN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Să facem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după chipul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după asemănarea </a:t>
            </a:r>
            <a:r>
              <a:rPr lang="vi-VN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Noastră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 să stăpânească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peştii mării, păsările cerului, animalele domestice, toate vietăţile ce se târăsc pe pământ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tot pământul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!“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27.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 a făcut Dumnezeu pe om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după chipul Său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după chipul lui Dumnezeu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l-a făcut; a făcut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bărbat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femeie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2, 7 </a:t>
            </a:r>
            <a:r>
              <a:rPr lang="vi-VN" dirty="0" smtClean="0">
                <a:latin typeface="+mj-lt"/>
              </a:rPr>
              <a:t>Atunci, </a:t>
            </a:r>
            <a:r>
              <a:rPr lang="vi-VN" b="1" dirty="0" smtClean="0">
                <a:latin typeface="+mj-lt"/>
              </a:rPr>
              <a:t>luând Domnul Dumnezeu ţărână din pământ, </a:t>
            </a:r>
            <a:r>
              <a:rPr lang="vi-VN" b="1" i="1" dirty="0" smtClean="0">
                <a:solidFill>
                  <a:srgbClr val="00B0F0"/>
                </a:solidFill>
                <a:latin typeface="+mj-lt"/>
              </a:rPr>
              <a:t>a suflat în faţa lui suflare de viaţă </a:t>
            </a:r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a făcut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+mj-lt"/>
              </a:rPr>
              <a:t>pe 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om</a:t>
            </a:r>
            <a:r>
              <a:rPr lang="vi-VN" b="1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şi şi </a:t>
            </a:r>
            <a:r>
              <a:rPr lang="vi-VN" b="1" i="1" dirty="0" smtClean="0">
                <a:latin typeface="+mj-lt"/>
              </a:rPr>
              <a:t>s-a făcut </a:t>
            </a:r>
            <a:r>
              <a:rPr lang="vi-VN" b="1" i="1" dirty="0" smtClean="0">
                <a:solidFill>
                  <a:srgbClr val="FF0000"/>
                </a:solidFill>
                <a:latin typeface="+mj-lt"/>
              </a:rPr>
              <a:t>omul fiinţă vie.</a:t>
            </a:r>
            <a:endParaRPr lang="ro-RO" sz="800" b="1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o-RO" sz="1300" b="1" i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28.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Dumnezeu i-a binecuvântat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zicând: "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Creşteţi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şi vă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înmulţiţi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umpleţi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pământul şi-l supuneţi; şi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stăpâniţi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peştii mării,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păsările cerului,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toate animalele,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toate vietăţile ce se mişcă pe pământ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tot pământu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l!“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o-RO" sz="1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Şi a fost seară şi a fost dimineaţă: </a:t>
            </a:r>
            <a:r>
              <a:rPr lang="ro-RO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ziua a şasea.</a:t>
            </a:r>
            <a:endParaRPr lang="ro-RO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ine 5" descr="http://www.doxologia.ro/sites/default/files/styles/media-articol/public/imagine/2015/02/facerea_biserica_sf_sava_iasi_6_0.jpg?itok=ssh7fIO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421196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Adam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dând nume animalelor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în grădina din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Rai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sau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Paradis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4499992" cy="6237312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Atunci, luând Domnul Dumnezeu ţărână din pământ, a făcut pe om şi a suflat în faţa lui suflare de viaţă şi s-a făcut omul fiinţă vie.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8.Apoi Domnul Dumnezeu a sădit </a:t>
            </a:r>
            <a:r>
              <a:rPr lang="vi-VN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grădină în Eden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spre răsărit, şi a pus acolo pe omul pe care-l zidise.</a:t>
            </a:r>
            <a:endParaRPr lang="ro-RO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9.Şi a făcut Domnul Dumnezeu să răsară din pământ tot soiul de pomi, plăcuţi la vedere şi cu roade bune de mâncat; iar </a:t>
            </a:r>
            <a:r>
              <a:rPr lang="vi-VN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în mijlocul raiului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era </a:t>
            </a:r>
            <a:r>
              <a:rPr lang="vi-VN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pomul vieţii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pomul cunoştinţei binelui şi răului.</a:t>
            </a:r>
            <a:endParaRPr lang="ro-RO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10.Şi din Eden ieşea un râu, care uda raiul, iar de acolo se împărţea în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patru braţe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Şi Domnul Dumnezeu, Care făcuse din pământ toate fiarele câmpului şi toate păsările cerului, le-a adus la Adam, ca să vadă cum le va numi; aşa ca toate fiinţele vii să se numească precum le va numi Adam.</a:t>
            </a:r>
            <a:endParaRPr lang="ro-RO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Şi a pus Adam nume tuturor animalelor şi tuturor păsărilor cerului şi tuturor fiarelor sălbatice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; dar pentru Adam nu s-a găsit ajutor de potriva lui</a:t>
            </a:r>
            <a:endParaRPr lang="ro-RO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>
              <a:latin typeface="+mj-lt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95863"/>
            <a:ext cx="4644009" cy="32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ini pentru adam DÂND NUME ANIMALE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33664"/>
            <a:ext cx="464400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o-RO" sz="1800" i="1" dirty="0" smtClean="0">
                <a:latin typeface="Times New Roman" pitchFamily="18" charset="0"/>
                <a:cs typeface="Times New Roman" pitchFamily="18" charset="0"/>
              </a:rPr>
              <a:t>Crearea Evei.  Prima familie.  </a:t>
            </a:r>
            <a:br>
              <a:rPr lang="ro-RO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Bărbat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femeie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a făcut şi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i-a binecuvântat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şi le-a pus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în ziua în care i-a făcut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4067944" cy="6093296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18.Şi a zis Domnul Dumnezeu: "</a:t>
            </a:r>
            <a:r>
              <a:rPr lang="vi-V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 este bine să fie omul singur; să-i facem ajutor potrivit pentru el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21.Atunci a adus Domnul Dumnezeu asupra lui Adam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somn greu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; şi, dacă a adormit, </a:t>
            </a:r>
            <a:r>
              <a:rPr lang="vi-V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luat una din coastele lui şi a plinit locul ei cu carne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22.Iar coasta luată din Adam a făcut-o Domnul Dumnezeu femeie şi a adus-o la Adam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23.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Şi a zis Adam: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"Iată aceasta-i os din oasele mele şi carne din carnea mea; </a:t>
            </a:r>
            <a:r>
              <a:rPr lang="vi-V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 se va numi femeie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pentru că este luată din bărbatul său.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24.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De aceea va lăsa omul pe tatăl său şi pe mama sa şi se va uni cu femeia sa şi vor fi amândoi un trup.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Adam şi femeia lui erau amândoi goi şi nu se ruşinau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20.Şi a pus Adam femeii sale numele </a:t>
            </a:r>
            <a:r>
              <a:rPr lang="vi-V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adică 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viaţă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pentru că ea era să fie </a:t>
            </a:r>
            <a:r>
              <a:rPr lang="vi-V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mama tuturor celor vii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AutoShape 2" descr="Imagini pentru adam și eva călcând poru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9878" name="AutoShape 6" descr="Imagini pentru adam și eva călcând poru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273630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764704"/>
            <a:ext cx="241176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Ispita „șarpelui” (îngerului cel rău, viclean și mincinos)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 Căderea în 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păcatul neascultării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o-RO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b="1" i="1" dirty="0" smtClean="0">
                <a:latin typeface="Times New Roman" pitchFamily="18" charset="0"/>
                <a:cs typeface="Times New Roman" pitchFamily="18" charset="0"/>
              </a:rPr>
              <a:t>Lipsa iubirii de Dumnezeu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800" b="1" i="1" dirty="0" smtClean="0">
                <a:latin typeface="Times New Roman" pitchFamily="18" charset="0"/>
                <a:cs typeface="Times New Roman" pitchFamily="18" charset="0"/>
              </a:rPr>
              <a:t>Pierderea fericirii raiului, a harului și a demnității împărătești.</a:t>
            </a:r>
            <a:endParaRPr lang="ro-RO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4139952" cy="6093296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Şarpele însă era cel mai şiret dintre toate fiarele de pe pământ, pe care le făcuse Domnul Dumnezeu. Şi a zis şarpele către femeie: 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Dumnezeu a zis El, oare, să nu mâncaţi roade din orice pom din rai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?“</a:t>
            </a:r>
            <a:endParaRPr lang="ro-RO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Iar femeia a zis către şarpe: 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Roade din pomii raiului putem să mâncăm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Numai din rodul pomului celui din mijlocul raiului ne-a zis Dumnezeu: 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Să nu mâncaţi din el, nici să vă atingeţi de el, ca să nu muriţi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!“</a:t>
            </a:r>
            <a:endParaRPr lang="ro-RO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Atunci şarpele a zis către femeie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vi-VN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Nu, nu veţi muri</a:t>
            </a:r>
            <a:r>
              <a:rPr lang="vi-V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o-RO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vi-VN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Dar Dumnezeu ştie că în ziua în care veţi mânca din el vi se vor deschide ochii şi veţi fi ca Dumnezeu, cunoscând binele şi răul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De aceea femeia, socotind că rodul pomului este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bun de mâncat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plăcut ochilor la vedere şi vrednic de dorit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i="1" dirty="0" smtClean="0">
                <a:latin typeface="Times New Roman" pitchFamily="18" charset="0"/>
                <a:cs typeface="Times New Roman" pitchFamily="18" charset="0"/>
              </a:rPr>
              <a:t>pentru că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dă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ştiinţă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, a luat din el şi a mâncat şi a dat bărbatului său şi a mâncat şi el.</a:t>
            </a: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vi-VN" sz="1600" i="1" dirty="0" smtClean="0">
                <a:latin typeface="Times New Roman" pitchFamily="18" charset="0"/>
                <a:cs typeface="Times New Roman" pitchFamily="18" charset="0"/>
              </a:rPr>
              <a:t>Atunci li s-au deschis ochii la amândoi şi au cunoscut că erau goi, şi au cusut frunze de smochin şi şi-au făcut acoperăminte.</a:t>
            </a:r>
            <a:endParaRPr lang="ro-RO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25922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248376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Proto</a:t>
            </a:r>
            <a:r>
              <a:rPr lang="ro-RO" sz="1800" b="1" dirty="0" err="1" smtClean="0">
                <a:latin typeface="Times New Roman" pitchFamily="18" charset="0"/>
                <a:cs typeface="Times New Roman" pitchFamily="18" charset="0"/>
              </a:rPr>
              <a:t>evanghelia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(prima „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Evanghelie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”): prima Veste Bună a mântuirii prin Domnul Iisus Hristos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3059832" y="764704"/>
            <a:ext cx="3528392" cy="60932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4.Zis-a Domnul Dumnezeu către şarpe:</a:t>
            </a:r>
            <a:endParaRPr lang="ro-RO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Duşmănie voi pune între tine şi între femeie, între sămânţa ta şi sămânţa ei; aceasta îţi va zdrobi capul, iar tu îi vei înţepa călcâiul</a:t>
            </a:r>
            <a:r>
              <a:rPr lang="vi-VN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o-RO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6" name="Picture 4" descr="Imagini pentru zilele creației ico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059832" cy="6093296"/>
          </a:xfrm>
          <a:prstGeom prst="rect">
            <a:avLst/>
          </a:prstGeom>
          <a:noFill/>
        </p:spPr>
      </p:pic>
      <p:sp>
        <p:nvSpPr>
          <p:cNvPr id="11" name="Săgeată la dreapta 10"/>
          <p:cNvSpPr/>
          <p:nvPr/>
        </p:nvSpPr>
        <p:spPr>
          <a:xfrm>
            <a:off x="2843808" y="1196752"/>
            <a:ext cx="57606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Săgeată la dreapta 11"/>
          <p:cNvSpPr/>
          <p:nvPr/>
        </p:nvSpPr>
        <p:spPr>
          <a:xfrm>
            <a:off x="5436096" y="1772816"/>
            <a:ext cx="93610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3203848" y="2154712"/>
          <a:ext cx="3168352" cy="4531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0004"/>
                <a:gridCol w="1608348"/>
              </a:tblGrid>
              <a:tr h="443356">
                <a:tc>
                  <a:txBody>
                    <a:bodyPr/>
                    <a:lstStyle/>
                    <a:p>
                      <a:pPr algn="ctr"/>
                      <a:endParaRPr lang="ro-RO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Cuvinte:</a:t>
                      </a:r>
                      <a:endParaRPr lang="ro-RO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Sens, înțeles:</a:t>
                      </a:r>
                      <a:endParaRPr lang="ro-RO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768"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Șarpele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Îngerul rău</a:t>
                      </a:r>
                      <a:endParaRPr lang="ro-R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040"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Femeia-Fecioară</a:t>
                      </a:r>
                      <a:endParaRPr lang="ro-RO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Maica Domnului</a:t>
                      </a:r>
                      <a:endParaRPr lang="ro-R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040"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Pruncul ei</a:t>
                      </a:r>
                      <a:endParaRPr lang="ro-R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Hristos Domnul</a:t>
                      </a:r>
                      <a:endParaRPr lang="ro-R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040"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Zdrobirea capului </a:t>
                      </a:r>
                      <a:endParaRPr lang="ro-R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Biruirea răului</a:t>
                      </a:r>
                      <a:endParaRPr lang="ro-R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8396"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Înțeparea călcâiului</a:t>
                      </a:r>
                    </a:p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Cruce</a:t>
                      </a:r>
                      <a:r>
                        <a:rPr lang="ro-RO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dar Înviere</a:t>
                      </a:r>
                    </a:p>
                    <a:p>
                      <a:pPr algn="ctr"/>
                      <a:endParaRPr lang="ro-RO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764705"/>
            <a:ext cx="255577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Imagine similar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08920"/>
            <a:ext cx="2555777" cy="2160240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97153"/>
            <a:ext cx="255577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Făgăduința venirii lui Mesia-Hristos Dumnezeu, Mântuitorul oamenilor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4067944" cy="6093296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Iar când au auzit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glasul Domnului Dumnezeu, Care umbla prin rai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, în răcoarea serii, </a:t>
            </a:r>
            <a:r>
              <a:rPr lang="vi-VN" sz="2200" i="1" dirty="0" smtClean="0">
                <a:latin typeface="Times New Roman" pitchFamily="18" charset="0"/>
                <a:cs typeface="Times New Roman" pitchFamily="18" charset="0"/>
              </a:rPr>
              <a:t>s-au ascuns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Adam şi femeia lui de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faţa Domnului Dumnezeu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printre pomii raiului.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Şi a strigat Domnul Dumnezeu pe Adam şi i-a zis: 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Adame, unde eşti?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o-RO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Răspuns-a acesta: 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 auzit glasul Tău în rai şi m-am temut, căci sunt gol, şi m-am ascuns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Şi i-a zis Dumnezeu: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Cine ti-a spus că eşti gol? Nu cumva ai mâncat din pomul din care ti-am poruncit să nu mănânci?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o-RO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Zis-a Adam: "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Femeia care mi-ai dat-o să fie cu mine, aceea mi-a dat din pom şi am mâncat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o-RO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13.Şi a zis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Domnul Dumnezeu către femeie: 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“Pentru ce ai făcut aceasta?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Iar femeia a zis: 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Şarpele m-a amăgit şi eu am mâncat</a:t>
            </a:r>
            <a:r>
              <a:rPr lang="vi-V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o-RO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2592288" cy="609329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64704"/>
            <a:ext cx="24837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Imagine similar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9" name="Picture 8" descr="Imagini pentru domnul iisus hris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08920"/>
            <a:ext cx="248376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05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Izgonirea lui Adam și a Evei din Rai, plânsul lângă Rai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2627784" y="476672"/>
            <a:ext cx="3744416" cy="6381328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Apoi a făcut Domnul Dumnezeu lui Adam şi femeii lui 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îmbrăcăminte de piele şi i-a îmbrăcat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 a zis Domnul Dumnezeu: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Iată Adam s-a făcut ca unul dintre Noi, cunoscând binele şi răul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 acum nu cumva să-şi întindă mâna şi să ia roade din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pomul vieţii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să mănânce şi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să trăiască în veci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!...“</a:t>
            </a:r>
            <a:r>
              <a:rPr lang="ro-RO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23.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De aceea l-a scos Domnul Dumnezeu din grădina cea din Eden, ca să lucreze pământul, din care fusese luat.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24.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Şi izgonind pe Adam, l-a aşezat 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în preajma grădinii celei din Eden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vi-VN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pus heruvimi şi sabie de flacără vâlvâitoare, să păzească drumul către pomul vieţii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Imagini pentru zilele creației ico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627784" cy="6381328"/>
          </a:xfrm>
          <a:prstGeom prst="rect">
            <a:avLst/>
          </a:prstGeom>
          <a:noFill/>
        </p:spPr>
      </p:pic>
      <p:pic>
        <p:nvPicPr>
          <p:cNvPr id="6" name="Picture 2" descr="Imagini pentru zilele creației ico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476672"/>
            <a:ext cx="2790825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hilibru">
  <a:themeElements>
    <a:clrScheme name="Echilibru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chilibru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chilibru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474</TotalTime>
  <Words>1408</Words>
  <Application>Microsoft Office PowerPoint</Application>
  <PresentationFormat>Expunere pe ecran (4:3)</PresentationFormat>
  <Paragraphs>117</Paragraphs>
  <Slides>10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Echilibru</vt:lpstr>
      <vt:lpstr>CREAREA  LUI  ADAM  ȘI  A  EVEI  BINELE  DIN  RAI  (EDEN) FERICIREA  DIN  PARADIS</vt:lpstr>
      <vt:lpstr>Omul – creat de Dumnezeu „după chipul și după asemănarea Sa”</vt:lpstr>
      <vt:lpstr>ZIUA A ȘASEA – CREAREA OMULUI – ADAM</vt:lpstr>
      <vt:lpstr>Adam dând nume animalelor în grădina din Rai (Eden sau Paradis)</vt:lpstr>
      <vt:lpstr>Crearea Evei.  Prima familie.   Bărbat şi femeie a făcut şi i-a binecuvântat şi le-a pus numele: Om, în ziua în care i-a făcut</vt:lpstr>
      <vt:lpstr>Ispita „șarpelui” (îngerului cel rău, viclean și mincinos).  Căderea în păcatul neascultării.  Lipsa iubirii de Dumnezeu. Pierderea fericirii raiului, a harului și a demnității împărătești.</vt:lpstr>
      <vt:lpstr>Protoevanghelia (prima „Evanghelie”): prima Veste Bună a mântuirii prin Domnul Iisus Hristos</vt:lpstr>
      <vt:lpstr>Făgăduința venirii lui Mesia-Hristos Dumnezeu, Mântuitorul oamenilor</vt:lpstr>
      <vt:lpstr>Izgonirea lui Adam și a Evei din Rai, plânsul lângă Rai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bgd</dc:creator>
  <cp:lastModifiedBy>bgd</cp:lastModifiedBy>
  <cp:revision>72</cp:revision>
  <dcterms:created xsi:type="dcterms:W3CDTF">2019-10-06T20:24:31Z</dcterms:created>
  <dcterms:modified xsi:type="dcterms:W3CDTF">2019-10-12T15:06:20Z</dcterms:modified>
</cp:coreProperties>
</file>