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60" r:id="rId5"/>
    <p:sldId id="273" r:id="rId6"/>
    <p:sldId id="271" r:id="rId7"/>
    <p:sldId id="261" r:id="rId8"/>
    <p:sldId id="262" r:id="rId9"/>
    <p:sldId id="272" r:id="rId10"/>
    <p:sldId id="263" r:id="rId11"/>
    <p:sldId id="264" r:id="rId12"/>
    <p:sldId id="265" r:id="rId13"/>
    <p:sldId id="266" r:id="rId14"/>
    <p:sldId id="268"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5" autoAdjust="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050A-4C2F-4507-8AA5-9B444C422D9C}" type="datetimeFigureOut">
              <a:rPr lang="ro-RO" smtClean="0"/>
              <a:t>11.07.2025</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40805-550D-4B60-8A32-7A51F8F10101}" type="slidenum">
              <a:rPr lang="ro-RO" smtClean="0"/>
              <a:t>‹#›</a:t>
            </a:fld>
            <a:endParaRPr lang="ro-RO"/>
          </a:p>
        </p:txBody>
      </p:sp>
    </p:spTree>
    <p:extLst>
      <p:ext uri="{BB962C8B-B14F-4D97-AF65-F5344CB8AC3E}">
        <p14:creationId xmlns:p14="http://schemas.microsoft.com/office/powerpoint/2010/main" val="116133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dirty="0"/>
              <a:t>Până să ajungă la școală</a:t>
            </a:r>
          </a:p>
        </p:txBody>
      </p:sp>
      <p:sp>
        <p:nvSpPr>
          <p:cNvPr id="4" name="Substituent număr diapozitiv 3"/>
          <p:cNvSpPr>
            <a:spLocks noGrp="1"/>
          </p:cNvSpPr>
          <p:nvPr>
            <p:ph type="sldNum" sz="quarter" idx="10"/>
          </p:nvPr>
        </p:nvSpPr>
        <p:spPr/>
        <p:txBody>
          <a:bodyPr/>
          <a:lstStyle/>
          <a:p>
            <a:fld id="{C0140805-550D-4B60-8A32-7A51F8F10101}" type="slidenum">
              <a:rPr lang="ro-RO" smtClean="0"/>
              <a:t>3</a:t>
            </a:fld>
            <a:endParaRPr lang="ro-RO"/>
          </a:p>
        </p:txBody>
      </p:sp>
    </p:spTree>
    <p:extLst>
      <p:ext uri="{BB962C8B-B14F-4D97-AF65-F5344CB8AC3E}">
        <p14:creationId xmlns:p14="http://schemas.microsoft.com/office/powerpoint/2010/main" val="408225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4</a:t>
            </a:fld>
            <a:endParaRPr lang="ro-RO"/>
          </a:p>
        </p:txBody>
      </p:sp>
    </p:spTree>
    <p:extLst>
      <p:ext uri="{BB962C8B-B14F-4D97-AF65-F5344CB8AC3E}">
        <p14:creationId xmlns:p14="http://schemas.microsoft.com/office/powerpoint/2010/main" val="135091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6</a:t>
            </a:fld>
            <a:endParaRPr lang="ro-RO"/>
          </a:p>
        </p:txBody>
      </p:sp>
    </p:spTree>
    <p:extLst>
      <p:ext uri="{BB962C8B-B14F-4D97-AF65-F5344CB8AC3E}">
        <p14:creationId xmlns:p14="http://schemas.microsoft.com/office/powerpoint/2010/main" val="37786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7</a:t>
            </a:fld>
            <a:endParaRPr lang="ro-RO"/>
          </a:p>
        </p:txBody>
      </p:sp>
    </p:spTree>
    <p:extLst>
      <p:ext uri="{BB962C8B-B14F-4D97-AF65-F5344CB8AC3E}">
        <p14:creationId xmlns:p14="http://schemas.microsoft.com/office/powerpoint/2010/main" val="29470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10</a:t>
            </a:fld>
            <a:endParaRPr lang="ro-RO"/>
          </a:p>
        </p:txBody>
      </p:sp>
    </p:spTree>
    <p:extLst>
      <p:ext uri="{BB962C8B-B14F-4D97-AF65-F5344CB8AC3E}">
        <p14:creationId xmlns:p14="http://schemas.microsoft.com/office/powerpoint/2010/main" val="292530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12</a:t>
            </a:fld>
            <a:endParaRPr lang="ro-RO"/>
          </a:p>
        </p:txBody>
      </p:sp>
    </p:spTree>
    <p:extLst>
      <p:ext uri="{BB962C8B-B14F-4D97-AF65-F5344CB8AC3E}">
        <p14:creationId xmlns:p14="http://schemas.microsoft.com/office/powerpoint/2010/main" val="251190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ro-RO" dirty="0"/>
              <a:t> </a:t>
            </a:r>
          </a:p>
        </p:txBody>
      </p:sp>
      <p:sp>
        <p:nvSpPr>
          <p:cNvPr id="4" name="Substituent număr diapozitiv 3"/>
          <p:cNvSpPr>
            <a:spLocks noGrp="1"/>
          </p:cNvSpPr>
          <p:nvPr>
            <p:ph type="sldNum" sz="quarter" idx="10"/>
          </p:nvPr>
        </p:nvSpPr>
        <p:spPr/>
        <p:txBody>
          <a:bodyPr/>
          <a:lstStyle/>
          <a:p>
            <a:fld id="{C0140805-550D-4B60-8A32-7A51F8F10101}" type="slidenum">
              <a:rPr lang="ro-RO" smtClean="0"/>
              <a:t>13</a:t>
            </a:fld>
            <a:endParaRPr lang="ro-RO"/>
          </a:p>
        </p:txBody>
      </p:sp>
    </p:spTree>
    <p:extLst>
      <p:ext uri="{BB962C8B-B14F-4D97-AF65-F5344CB8AC3E}">
        <p14:creationId xmlns:p14="http://schemas.microsoft.com/office/powerpoint/2010/main" val="175383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14</a:t>
            </a:fld>
            <a:endParaRPr lang="ro-RO"/>
          </a:p>
        </p:txBody>
      </p:sp>
    </p:spTree>
    <p:extLst>
      <p:ext uri="{BB962C8B-B14F-4D97-AF65-F5344CB8AC3E}">
        <p14:creationId xmlns:p14="http://schemas.microsoft.com/office/powerpoint/2010/main" val="5004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C0140805-550D-4B60-8A32-7A51F8F10101}" type="slidenum">
              <a:rPr lang="ro-RO" smtClean="0"/>
              <a:t>15</a:t>
            </a:fld>
            <a:endParaRPr lang="ro-RO"/>
          </a:p>
        </p:txBody>
      </p:sp>
    </p:spTree>
    <p:extLst>
      <p:ext uri="{BB962C8B-B14F-4D97-AF65-F5344CB8AC3E}">
        <p14:creationId xmlns:p14="http://schemas.microsoft.com/office/powerpoint/2010/main" val="414447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o-RO"/>
              <a:t>Clic pentru editare stil titlu</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7" name="Date Placeholder 6"/>
          <p:cNvSpPr>
            <a:spLocks noGrp="1"/>
          </p:cNvSpPr>
          <p:nvPr>
            <p:ph type="dt" sz="half" idx="10"/>
          </p:nvPr>
        </p:nvSpPr>
        <p:spPr/>
        <p:txBody>
          <a:bodyPr/>
          <a:lstStyle/>
          <a:p>
            <a:fld id="{E2C38CFD-2C9D-4723-9EDC-F15FFCC66CB7}" type="datetimeFigureOut">
              <a:rPr lang="ro-RO" smtClean="0"/>
              <a:t>11.07.2025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29704349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E2C38CFD-2C9D-4723-9EDC-F15FFCC66CB7}" type="datetimeFigureOut">
              <a:rPr lang="ro-RO" smtClean="0"/>
              <a:t>11.07.2025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149485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o-RO"/>
              <a:t>Clic pentru editare stil titlu</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E2C38CFD-2C9D-4723-9EDC-F15FFCC66CB7}" type="datetimeFigureOut">
              <a:rPr lang="ro-RO" smtClean="0"/>
              <a:t>11.07.2025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55851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E2C38CFD-2C9D-4723-9EDC-F15FFCC66CB7}" type="datetimeFigureOut">
              <a:rPr lang="ro-RO" smtClean="0"/>
              <a:t>11.07.2025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38002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o-RO"/>
              <a:t>Clic pentru editare stil titlu</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Editați stilurile de text coordonator</a:t>
            </a:r>
          </a:p>
        </p:txBody>
      </p:sp>
      <p:sp>
        <p:nvSpPr>
          <p:cNvPr id="7" name="Date Placeholder 6"/>
          <p:cNvSpPr>
            <a:spLocks noGrp="1"/>
          </p:cNvSpPr>
          <p:nvPr>
            <p:ph type="dt" sz="half" idx="10"/>
          </p:nvPr>
        </p:nvSpPr>
        <p:spPr/>
        <p:txBody>
          <a:bodyPr/>
          <a:lstStyle/>
          <a:p>
            <a:fld id="{E2C38CFD-2C9D-4723-9EDC-F15FFCC66CB7}" type="datetimeFigureOut">
              <a:rPr lang="ro-RO" smtClean="0"/>
              <a:t>11.07.2025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8280758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8" name="Date Placeholder 7"/>
          <p:cNvSpPr>
            <a:spLocks noGrp="1"/>
          </p:cNvSpPr>
          <p:nvPr>
            <p:ph type="dt" sz="half" idx="10"/>
          </p:nvPr>
        </p:nvSpPr>
        <p:spPr/>
        <p:txBody>
          <a:bodyPr/>
          <a:lstStyle/>
          <a:p>
            <a:fld id="{E2C38CFD-2C9D-4723-9EDC-F15FFCC66CB7}" type="datetimeFigureOut">
              <a:rPr lang="ro-RO" smtClean="0"/>
              <a:t>11.07.2025</a:t>
            </a:fld>
            <a:endParaRPr lang="ro-RO"/>
          </a:p>
        </p:txBody>
      </p:sp>
      <p:sp>
        <p:nvSpPr>
          <p:cNvPr id="9" name="Footer Placeholder 8"/>
          <p:cNvSpPr>
            <a:spLocks noGrp="1"/>
          </p:cNvSpPr>
          <p:nvPr>
            <p:ph type="ftr" sz="quarter" idx="11"/>
          </p:nvPr>
        </p:nvSpPr>
        <p:spPr/>
        <p:txBody>
          <a:bodyPr/>
          <a:lstStyle/>
          <a:p>
            <a:endParaRPr lang="ro-RO"/>
          </a:p>
        </p:txBody>
      </p:sp>
      <p:sp>
        <p:nvSpPr>
          <p:cNvPr id="10" name="Slide Number Placeholder 9"/>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3321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1583436" y="3143250"/>
            <a:ext cx="4270248" cy="2596776"/>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7" name="Date Placeholder 6"/>
          <p:cNvSpPr>
            <a:spLocks noGrp="1"/>
          </p:cNvSpPr>
          <p:nvPr>
            <p:ph type="dt" sz="half" idx="10"/>
          </p:nvPr>
        </p:nvSpPr>
        <p:spPr/>
        <p:txBody>
          <a:bodyPr/>
          <a:lstStyle/>
          <a:p>
            <a:fld id="{E2C38CFD-2C9D-4723-9EDC-F15FFCC66CB7}" type="datetimeFigureOut">
              <a:rPr lang="ro-RO" smtClean="0"/>
              <a:t>11.07.2025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3E9E7F1-B8B9-4E96-AD88-13003EA0BCF8}" type="slidenum">
              <a:rPr lang="ro-RO" smtClean="0"/>
              <a:t>‹#›</a:t>
            </a:fld>
            <a:endParaRPr lang="ro-RO"/>
          </a:p>
        </p:txBody>
      </p:sp>
      <p:sp>
        <p:nvSpPr>
          <p:cNvPr id="10" name="Title 9"/>
          <p:cNvSpPr>
            <a:spLocks noGrp="1"/>
          </p:cNvSpPr>
          <p:nvPr>
            <p:ph type="title"/>
          </p:nvPr>
        </p:nvSpPr>
        <p:spPr/>
        <p:txBody>
          <a:bodyPr/>
          <a:lstStyle/>
          <a:p>
            <a:r>
              <a:rPr lang="ro-RO"/>
              <a:t>Clic pentru editare stil titlu</a:t>
            </a:r>
            <a:endParaRPr lang="en-US" dirty="0"/>
          </a:p>
        </p:txBody>
      </p:sp>
    </p:spTree>
    <p:extLst>
      <p:ext uri="{BB962C8B-B14F-4D97-AF65-F5344CB8AC3E}">
        <p14:creationId xmlns:p14="http://schemas.microsoft.com/office/powerpoint/2010/main" val="329765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E2C38CFD-2C9D-4723-9EDC-F15FFCC66CB7}" type="datetimeFigureOut">
              <a:rPr lang="ro-RO" smtClean="0"/>
              <a:t>11.07.2025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337044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38CFD-2C9D-4723-9EDC-F15FFCC66CB7}" type="datetimeFigureOut">
              <a:rPr lang="ro-RO" smtClean="0"/>
              <a:t>11.07.2025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130163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o-RO"/>
              <a:t>Clic pentru editare stil titlu</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E2C38CFD-2C9D-4723-9EDC-F15FFCC66CB7}" type="datetimeFigureOut">
              <a:rPr lang="ro-RO" smtClean="0"/>
              <a:t>11.07.2025</a:t>
            </a:fld>
            <a:endParaRPr lang="ro-RO"/>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ro-RO"/>
          </a:p>
        </p:txBody>
      </p:sp>
      <p:sp>
        <p:nvSpPr>
          <p:cNvPr id="7" name="Slide Number Placeholder 6"/>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137106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o-RO"/>
              <a:t>Clic pentru editare stil titlu</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E2C38CFD-2C9D-4723-9EDC-F15FFCC66CB7}" type="datetimeFigureOut">
              <a:rPr lang="ro-RO" smtClean="0"/>
              <a:t>11.07.2025</a:t>
            </a:fld>
            <a:endParaRPr lang="ro-RO"/>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ro-RO"/>
          </a:p>
        </p:txBody>
      </p:sp>
      <p:sp>
        <p:nvSpPr>
          <p:cNvPr id="7" name="Slide Number Placeholder 6"/>
          <p:cNvSpPr>
            <a:spLocks noGrp="1"/>
          </p:cNvSpPr>
          <p:nvPr>
            <p:ph type="sldNum" sz="quarter" idx="12"/>
          </p:nvPr>
        </p:nvSpPr>
        <p:spPr/>
        <p:txBody>
          <a:bodyPr/>
          <a:lstStyle/>
          <a:p>
            <a:fld id="{B3E9E7F1-B8B9-4E96-AD88-13003EA0BCF8}" type="slidenum">
              <a:rPr lang="ro-RO" smtClean="0"/>
              <a:t>‹#›</a:t>
            </a:fld>
            <a:endParaRPr lang="ro-RO"/>
          </a:p>
        </p:txBody>
      </p:sp>
    </p:spTree>
    <p:extLst>
      <p:ext uri="{BB962C8B-B14F-4D97-AF65-F5344CB8AC3E}">
        <p14:creationId xmlns:p14="http://schemas.microsoft.com/office/powerpoint/2010/main" val="333656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ro-RO"/>
              <a:t>Clic pentru editare stil titlu</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2C38CFD-2C9D-4723-9EDC-F15FFCC66CB7}" type="datetimeFigureOut">
              <a:rPr lang="ro-RO" smtClean="0"/>
              <a:t>11.07.2025</a:t>
            </a:fld>
            <a:endParaRPr lang="ro-R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o-R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3E9E7F1-B8B9-4E96-AD88-13003EA0BCF8}" type="slidenum">
              <a:rPr lang="ro-RO" smtClean="0"/>
              <a:t>‹#›</a:t>
            </a:fld>
            <a:endParaRPr lang="ro-RO"/>
          </a:p>
        </p:txBody>
      </p:sp>
    </p:spTree>
    <p:extLst>
      <p:ext uri="{BB962C8B-B14F-4D97-AF65-F5344CB8AC3E}">
        <p14:creationId xmlns:p14="http://schemas.microsoft.com/office/powerpoint/2010/main" val="688239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731520" y="576580"/>
            <a:ext cx="10830560" cy="1313180"/>
          </a:xfrm>
        </p:spPr>
        <p:style>
          <a:lnRef idx="2">
            <a:schemeClr val="accent2"/>
          </a:lnRef>
          <a:fillRef idx="1">
            <a:schemeClr val="lt1"/>
          </a:fillRef>
          <a:effectRef idx="0">
            <a:schemeClr val="accent2"/>
          </a:effectRef>
          <a:fontRef idx="minor">
            <a:schemeClr val="dk1"/>
          </a:fontRef>
        </p:style>
        <p:txBody>
          <a:bodyPr>
            <a:normAutofit/>
          </a:bodyPr>
          <a:lstStyle/>
          <a:p>
            <a:r>
              <a:rPr lang="ro-RO" sz="3200" dirty="0">
                <a:solidFill>
                  <a:srgbClr val="C00000"/>
                </a:solidFill>
                <a:latin typeface="Tahoma" panose="020B0604030504040204" pitchFamily="34" charset="0"/>
                <a:ea typeface="Tahoma" panose="020B0604030504040204" pitchFamily="34" charset="0"/>
                <a:cs typeface="Tahoma" panose="020B0604030504040204" pitchFamily="34" charset="0"/>
              </a:rPr>
              <a:t>Creștinul acasă și în biserică</a:t>
            </a:r>
          </a:p>
        </p:txBody>
      </p:sp>
      <p:pic>
        <p:nvPicPr>
          <p:cNvPr id="6" name="Substituent conținut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0" y="1889760"/>
            <a:ext cx="10830560" cy="4765039"/>
          </a:xfrm>
        </p:spPr>
      </p:pic>
    </p:spTree>
    <p:extLst>
      <p:ext uri="{BB962C8B-B14F-4D97-AF65-F5344CB8AC3E}">
        <p14:creationId xmlns:p14="http://schemas.microsoft.com/office/powerpoint/2010/main" val="31490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28600" y="1574801"/>
            <a:ext cx="5613400" cy="1854199"/>
          </a:xfrm>
        </p:spPr>
        <p:txBody>
          <a:bodyPr>
            <a:noAutofit/>
          </a:bodyPr>
          <a:lstStyle/>
          <a:p>
            <a:pPr lvl="0">
              <a:lnSpc>
                <a:spcPct val="100000"/>
              </a:lnSpc>
              <a:spcBef>
                <a:spcPts val="0"/>
              </a:spcBef>
            </a:pPr>
            <a:r>
              <a:rPr lang="ro-RO" sz="2400" cap="none" spc="0" dirty="0">
                <a:solidFill>
                  <a:prstClr val="black"/>
                </a:solidFill>
                <a:latin typeface="Times New Roman" panose="02020603050405020304" pitchFamily="18" charset="0"/>
                <a:ea typeface="+mn-ea"/>
                <a:cs typeface="Times New Roman" panose="02020603050405020304" pitchFamily="18" charset="0"/>
              </a:rPr>
              <a:t>Ceea  ce se  începe acasă , prin harul Sfântului Duh , se continuă în Biserică,    </a:t>
            </a:r>
            <a:r>
              <a:rPr lang="pt-BR" sz="2400" dirty="0">
                <a:latin typeface="Times New Roman" panose="02020603050405020304" pitchFamily="18" charset="0"/>
                <a:cs typeface="Times New Roman" panose="02020603050405020304" pitchFamily="18" charset="0"/>
              </a:rPr>
              <a:t>„</a:t>
            </a:r>
            <a:r>
              <a:rPr lang="ro-RO" sz="2400" cap="none" spc="0" dirty="0">
                <a:solidFill>
                  <a:prstClr val="black"/>
                </a:solidFill>
                <a:latin typeface="Times New Roman" panose="02020603050405020304" pitchFamily="18" charset="0"/>
                <a:ea typeface="+mn-ea"/>
                <a:cs typeface="Times New Roman" panose="02020603050405020304" pitchFamily="18" charset="0"/>
              </a:rPr>
              <a:t> marea familie </a:t>
            </a:r>
            <a:r>
              <a:rPr lang="pt-BR" sz="2400" dirty="0">
                <a:latin typeface="Times New Roman" panose="02020603050405020304" pitchFamily="18" charset="0"/>
                <a:cs typeface="Times New Roman" panose="02020603050405020304" pitchFamily="18" charset="0"/>
              </a:rPr>
              <a:t>”</a:t>
            </a:r>
            <a:r>
              <a:rPr lang="ro-RO" sz="2400" cap="none" spc="0" dirty="0">
                <a:solidFill>
                  <a:prstClr val="black"/>
                </a:solidFill>
                <a:latin typeface="Times New Roman" panose="02020603050405020304" pitchFamily="18" charset="0"/>
                <a:ea typeface="+mn-ea"/>
                <a:cs typeface="Times New Roman" panose="02020603050405020304" pitchFamily="18" charset="0"/>
              </a:rPr>
              <a:t>a credincioșilor.  </a:t>
            </a:r>
            <a:br>
              <a:rPr lang="ro-RO" sz="2400" cap="none" spc="0" dirty="0">
                <a:solidFill>
                  <a:prstClr val="black"/>
                </a:solidFill>
                <a:latin typeface="Times New Roman" panose="02020603050405020304" pitchFamily="18" charset="0"/>
                <a:ea typeface="+mn-ea"/>
                <a:cs typeface="Times New Roman" panose="02020603050405020304" pitchFamily="18" charset="0"/>
              </a:rPr>
            </a:br>
            <a:endParaRPr lang="ro-RO" sz="2400" dirty="0">
              <a:latin typeface="Times New Roman" panose="02020603050405020304" pitchFamily="18" charset="0"/>
              <a:cs typeface="Times New Roman" panose="02020603050405020304" pitchFamily="18" charset="0"/>
            </a:endParaRPr>
          </a:p>
        </p:txBody>
      </p:sp>
      <p:sp>
        <p:nvSpPr>
          <p:cNvPr id="4" name="Substituent text 3"/>
          <p:cNvSpPr>
            <a:spLocks noGrp="1"/>
          </p:cNvSpPr>
          <p:nvPr>
            <p:ph type="body" sz="half" idx="2"/>
          </p:nvPr>
        </p:nvSpPr>
        <p:spPr>
          <a:xfrm>
            <a:off x="228600" y="4241800"/>
            <a:ext cx="5613400" cy="2374900"/>
          </a:xfrm>
        </p:spPr>
        <p:txBody>
          <a:bodyPr>
            <a:normAutofit/>
          </a:bodyPr>
          <a:lstStyle/>
          <a:p>
            <a:r>
              <a:rPr lang="ro-RO" sz="2400" dirty="0">
                <a:latin typeface="Times New Roman" panose="02020603050405020304" pitchFamily="18" charset="0"/>
                <a:cs typeface="Times New Roman" panose="02020603050405020304" pitchFamily="18" charset="0"/>
              </a:rPr>
              <a:t>Biserica este lumina noastră , ocrotitoarea împotriva vrăjmașilor , curățitoarea și sfințitoarea noastră fără de care nu ne putem mântui.</a:t>
            </a:r>
          </a:p>
        </p:txBody>
      </p:sp>
      <p:pic>
        <p:nvPicPr>
          <p:cNvPr id="18" name="Substituent conținut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4601" y="908050"/>
            <a:ext cx="5867399" cy="5041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63301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048" y="604054"/>
            <a:ext cx="6019800" cy="5600700"/>
          </a:xfrm>
        </p:spPr>
        <p:txBody>
          <a:bodyPr>
            <a:normAutofit/>
          </a:bodyPr>
          <a:lstStyle/>
          <a:p>
            <a:r>
              <a:rPr lang="ro-RO" sz="2400" cap="none" dirty="0">
                <a:latin typeface="Times New Roman" panose="02020603050405020304" pitchFamily="18" charset="0"/>
                <a:cs typeface="Times New Roman" panose="02020603050405020304" pitchFamily="18" charset="0"/>
              </a:rPr>
              <a:t>Și aduceau la El copii, ca să-și  pună mâinile peste ei, dar ucenicii certau pe cei ce-i aduceau.  </a:t>
            </a:r>
            <a:br>
              <a:rPr lang="ro-RO" sz="2400" cap="none" dirty="0">
                <a:latin typeface="Times New Roman" panose="02020603050405020304" pitchFamily="18" charset="0"/>
                <a:cs typeface="Times New Roman" panose="02020603050405020304" pitchFamily="18" charset="0"/>
              </a:rPr>
            </a:br>
            <a:r>
              <a:rPr lang="ro-RO" sz="2400" cap="none" dirty="0">
                <a:latin typeface="Times New Roman" panose="02020603050405020304" pitchFamily="18" charset="0"/>
                <a:cs typeface="Times New Roman" panose="02020603050405020304" pitchFamily="18" charset="0"/>
              </a:rPr>
              <a:t>  Iar Iisus, văzând, s-a mâhnit și le-a zis: Lăsați copiii să vină la Mine și nu-i opriți, căci a unora ca aceștia este Împărăția lui Dumnezeu.  </a:t>
            </a:r>
            <a:br>
              <a:rPr lang="ro-RO" sz="2400" cap="none" dirty="0">
                <a:latin typeface="Times New Roman" panose="02020603050405020304" pitchFamily="18" charset="0"/>
                <a:cs typeface="Times New Roman" panose="02020603050405020304" pitchFamily="18" charset="0"/>
              </a:rPr>
            </a:br>
            <a:r>
              <a:rPr lang="ro-RO" sz="2400" cap="none" dirty="0">
                <a:latin typeface="Times New Roman" panose="02020603050405020304" pitchFamily="18" charset="0"/>
                <a:cs typeface="Times New Roman" panose="02020603050405020304" pitchFamily="18" charset="0"/>
              </a:rPr>
              <a:t>  Adevărat zic vouă: cine nu va primi Împărăția lui Dumnezeu ca un copil nu va intra în ea.  </a:t>
            </a:r>
            <a:br>
              <a:rPr lang="ro-RO" sz="2400" cap="none" dirty="0">
                <a:latin typeface="Times New Roman" panose="02020603050405020304" pitchFamily="18" charset="0"/>
                <a:cs typeface="Times New Roman" panose="02020603050405020304" pitchFamily="18" charset="0"/>
              </a:rPr>
            </a:br>
            <a:r>
              <a:rPr lang="ro-RO" sz="2400" cap="none" dirty="0">
                <a:latin typeface="Times New Roman" panose="02020603050405020304" pitchFamily="18" charset="0"/>
                <a:cs typeface="Times New Roman" panose="02020603050405020304" pitchFamily="18" charset="0"/>
              </a:rPr>
              <a:t>  Și, luându-i în brațe, i-a binecuvântat, punându-și mâinile peste ei. </a:t>
            </a:r>
            <a:br>
              <a:rPr lang="ro-RO" sz="2400" cap="none" dirty="0">
                <a:latin typeface="Times New Roman" panose="02020603050405020304" pitchFamily="18" charset="0"/>
                <a:cs typeface="Times New Roman" panose="02020603050405020304" pitchFamily="18" charset="0"/>
              </a:rPr>
            </a:br>
            <a:r>
              <a:rPr lang="ro-RO" sz="2400" cap="none" dirty="0">
                <a:latin typeface="Times New Roman" panose="02020603050405020304" pitchFamily="18" charset="0"/>
                <a:cs typeface="Times New Roman" panose="02020603050405020304" pitchFamily="18" charset="0"/>
              </a:rPr>
              <a:t>(Matei 10, 13-16)</a:t>
            </a:r>
          </a:p>
        </p:txBody>
      </p:sp>
      <p:pic>
        <p:nvPicPr>
          <p:cNvPr id="6" name="Substituent conținut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8373" y="604054"/>
            <a:ext cx="5676900" cy="56007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Substituent text 3"/>
          <p:cNvSpPr>
            <a:spLocks noGrp="1"/>
          </p:cNvSpPr>
          <p:nvPr>
            <p:ph type="body" sz="half" idx="2"/>
          </p:nvPr>
        </p:nvSpPr>
        <p:spPr>
          <a:xfrm flipV="1">
            <a:off x="1115568" y="5743953"/>
            <a:ext cx="3794760" cy="45719"/>
          </a:xfrm>
        </p:spPr>
        <p:txBody>
          <a:bodyPr>
            <a:normAutofit fontScale="25000" lnSpcReduction="20000"/>
          </a:bodyPr>
          <a:lstStyle/>
          <a:p>
            <a:endParaRPr lang="ro-RO" dirty="0"/>
          </a:p>
        </p:txBody>
      </p:sp>
    </p:spTree>
    <p:extLst>
      <p:ext uri="{BB962C8B-B14F-4D97-AF65-F5344CB8AC3E}">
        <p14:creationId xmlns:p14="http://schemas.microsoft.com/office/powerpoint/2010/main" val="372636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text 4"/>
          <p:cNvSpPr>
            <a:spLocks noGrp="1"/>
          </p:cNvSpPr>
          <p:nvPr>
            <p:ph type="body" idx="1"/>
          </p:nvPr>
        </p:nvSpPr>
        <p:spPr/>
        <p:txBody>
          <a:bodyPr/>
          <a:lstStyle/>
          <a:p>
            <a:endParaRPr lang="ro-RO"/>
          </a:p>
        </p:txBody>
      </p:sp>
      <p:pic>
        <p:nvPicPr>
          <p:cNvPr id="12" name="Substituent conținut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39195" y="2933700"/>
            <a:ext cx="5812089" cy="39243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Substituent text 7"/>
          <p:cNvSpPr>
            <a:spLocks noGrp="1"/>
          </p:cNvSpPr>
          <p:nvPr>
            <p:ph type="body" sz="quarter" idx="13"/>
          </p:nvPr>
        </p:nvSpPr>
        <p:spPr>
          <a:xfrm flipV="1">
            <a:off x="6338316" y="2267714"/>
            <a:ext cx="4270248" cy="45719"/>
          </a:xfrm>
        </p:spPr>
        <p:txBody>
          <a:bodyPr>
            <a:normAutofit fontScale="25000" lnSpcReduction="20000"/>
          </a:bodyPr>
          <a:lstStyle/>
          <a:p>
            <a:endParaRPr lang="ro-RO"/>
          </a:p>
        </p:txBody>
      </p:sp>
      <p:sp>
        <p:nvSpPr>
          <p:cNvPr id="2" name="Titlu 1"/>
          <p:cNvSpPr>
            <a:spLocks noGrp="1"/>
          </p:cNvSpPr>
          <p:nvPr>
            <p:ph type="title"/>
          </p:nvPr>
        </p:nvSpPr>
        <p:spPr>
          <a:xfrm>
            <a:off x="176784" y="698500"/>
            <a:ext cx="11874500" cy="1892300"/>
          </a:xfrm>
        </p:spPr>
        <p:txBody>
          <a:bodyPr>
            <a:noAutofit/>
          </a:bodyPr>
          <a:lstStyle/>
          <a:p>
            <a:pPr lvl="0">
              <a:lnSpc>
                <a:spcPct val="100000"/>
              </a:lnSpc>
              <a:spcBef>
                <a:spcPts val="0"/>
              </a:spcBef>
            </a:pPr>
            <a:r>
              <a:rPr lang="ro-RO" sz="2400" cap="none" spc="0" dirty="0">
                <a:solidFill>
                  <a:prstClr val="black"/>
                </a:solidFill>
                <a:latin typeface="Times New Roman" panose="02020603050405020304" pitchFamily="18" charset="0"/>
                <a:ea typeface="+mn-ea"/>
                <a:cs typeface="Times New Roman" panose="02020603050405020304" pitchFamily="18" charset="0"/>
              </a:rPr>
              <a:t>Creștinul participă </a:t>
            </a:r>
            <a:br>
              <a:rPr lang="ro-RO" sz="2400" cap="none" spc="0" dirty="0">
                <a:solidFill>
                  <a:prstClr val="black"/>
                </a:solidFill>
                <a:latin typeface="Times New Roman" panose="02020603050405020304" pitchFamily="18" charset="0"/>
                <a:ea typeface="+mn-ea"/>
                <a:cs typeface="Times New Roman" panose="02020603050405020304" pitchFamily="18" charset="0"/>
              </a:rPr>
            </a:br>
            <a:r>
              <a:rPr lang="ro-RO" sz="2400" cap="none" spc="0" dirty="0">
                <a:solidFill>
                  <a:prstClr val="black"/>
                </a:solidFill>
                <a:latin typeface="Times New Roman" panose="02020603050405020304" pitchFamily="18" charset="0"/>
                <a:ea typeface="+mn-ea"/>
                <a:cs typeface="Times New Roman" panose="02020603050405020304" pitchFamily="18" charset="0"/>
              </a:rPr>
              <a:t>în mod constant la slujbele Bisericii , conlucrând cu preotul la săvârșirea diferitelor acte de cult prin răspunsurile date alături de corul Bisericii in timpul slujbei, prin aprinderea de lumânări , prin aducerea de daruri la Sfântul Altar, prin rostirea Crezului și a altor rugăciuni.</a:t>
            </a:r>
            <a:endParaRPr lang="ro-RO" sz="2400" dirty="0">
              <a:latin typeface="Times New Roman" panose="02020603050405020304" pitchFamily="18" charset="0"/>
              <a:cs typeface="Times New Roman" panose="02020603050405020304" pitchFamily="18" charset="0"/>
            </a:endParaRPr>
          </a:p>
        </p:txBody>
      </p:sp>
      <p:pic>
        <p:nvPicPr>
          <p:cNvPr id="7" name="Substituent conținut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6784" y="2933700"/>
            <a:ext cx="5500115" cy="39243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96480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52400" y="1531051"/>
            <a:ext cx="5753100" cy="2126549"/>
          </a:xfrm>
        </p:spPr>
        <p:txBody>
          <a:bodyPr>
            <a:normAutofit/>
          </a:bodyPr>
          <a:lstStyle/>
          <a:p>
            <a:r>
              <a:rPr lang="ro-RO" sz="2400" cap="none" spc="0" dirty="0">
                <a:solidFill>
                  <a:prstClr val="black"/>
                </a:solidFill>
                <a:latin typeface="Times New Roman" panose="02020603050405020304" pitchFamily="18" charset="0"/>
                <a:ea typeface="+mn-ea"/>
                <a:cs typeface="Times New Roman" panose="02020603050405020304" pitchFamily="18" charset="0"/>
              </a:rPr>
              <a:t>Creștinul trebuie să se pregătească sufletește și trupește înainte de a veni la Biserică , fiindcă aici Îl va întâlni pe Hristos Dumnezeu.</a:t>
            </a:r>
            <a:endParaRPr lang="ro-RO" sz="2400" dirty="0">
              <a:latin typeface="Times New Roman" panose="02020603050405020304" pitchFamily="18" charset="0"/>
              <a:cs typeface="Times New Roman" panose="02020603050405020304" pitchFamily="18" charset="0"/>
            </a:endParaRPr>
          </a:p>
        </p:txBody>
      </p:sp>
      <p:pic>
        <p:nvPicPr>
          <p:cNvPr id="6" name="Substituent conținut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6594" y="845251"/>
            <a:ext cx="5359399" cy="49007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Substituent text 3"/>
          <p:cNvSpPr>
            <a:spLocks noGrp="1"/>
          </p:cNvSpPr>
          <p:nvPr>
            <p:ph type="body" sz="half" idx="2"/>
          </p:nvPr>
        </p:nvSpPr>
        <p:spPr>
          <a:xfrm>
            <a:off x="152400" y="4178300"/>
            <a:ext cx="5753100" cy="2253548"/>
          </a:xfrm>
        </p:spPr>
        <p:txBody>
          <a:bodyPr>
            <a:normAutofit/>
          </a:bodyPr>
          <a:lstStyle/>
          <a:p>
            <a:r>
              <a:rPr lang="ro-RO" sz="2400" dirty="0">
                <a:latin typeface="Times New Roman" panose="02020603050405020304" pitchFamily="18" charset="0"/>
                <a:cs typeface="Times New Roman" panose="02020603050405020304" pitchFamily="18" charset="0"/>
              </a:rPr>
              <a:t>Participarea credincioșilor la slujbele Bisericii are drept scop dobândirea harului divin necesar mântuirii.</a:t>
            </a:r>
          </a:p>
        </p:txBody>
      </p:sp>
    </p:spTree>
    <p:extLst>
      <p:ext uri="{BB962C8B-B14F-4D97-AF65-F5344CB8AC3E}">
        <p14:creationId xmlns:p14="http://schemas.microsoft.com/office/powerpoint/2010/main" val="11599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4000" y="213360"/>
            <a:ext cx="5521960" cy="792480"/>
          </a:xfrm>
        </p:spPr>
        <p:txBody>
          <a:bodyPr>
            <a:normAutofit fontScale="90000"/>
          </a:bodyPr>
          <a:lstStyle/>
          <a:p>
            <a:pPr lvl="0">
              <a:lnSpc>
                <a:spcPct val="100000"/>
              </a:lnSpc>
              <a:spcBef>
                <a:spcPts val="0"/>
              </a:spcBef>
            </a:pPr>
            <a:r>
              <a:rPr lang="ro-RO" sz="2400" cap="none" spc="0" dirty="0">
                <a:solidFill>
                  <a:prstClr val="black"/>
                </a:solidFill>
                <a:latin typeface="Times New Roman" panose="02020603050405020304" pitchFamily="18" charset="0"/>
                <a:ea typeface="+mn-ea"/>
                <a:cs typeface="Times New Roman" panose="02020603050405020304" pitchFamily="18" charset="0"/>
              </a:rPr>
              <a:t>Poruncile bisericești</a:t>
            </a:r>
            <a:r>
              <a:rPr lang="ro-RO" sz="1200" cap="none" spc="0" dirty="0">
                <a:solidFill>
                  <a:prstClr val="black"/>
                </a:solidFill>
                <a:latin typeface="Calibri" panose="020F0502020204030204"/>
                <a:ea typeface="+mn-ea"/>
                <a:cs typeface="+mn-cs"/>
              </a:rPr>
              <a:t/>
            </a:r>
            <a:br>
              <a:rPr lang="ro-RO" sz="1200" cap="none" spc="0" dirty="0">
                <a:solidFill>
                  <a:prstClr val="black"/>
                </a:solidFill>
                <a:latin typeface="Calibri" panose="020F0502020204030204"/>
                <a:ea typeface="+mn-ea"/>
                <a:cs typeface="+mn-cs"/>
              </a:rPr>
            </a:br>
            <a:endParaRPr lang="ro-RO" dirty="0"/>
          </a:p>
        </p:txBody>
      </p:sp>
      <p:sp>
        <p:nvSpPr>
          <p:cNvPr id="4" name="Substituent text 3"/>
          <p:cNvSpPr>
            <a:spLocks noGrp="1"/>
          </p:cNvSpPr>
          <p:nvPr>
            <p:ph type="body" sz="half" idx="2"/>
          </p:nvPr>
        </p:nvSpPr>
        <p:spPr>
          <a:xfrm>
            <a:off x="253999" y="1005840"/>
            <a:ext cx="5720081" cy="5852160"/>
          </a:xfrm>
        </p:spPr>
        <p:txBody>
          <a:bodyPr>
            <a:noAutofit/>
          </a:bodyPr>
          <a:lstStyle/>
          <a:p>
            <a:pPr algn="just">
              <a:lnSpc>
                <a:spcPct val="110000"/>
              </a:lnSpc>
            </a:pPr>
            <a:r>
              <a:rPr lang="ro-RO" sz="1800" dirty="0">
                <a:latin typeface="Times New Roman" panose="02020603050405020304" pitchFamily="18" charset="0"/>
                <a:cs typeface="Times New Roman" panose="02020603050405020304" pitchFamily="18" charset="0"/>
              </a:rPr>
              <a:t>1.Să ascultăm cu evlavie Sfânta Liturghie în fiecare Duminica și sărbătoare.</a:t>
            </a:r>
          </a:p>
          <a:p>
            <a:pPr algn="just">
              <a:lnSpc>
                <a:spcPct val="110000"/>
              </a:lnSpc>
            </a:pPr>
            <a:r>
              <a:rPr lang="ro-RO" sz="1800" dirty="0">
                <a:latin typeface="Times New Roman" panose="02020603050405020304" pitchFamily="18" charset="0"/>
                <a:cs typeface="Times New Roman" panose="02020603050405020304" pitchFamily="18" charset="0"/>
              </a:rPr>
              <a:t>2. Să ținem toate posturile de peste an.</a:t>
            </a:r>
          </a:p>
          <a:p>
            <a:pPr algn="just">
              <a:lnSpc>
                <a:spcPct val="110000"/>
              </a:lnSpc>
            </a:pPr>
            <a:r>
              <a:rPr lang="ro-RO" sz="1800" dirty="0">
                <a:latin typeface="Times New Roman" panose="02020603050405020304" pitchFamily="18" charset="0"/>
                <a:cs typeface="Times New Roman" panose="02020603050405020304" pitchFamily="18" charset="0"/>
              </a:rPr>
              <a:t>3. Să cinstim fețele bisericești.</a:t>
            </a:r>
          </a:p>
          <a:p>
            <a:pPr algn="just">
              <a:lnSpc>
                <a:spcPct val="110000"/>
              </a:lnSpc>
            </a:pPr>
            <a:r>
              <a:rPr lang="ro-RO" sz="1800" dirty="0">
                <a:latin typeface="Times New Roman" panose="02020603050405020304" pitchFamily="18" charset="0"/>
                <a:cs typeface="Times New Roman" panose="02020603050405020304" pitchFamily="18" charset="0"/>
              </a:rPr>
              <a:t>4. Să ne spovedim și să ne împărtășim în fiecare din cele patru posturi mari de peste an, ori, dacă în fiecare post nu putem, cel puțin odată pe an, în Postul </a:t>
            </a:r>
            <a:r>
              <a:rPr lang="ro-RO" sz="1800" dirty="0" err="1">
                <a:latin typeface="Times New Roman" panose="02020603050405020304" pitchFamily="18" charset="0"/>
                <a:cs typeface="Times New Roman" panose="02020603050405020304" pitchFamily="18" charset="0"/>
              </a:rPr>
              <a:t>Paștilor</a:t>
            </a:r>
            <a:r>
              <a:rPr lang="ro-RO" sz="1800" dirty="0">
                <a:latin typeface="Times New Roman" panose="02020603050405020304" pitchFamily="18" charset="0"/>
                <a:cs typeface="Times New Roman" panose="02020603050405020304" pitchFamily="18" charset="0"/>
              </a:rPr>
              <a:t>.</a:t>
            </a:r>
          </a:p>
          <a:p>
            <a:pPr algn="just">
              <a:lnSpc>
                <a:spcPct val="110000"/>
              </a:lnSpc>
            </a:pPr>
            <a:r>
              <a:rPr lang="ro-RO" sz="1800" dirty="0">
                <a:latin typeface="Times New Roman" panose="02020603050405020304" pitchFamily="18" charset="0"/>
                <a:cs typeface="Times New Roman" panose="02020603050405020304" pitchFamily="18" charset="0"/>
              </a:rPr>
              <a:t>5. Să ne rugăm pentru cei ce stau în fruntea țării.</a:t>
            </a:r>
          </a:p>
          <a:p>
            <a:pPr algn="just">
              <a:lnSpc>
                <a:spcPct val="110000"/>
              </a:lnSpc>
            </a:pPr>
            <a:r>
              <a:rPr lang="ro-RO" sz="1800" dirty="0">
                <a:latin typeface="Times New Roman" panose="02020603050405020304" pitchFamily="18" charset="0"/>
                <a:cs typeface="Times New Roman" panose="02020603050405020304" pitchFamily="18" charset="0"/>
              </a:rPr>
              <a:t>6. Să ținem posturile pe care le-ar orândui episcopul sau mitropolitul locului în vreme de primejdii, de molime sau alte necazuri.</a:t>
            </a:r>
          </a:p>
          <a:p>
            <a:pPr algn="just">
              <a:lnSpc>
                <a:spcPct val="110000"/>
              </a:lnSpc>
            </a:pPr>
            <a:r>
              <a:rPr lang="ro-RO" sz="1800" dirty="0">
                <a:latin typeface="Times New Roman" panose="02020603050405020304" pitchFamily="18" charset="0"/>
                <a:cs typeface="Times New Roman" panose="02020603050405020304" pitchFamily="18" charset="0"/>
              </a:rPr>
              <a:t>7. Să nu citim cârti eretice sau ale sectarilor.</a:t>
            </a:r>
          </a:p>
          <a:p>
            <a:pPr algn="just">
              <a:lnSpc>
                <a:spcPct val="110000"/>
              </a:lnSpc>
            </a:pPr>
            <a:r>
              <a:rPr lang="ro-RO" sz="1800" dirty="0">
                <a:latin typeface="Times New Roman" panose="02020603050405020304" pitchFamily="18" charset="0"/>
                <a:cs typeface="Times New Roman" panose="02020603050405020304" pitchFamily="18" charset="0"/>
              </a:rPr>
              <a:t>8. Să nu înstrăinam, nici să folosim, spre scopuri străine, lucrurile bisericești sau averea Bisericii.</a:t>
            </a:r>
          </a:p>
          <a:p>
            <a:pPr algn="just">
              <a:lnSpc>
                <a:spcPct val="110000"/>
              </a:lnSpc>
            </a:pPr>
            <a:r>
              <a:rPr lang="ro-RO" sz="1800" dirty="0">
                <a:latin typeface="Times New Roman" panose="02020603050405020304" pitchFamily="18" charset="0"/>
                <a:cs typeface="Times New Roman" panose="02020603050405020304" pitchFamily="18" charset="0"/>
              </a:rPr>
              <a:t>9. Să nu facem nunți și  alte petreceri, în timpul posturilor.</a:t>
            </a:r>
          </a:p>
          <a:p>
            <a:endParaRPr lang="ro-RO" sz="1800" dirty="0"/>
          </a:p>
        </p:txBody>
      </p:sp>
      <p:pic>
        <p:nvPicPr>
          <p:cNvPr id="7" name="Substituent conținut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35763" y="1352282"/>
            <a:ext cx="4816475" cy="4507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843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idx="1"/>
          </p:nvPr>
        </p:nvSpPr>
        <p:spPr>
          <a:xfrm>
            <a:off x="330200" y="1511299"/>
            <a:ext cx="5523484" cy="1219201"/>
          </a:xfrm>
        </p:spPr>
        <p:txBody>
          <a:bodyPr/>
          <a:lstStyle/>
          <a:p>
            <a:pPr lvl="0" algn="l">
              <a:spcBef>
                <a:spcPts val="0"/>
              </a:spcBef>
              <a:buClrTx/>
            </a:pPr>
            <a:r>
              <a:rPr lang="ro-RO" sz="2400" cap="none" spc="0" dirty="0">
                <a:solidFill>
                  <a:prstClr val="black"/>
                </a:solidFill>
                <a:latin typeface="Times New Roman" panose="02020603050405020304" pitchFamily="18" charset="0"/>
                <a:cs typeface="Times New Roman" panose="02020603050405020304" pitchFamily="18" charset="0"/>
              </a:rPr>
              <a:t>Respectul și educația din familie se văd în comportamentul din societate . </a:t>
            </a:r>
          </a:p>
          <a:p>
            <a:endParaRPr lang="ro-RO" dirty="0"/>
          </a:p>
        </p:txBody>
      </p:sp>
      <p:pic>
        <p:nvPicPr>
          <p:cNvPr id="8" name="Substituent conținut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0200" y="2514601"/>
            <a:ext cx="5522913" cy="42036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Substituent text 4"/>
          <p:cNvSpPr>
            <a:spLocks noGrp="1"/>
          </p:cNvSpPr>
          <p:nvPr>
            <p:ph type="body" sz="quarter" idx="13"/>
          </p:nvPr>
        </p:nvSpPr>
        <p:spPr>
          <a:xfrm>
            <a:off x="6338316" y="1511298"/>
            <a:ext cx="5599684" cy="1219201"/>
          </a:xfrm>
        </p:spPr>
        <p:txBody>
          <a:bodyPr/>
          <a:lstStyle/>
          <a:p>
            <a:pPr lvl="0" algn="l">
              <a:spcBef>
                <a:spcPts val="0"/>
              </a:spcBef>
              <a:buClrTx/>
            </a:pPr>
            <a:r>
              <a:rPr lang="ro-RO" sz="2400" cap="none" spc="0" dirty="0">
                <a:solidFill>
                  <a:prstClr val="black"/>
                </a:solidFill>
                <a:latin typeface="Times New Roman" panose="02020603050405020304" pitchFamily="18" charset="0"/>
                <a:cs typeface="Times New Roman" panose="02020603050405020304" pitchFamily="18" charset="0"/>
              </a:rPr>
              <a:t>În Biserică trebuie să ne comportăm ca și cum am fi în fața lui Dumnezeu.</a:t>
            </a:r>
          </a:p>
          <a:p>
            <a:endParaRPr lang="ro-RO" dirty="0"/>
          </a:p>
        </p:txBody>
      </p:sp>
      <p:sp>
        <p:nvSpPr>
          <p:cNvPr id="6" name="Titlu 5"/>
          <p:cNvSpPr>
            <a:spLocks noGrp="1"/>
          </p:cNvSpPr>
          <p:nvPr>
            <p:ph type="title"/>
          </p:nvPr>
        </p:nvSpPr>
        <p:spPr>
          <a:xfrm flipV="1">
            <a:off x="2231136" y="-533400"/>
            <a:ext cx="7729728" cy="228600"/>
          </a:xfrm>
        </p:spPr>
        <p:txBody>
          <a:bodyPr>
            <a:normAutofit fontScale="90000"/>
          </a:bodyPr>
          <a:lstStyle/>
          <a:p>
            <a:endParaRPr lang="ro-RO" dirty="0"/>
          </a:p>
        </p:txBody>
      </p:sp>
      <p:pic>
        <p:nvPicPr>
          <p:cNvPr id="14" name="Substituent conținut 13"/>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17481" y="2514601"/>
            <a:ext cx="5420519" cy="42036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3126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stituent text 8"/>
          <p:cNvSpPr>
            <a:spLocks noGrp="1"/>
          </p:cNvSpPr>
          <p:nvPr>
            <p:ph type="body" sz="half" idx="2"/>
          </p:nvPr>
        </p:nvSpPr>
        <p:spPr>
          <a:xfrm>
            <a:off x="133350" y="3111500"/>
            <a:ext cx="5676900" cy="3187701"/>
          </a:xfrm>
        </p:spPr>
        <p:txBody>
          <a:bodyPr>
            <a:noAutofit/>
          </a:bodyPr>
          <a:lstStyle/>
          <a:p>
            <a:r>
              <a:rPr lang="ro-RO" sz="2800" dirty="0">
                <a:solidFill>
                  <a:schemeClr val="bg1"/>
                </a:solidFill>
              </a:rPr>
              <a:t>Familia creștină se mai numește și „Biserica cea mică” sau „Biserica de acasă” (Sfântul Ioan Gură de Aur) , întrucât membrii ei Îl cinstesc pe Dumnezeu.</a:t>
            </a:r>
          </a:p>
        </p:txBody>
      </p:sp>
      <p:pic>
        <p:nvPicPr>
          <p:cNvPr id="19" name="Substituent conținut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863" y="1574800"/>
            <a:ext cx="4816475" cy="41539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itlu 6"/>
          <p:cNvSpPr>
            <a:spLocks noGrp="1"/>
          </p:cNvSpPr>
          <p:nvPr>
            <p:ph type="title"/>
          </p:nvPr>
        </p:nvSpPr>
        <p:spPr>
          <a:xfrm>
            <a:off x="133350" y="977900"/>
            <a:ext cx="5797550" cy="1193800"/>
          </a:xfrm>
          <a:ln/>
        </p:spPr>
        <p:style>
          <a:lnRef idx="2">
            <a:schemeClr val="accent2"/>
          </a:lnRef>
          <a:fillRef idx="1">
            <a:schemeClr val="lt1"/>
          </a:fillRef>
          <a:effectRef idx="0">
            <a:schemeClr val="accent2"/>
          </a:effectRef>
          <a:fontRef idx="minor">
            <a:schemeClr val="dk1"/>
          </a:fontRef>
        </p:style>
        <p:txBody>
          <a:bodyPr/>
          <a:lstStyle/>
          <a:p>
            <a:r>
              <a:rPr lang="ro-RO" dirty="0">
                <a:solidFill>
                  <a:schemeClr val="tx1"/>
                </a:solidFill>
              </a:rPr>
              <a:t>Ce reprezintă familia ?</a:t>
            </a:r>
          </a:p>
        </p:txBody>
      </p:sp>
    </p:spTree>
    <p:extLst>
      <p:ext uri="{BB962C8B-B14F-4D97-AF65-F5344CB8AC3E}">
        <p14:creationId xmlns:p14="http://schemas.microsoft.com/office/powerpoint/2010/main" val="12799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u 10"/>
          <p:cNvSpPr>
            <a:spLocks noGrp="1"/>
          </p:cNvSpPr>
          <p:nvPr>
            <p:ph type="title"/>
          </p:nvPr>
        </p:nvSpPr>
        <p:spPr>
          <a:xfrm>
            <a:off x="254000" y="939801"/>
            <a:ext cx="5613399" cy="1689100"/>
          </a:xfrm>
        </p:spPr>
        <p:txBody>
          <a:bodyPr>
            <a:noAutofit/>
          </a:bodyPr>
          <a:lstStyle/>
          <a:p>
            <a:r>
              <a:rPr lang="ro-RO" sz="2400" cap="none" spc="0" dirty="0">
                <a:solidFill>
                  <a:prstClr val="black"/>
                </a:solidFill>
                <a:latin typeface="Times New Roman" panose="02020603050405020304" pitchFamily="18" charset="0"/>
                <a:cs typeface="Times New Roman" panose="02020603050405020304" pitchFamily="18" charset="0"/>
              </a:rPr>
              <a:t>Până să ajungă la școală sau la biserică , unde profesorul sau preotul îi învață pe copii să fie buni , cuminți , ascultători , deci morali ,ei îi au pe părinții trupești . </a:t>
            </a:r>
            <a:endParaRPr lang="ro-RO" sz="2400" dirty="0">
              <a:latin typeface="Times New Roman" panose="02020603050405020304" pitchFamily="18" charset="0"/>
              <a:cs typeface="Times New Roman" panose="02020603050405020304" pitchFamily="18" charset="0"/>
            </a:endParaRPr>
          </a:p>
        </p:txBody>
      </p:sp>
      <p:pic>
        <p:nvPicPr>
          <p:cNvPr id="15" name="Substituent conținut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7528" y="545910"/>
            <a:ext cx="4681181" cy="58002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3" name="Substituent text 12"/>
          <p:cNvSpPr>
            <a:spLocks noGrp="1"/>
          </p:cNvSpPr>
          <p:nvPr>
            <p:ph type="body" sz="half" idx="2"/>
          </p:nvPr>
        </p:nvSpPr>
        <p:spPr>
          <a:xfrm>
            <a:off x="254001" y="3549918"/>
            <a:ext cx="5613398" cy="2503410"/>
          </a:xfrm>
        </p:spPr>
        <p:txBody>
          <a:bodyPr>
            <a:noAutofit/>
          </a:bodyPr>
          <a:lstStyle/>
          <a:p>
            <a:r>
              <a:rPr lang="ro-RO" sz="2400" dirty="0">
                <a:latin typeface="Times New Roman" panose="02020603050405020304" pitchFamily="18" charset="0"/>
                <a:cs typeface="Times New Roman" panose="02020603050405020304" pitchFamily="18" charset="0"/>
              </a:rPr>
              <a:t>Părinții au datoria de a-și îngriji copiii , de a-i crește cu dragoste, de a-i ajuta să-L cunoască pe Hristos , de a le fi modele de urmat , prin viața , faptele și credința lor, de a-i conduce spre mântuire.</a:t>
            </a:r>
          </a:p>
        </p:txBody>
      </p:sp>
    </p:spTree>
    <p:extLst>
      <p:ext uri="{BB962C8B-B14F-4D97-AF65-F5344CB8AC3E}">
        <p14:creationId xmlns:p14="http://schemas.microsoft.com/office/powerpoint/2010/main" val="388898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1300" y="419100"/>
            <a:ext cx="5626100" cy="5600700"/>
          </a:xfrm>
        </p:spPr>
        <p:txBody>
          <a:bodyPr>
            <a:normAutofit/>
          </a:bodyPr>
          <a:lstStyle/>
          <a:p>
            <a:pPr lvl="0">
              <a:lnSpc>
                <a:spcPct val="100000"/>
              </a:lnSpc>
              <a:spcBef>
                <a:spcPts val="0"/>
              </a:spcBef>
            </a:pPr>
            <a:r>
              <a:rPr lang="ro-RO" sz="2700" cap="none" spc="0" dirty="0">
                <a:solidFill>
                  <a:prstClr val="black"/>
                </a:solidFill>
                <a:latin typeface="Times New Roman" panose="02020603050405020304" pitchFamily="18" charset="0"/>
                <a:ea typeface="+mn-ea"/>
                <a:cs typeface="Times New Roman" panose="02020603050405020304" pitchFamily="18" charset="0"/>
              </a:rPr>
              <a:t>Copiii trebuie să asculte de părinții lor și să-i cinstească. Ascultarea de părinți </a:t>
            </a:r>
            <a:r>
              <a:rPr lang="ro-RO" sz="2700" cap="none" spc="0" dirty="0" err="1">
                <a:solidFill>
                  <a:prstClr val="black"/>
                </a:solidFill>
                <a:latin typeface="Times New Roman" panose="02020603050405020304" pitchFamily="18" charset="0"/>
                <a:ea typeface="+mn-ea"/>
                <a:cs typeface="Times New Roman" panose="02020603050405020304" pitchFamily="18" charset="0"/>
              </a:rPr>
              <a:t>preînchipuie</a:t>
            </a:r>
            <a:r>
              <a:rPr lang="ro-RO" sz="2700" cap="none" spc="0" dirty="0">
                <a:solidFill>
                  <a:prstClr val="black"/>
                </a:solidFill>
                <a:latin typeface="Times New Roman" panose="02020603050405020304" pitchFamily="18" charset="0"/>
                <a:ea typeface="+mn-ea"/>
                <a:cs typeface="Times New Roman" panose="02020603050405020304" pitchFamily="18" charset="0"/>
              </a:rPr>
              <a:t> ascultarea de Dumnezeu , iar rugăciunile pe care trebuie să le facă copiii pentru părinți  </a:t>
            </a:r>
            <a:r>
              <a:rPr lang="ro-RO" sz="2700" cap="none" spc="0" dirty="0" err="1">
                <a:solidFill>
                  <a:prstClr val="black"/>
                </a:solidFill>
                <a:latin typeface="Times New Roman" panose="02020603050405020304" pitchFamily="18" charset="0"/>
                <a:ea typeface="+mn-ea"/>
                <a:cs typeface="Times New Roman" panose="02020603050405020304" pitchFamily="18" charset="0"/>
              </a:rPr>
              <a:t>preînchipuie</a:t>
            </a:r>
            <a:r>
              <a:rPr lang="ro-RO" sz="2700" cap="none" spc="0" dirty="0">
                <a:solidFill>
                  <a:prstClr val="black"/>
                </a:solidFill>
                <a:latin typeface="Times New Roman" panose="02020603050405020304" pitchFamily="18" charset="0"/>
                <a:ea typeface="+mn-ea"/>
                <a:cs typeface="Times New Roman" panose="02020603050405020304" pitchFamily="18" charset="0"/>
              </a:rPr>
              <a:t> și pregătesc rugăciunea din Biserică.</a:t>
            </a:r>
            <a:r>
              <a:rPr lang="ro-RO" sz="1200" cap="none" spc="0" dirty="0">
                <a:solidFill>
                  <a:prstClr val="black"/>
                </a:solidFill>
                <a:latin typeface="Calibri" panose="020F0502020204030204"/>
                <a:ea typeface="+mn-ea"/>
                <a:cs typeface="+mn-cs"/>
              </a:rPr>
              <a:t/>
            </a:r>
            <a:br>
              <a:rPr lang="ro-RO" sz="1200" cap="none" spc="0" dirty="0">
                <a:solidFill>
                  <a:prstClr val="black"/>
                </a:solidFill>
                <a:latin typeface="Calibri" panose="020F0502020204030204"/>
                <a:ea typeface="+mn-ea"/>
                <a:cs typeface="+mn-cs"/>
              </a:rPr>
            </a:br>
            <a:endParaRPr lang="ro-RO" dirty="0"/>
          </a:p>
        </p:txBody>
      </p:sp>
      <p:sp>
        <p:nvSpPr>
          <p:cNvPr id="4" name="Substituent text 3"/>
          <p:cNvSpPr>
            <a:spLocks noGrp="1"/>
          </p:cNvSpPr>
          <p:nvPr>
            <p:ph type="body" sz="half" idx="2"/>
          </p:nvPr>
        </p:nvSpPr>
        <p:spPr>
          <a:xfrm>
            <a:off x="241300" y="3307080"/>
            <a:ext cx="5626100" cy="2712720"/>
          </a:xfrm>
        </p:spPr>
        <p:txBody>
          <a:bodyPr>
            <a:normAutofit/>
          </a:bodyPr>
          <a:lstStyle/>
          <a:p>
            <a:endParaRPr lang="ro-RO" sz="2000" dirty="0">
              <a:latin typeface="Times New Roman" panose="02020603050405020304" pitchFamily="18" charset="0"/>
              <a:cs typeface="Times New Roman" panose="02020603050405020304" pitchFamily="18" charset="0"/>
            </a:endParaRPr>
          </a:p>
        </p:txBody>
      </p:sp>
      <p:pic>
        <p:nvPicPr>
          <p:cNvPr id="12" name="Substituent conținut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7560" y="419100"/>
            <a:ext cx="4571999" cy="611886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08369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43840" y="518160"/>
            <a:ext cx="5562600" cy="2087880"/>
          </a:xfrm>
          <a:pattFill prst="pct5">
            <a:fgClr>
              <a:schemeClr val="bg2"/>
            </a:fgClr>
            <a:bgClr>
              <a:schemeClr val="bg1"/>
            </a:bgClr>
          </a:pattFill>
        </p:spPr>
        <p:txBody>
          <a:bodyPr>
            <a:normAutofit fontScale="90000"/>
          </a:bodyPr>
          <a:lstStyle/>
          <a:p>
            <a:r>
              <a:rPr lang="ro-RO" sz="2400" cap="none" dirty="0">
                <a:latin typeface="Times New Roman" panose="02020603050405020304" pitchFamily="18" charset="0"/>
                <a:cs typeface="Times New Roman" panose="02020603050405020304" pitchFamily="18" charset="0"/>
              </a:rPr>
              <a:t>Cinstește pe tatăl tău și pe mama ta,</a:t>
            </a:r>
            <a:br>
              <a:rPr lang="ro-RO" sz="2400" cap="none" dirty="0">
                <a:latin typeface="Times New Roman" panose="02020603050405020304" pitchFamily="18" charset="0"/>
                <a:cs typeface="Times New Roman" panose="02020603050405020304" pitchFamily="18" charset="0"/>
              </a:rPr>
            </a:br>
            <a:r>
              <a:rPr lang="ro-RO" sz="2400" cap="none" dirty="0">
                <a:latin typeface="Times New Roman" panose="02020603050405020304" pitchFamily="18" charset="0"/>
                <a:cs typeface="Times New Roman" panose="02020603050405020304" pitchFamily="18" charset="0"/>
              </a:rPr>
              <a:t> ca să-ți fie bine și să trăiești ani mulți pe pământ!</a:t>
            </a:r>
            <a:br>
              <a:rPr lang="ro-RO" sz="2400" cap="none" dirty="0">
                <a:latin typeface="Times New Roman" panose="02020603050405020304" pitchFamily="18" charset="0"/>
                <a:cs typeface="Times New Roman" panose="02020603050405020304" pitchFamily="18" charset="0"/>
              </a:rPr>
            </a:br>
            <a:r>
              <a:rPr lang="ro-RO" sz="2400" cap="none" dirty="0">
                <a:latin typeface="Times New Roman" panose="02020603050405020304" pitchFamily="18" charset="0"/>
                <a:cs typeface="Times New Roman" panose="02020603050405020304" pitchFamily="18" charset="0"/>
              </a:rPr>
              <a:t>Porunca a V a </a:t>
            </a:r>
            <a:br>
              <a:rPr lang="ro-RO" sz="2400" cap="none" dirty="0">
                <a:latin typeface="Times New Roman" panose="02020603050405020304" pitchFamily="18" charset="0"/>
                <a:cs typeface="Times New Roman" panose="02020603050405020304" pitchFamily="18" charset="0"/>
              </a:rPr>
            </a:br>
            <a:endParaRPr lang="ro-RO" cap="none" dirty="0"/>
          </a:p>
        </p:txBody>
      </p:sp>
      <p:sp>
        <p:nvSpPr>
          <p:cNvPr id="3" name="Substituent conținut 2"/>
          <p:cNvSpPr>
            <a:spLocks noGrp="1"/>
          </p:cNvSpPr>
          <p:nvPr>
            <p:ph idx="1"/>
          </p:nvPr>
        </p:nvSpPr>
        <p:spPr>
          <a:xfrm>
            <a:off x="6736080" y="518160"/>
            <a:ext cx="4815840" cy="2087880"/>
          </a:xfrm>
        </p:spPr>
        <p:txBody>
          <a:bodyPr/>
          <a:lstStyle/>
          <a:p>
            <a:r>
              <a:rPr lang="ro-RO" sz="2400" dirty="0">
                <a:latin typeface="Times New Roman" panose="02020603050405020304" pitchFamily="18" charset="0"/>
                <a:cs typeface="Times New Roman" panose="02020603050405020304" pitchFamily="18" charset="0"/>
              </a:rPr>
              <a:t>Porunca se referă și la respectul față de părinții spirituali – nași, preoți, învățători</a:t>
            </a:r>
          </a:p>
          <a:p>
            <a:endParaRPr lang="ro-RO" dirty="0"/>
          </a:p>
        </p:txBody>
      </p:sp>
      <p:sp>
        <p:nvSpPr>
          <p:cNvPr id="4" name="Substituent text 3"/>
          <p:cNvSpPr>
            <a:spLocks noGrp="1"/>
          </p:cNvSpPr>
          <p:nvPr>
            <p:ph type="body" sz="half" idx="2"/>
          </p:nvPr>
        </p:nvSpPr>
        <p:spPr>
          <a:xfrm>
            <a:off x="243840" y="3549918"/>
            <a:ext cx="5562600" cy="3140442"/>
          </a:xfrm>
        </p:spPr>
        <p:txBody>
          <a:bodyPr/>
          <a:lstStyle/>
          <a:p>
            <a:pPr indent="450215" algn="just"/>
            <a:r>
              <a:rPr lang="ro-RO" sz="2200" dirty="0">
                <a:latin typeface="Times New Roman" panose="02020603050405020304" pitchFamily="18" charset="0"/>
                <a:cs typeface="Times New Roman" panose="02020603050405020304" pitchFamily="18" charset="0"/>
              </a:rPr>
              <a:t>A cinsti pe părinți înseamnă a-i iubi, a le datora și face tot binele cu putință. Iubirea față de părinți este și o poruncă a firii, de aceea o găsim la toate popoarele. </a:t>
            </a:r>
          </a:p>
          <a:p>
            <a:endParaRPr lang="ro-RO" dirty="0"/>
          </a:p>
        </p:txBody>
      </p:sp>
      <p:pic>
        <p:nvPicPr>
          <p:cNvPr id="6" name="I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655" y="2193916"/>
            <a:ext cx="5455920" cy="40843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13804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67640" y="670560"/>
            <a:ext cx="5425440" cy="2240280"/>
          </a:xfrm>
        </p:spPr>
        <p:txBody>
          <a:bodyPr>
            <a:normAutofit/>
          </a:bodyPr>
          <a:lstStyle/>
          <a:p>
            <a:r>
              <a:rPr lang="ro-RO" sz="2400" cap="none" dirty="0">
                <a:latin typeface="Times New Roman" panose="02020603050405020304" pitchFamily="18" charset="0"/>
                <a:cs typeface="Times New Roman" panose="02020603050405020304" pitchFamily="18" charset="0"/>
              </a:rPr>
              <a:t>Sfântul Apostol Pavel recomandă ca pruncii să fie deprinși a-i cinsti pe cei din casa lor și a răsplăti ostenelile părinților lor. </a:t>
            </a:r>
          </a:p>
        </p:txBody>
      </p:sp>
      <p:sp>
        <p:nvSpPr>
          <p:cNvPr id="4" name="Substituent text 3"/>
          <p:cNvSpPr>
            <a:spLocks noGrp="1"/>
          </p:cNvSpPr>
          <p:nvPr>
            <p:ph type="body" sz="half" idx="2"/>
          </p:nvPr>
        </p:nvSpPr>
        <p:spPr>
          <a:xfrm>
            <a:off x="274320" y="3276600"/>
            <a:ext cx="5318760" cy="3200400"/>
          </a:xfrm>
        </p:spPr>
        <p:txBody>
          <a:bodyPr>
            <a:normAutofit/>
          </a:bodyPr>
          <a:lstStyle/>
          <a:p>
            <a:r>
              <a:rPr lang="ro-RO" sz="2400" spc="200" dirty="0">
                <a:solidFill>
                  <a:schemeClr val="bg1"/>
                </a:solidFill>
                <a:latin typeface="Times New Roman" panose="02020603050405020304" pitchFamily="18" charset="0"/>
                <a:ea typeface="+mj-ea"/>
                <a:cs typeface="Times New Roman" panose="02020603050405020304" pitchFamily="18" charset="0"/>
              </a:rPr>
              <a:t>“Copiii să învețe să cinstească mai întâi pe cei din casa lor și să răsplătească ostenelile părinților, fiindcă lucrul acesta este plăcut și primit înaintea lui Dumnezeu”     (I Timotei 5,4). </a:t>
            </a:r>
            <a:br>
              <a:rPr lang="ro-RO" sz="2400" spc="200" dirty="0">
                <a:solidFill>
                  <a:schemeClr val="bg1"/>
                </a:solidFill>
                <a:latin typeface="Times New Roman" panose="02020603050405020304" pitchFamily="18" charset="0"/>
                <a:ea typeface="+mj-ea"/>
                <a:cs typeface="Times New Roman" panose="02020603050405020304" pitchFamily="18" charset="0"/>
              </a:rPr>
            </a:br>
            <a:endParaRPr lang="ro-RO" dirty="0">
              <a:solidFill>
                <a:schemeClr val="bg1"/>
              </a:solidFill>
            </a:endParaRPr>
          </a:p>
        </p:txBody>
      </p:sp>
      <p:pic>
        <p:nvPicPr>
          <p:cNvPr id="8" name="Substituent conținut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16040" y="670560"/>
            <a:ext cx="5501640" cy="58064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0211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15900" y="355601"/>
            <a:ext cx="5689600" cy="2108199"/>
          </a:xfrm>
        </p:spPr>
        <p:txBody>
          <a:bodyPr>
            <a:normAutofit fontScale="90000"/>
          </a:bodyPr>
          <a:lstStyle/>
          <a:p>
            <a:pPr lvl="0">
              <a:lnSpc>
                <a:spcPct val="100000"/>
              </a:lnSpc>
              <a:spcBef>
                <a:spcPts val="0"/>
              </a:spcBef>
            </a:pPr>
            <a:r>
              <a:rPr lang="ro-RO" sz="2700" cap="none" spc="0" dirty="0">
                <a:solidFill>
                  <a:prstClr val="black"/>
                </a:solidFill>
                <a:latin typeface="Times New Roman" panose="02020603050405020304" pitchFamily="18" charset="0"/>
                <a:ea typeface="+mn-ea"/>
                <a:cs typeface="Times New Roman" panose="02020603050405020304" pitchFamily="18" charset="0"/>
              </a:rPr>
              <a:t>Comportamentul copilului din interiorul familiei este ca o carte de vizită , pentru că modul în care se manifestă acasă se va extinde și în societate. </a:t>
            </a:r>
            <a:r>
              <a:rPr lang="ro-RO" sz="1200" cap="none" spc="0" dirty="0">
                <a:solidFill>
                  <a:prstClr val="black"/>
                </a:solidFill>
                <a:latin typeface="Calibri" panose="020F0502020204030204"/>
                <a:ea typeface="+mn-ea"/>
                <a:cs typeface="+mn-cs"/>
              </a:rPr>
              <a:t/>
            </a:r>
            <a:br>
              <a:rPr lang="ro-RO" sz="1200" cap="none" spc="0" dirty="0">
                <a:solidFill>
                  <a:prstClr val="black"/>
                </a:solidFill>
                <a:latin typeface="Calibri" panose="020F0502020204030204"/>
                <a:ea typeface="+mn-ea"/>
                <a:cs typeface="+mn-cs"/>
              </a:rPr>
            </a:br>
            <a:endParaRPr lang="ro-RO" dirty="0"/>
          </a:p>
        </p:txBody>
      </p:sp>
      <p:sp>
        <p:nvSpPr>
          <p:cNvPr id="4" name="Substituent text 3"/>
          <p:cNvSpPr>
            <a:spLocks noGrp="1"/>
          </p:cNvSpPr>
          <p:nvPr>
            <p:ph type="body" sz="half" idx="2"/>
          </p:nvPr>
        </p:nvSpPr>
        <p:spPr>
          <a:xfrm>
            <a:off x="215900" y="3086100"/>
            <a:ext cx="5435600" cy="2657854"/>
          </a:xfrm>
        </p:spPr>
        <p:txBody>
          <a:bodyPr>
            <a:normAutofit/>
          </a:bodyPr>
          <a:lstStyle/>
          <a:p>
            <a:r>
              <a:rPr lang="ro-RO" sz="2400" dirty="0">
                <a:latin typeface="Times New Roman" panose="02020603050405020304" pitchFamily="18" charset="0"/>
                <a:cs typeface="Times New Roman" panose="02020603050405020304" pitchFamily="18" charset="0"/>
              </a:rPr>
              <a:t>Într-o familie de creștini nimic nu se realizează fără ajutorul lui Dumnezeu . El este Cel care sfințește dragostea dintre membrii ei , este adevăratul Învățător care desăvârșește educația de acasă.</a:t>
            </a:r>
          </a:p>
        </p:txBody>
      </p:sp>
      <p:pic>
        <p:nvPicPr>
          <p:cNvPr id="7" name="Substituent conținut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46521" y="868680"/>
            <a:ext cx="5745480" cy="5105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34753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03200" y="1295400"/>
            <a:ext cx="5664200" cy="1651000"/>
          </a:xfrm>
        </p:spPr>
        <p:txBody>
          <a:bodyPr>
            <a:normAutofit fontScale="90000"/>
          </a:bodyPr>
          <a:lstStyle/>
          <a:p>
            <a:r>
              <a:rPr lang="ro-RO" sz="2400" cap="none" dirty="0">
                <a:latin typeface="Times New Roman" panose="02020603050405020304" pitchFamily="18" charset="0"/>
                <a:cs typeface="Times New Roman" panose="02020603050405020304" pitchFamily="18" charset="0"/>
              </a:rPr>
              <a:t>La baza relațiilor dintre membrii unei familii și, în general, dintre toți oamenii trebuie să se afle iubirea.</a:t>
            </a:r>
          </a:p>
        </p:txBody>
      </p:sp>
      <p:sp>
        <p:nvSpPr>
          <p:cNvPr id="4" name="Substituent text 3"/>
          <p:cNvSpPr>
            <a:spLocks noGrp="1"/>
          </p:cNvSpPr>
          <p:nvPr>
            <p:ph type="body" sz="half" idx="2"/>
          </p:nvPr>
        </p:nvSpPr>
        <p:spPr>
          <a:xfrm>
            <a:off x="355600" y="3695700"/>
            <a:ext cx="5372100" cy="1819654"/>
          </a:xfrm>
        </p:spPr>
        <p:txBody>
          <a:bodyPr>
            <a:normAutofit/>
          </a:bodyPr>
          <a:lstStyle/>
          <a:p>
            <a:r>
              <a:rPr lang="pt-BR" sz="2400" dirty="0">
                <a:latin typeface="Times New Roman" panose="02020603050405020304" pitchFamily="18" charset="0"/>
                <a:cs typeface="Times New Roman" panose="02020603050405020304" pitchFamily="18" charset="0"/>
              </a:rPr>
              <a:t>„Dragostea este bucuria de a face altora bucurii.” (Sfântul Ioan Gură de Aur)</a:t>
            </a:r>
            <a:endParaRPr lang="ro-RO" sz="2400" dirty="0">
              <a:latin typeface="Times New Roman" panose="02020603050405020304" pitchFamily="18" charset="0"/>
              <a:cs typeface="Times New Roman" panose="02020603050405020304" pitchFamily="18" charset="0"/>
            </a:endParaRPr>
          </a:p>
        </p:txBody>
      </p:sp>
      <p:pic>
        <p:nvPicPr>
          <p:cNvPr id="14" name="Substituent conținut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4900" y="1013012"/>
            <a:ext cx="6350000" cy="49529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9265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4"/>
          <p:cNvSpPr>
            <a:spLocks noGrp="1"/>
          </p:cNvSpPr>
          <p:nvPr>
            <p:ph type="ctrTitle"/>
          </p:nvPr>
        </p:nvSpPr>
        <p:spPr>
          <a:xfrm>
            <a:off x="289560" y="365760"/>
            <a:ext cx="11673840" cy="899160"/>
          </a:xfrm>
        </p:spPr>
        <p:txBody>
          <a:bodyPr>
            <a:normAutofit fontScale="90000"/>
          </a:bodyPr>
          <a:lstStyle/>
          <a:p>
            <a:r>
              <a:rPr lang="ro-RO" sz="2400" cap="none" dirty="0">
                <a:latin typeface="Times New Roman" panose="02020603050405020304" pitchFamily="18" charset="0"/>
                <a:cs typeface="Times New Roman" panose="02020603050405020304" pitchFamily="18" charset="0"/>
              </a:rPr>
              <a:t>Sfântul Ioan Gură de Aur ilustrează foarte frumos iubirea părinților față de copii: </a:t>
            </a:r>
          </a:p>
        </p:txBody>
      </p:sp>
      <p:sp>
        <p:nvSpPr>
          <p:cNvPr id="7" name="Subtitlu 6"/>
          <p:cNvSpPr>
            <a:spLocks noGrp="1"/>
          </p:cNvSpPr>
          <p:nvPr>
            <p:ph type="subTitle" idx="1"/>
          </p:nvPr>
        </p:nvSpPr>
        <p:spPr>
          <a:xfrm>
            <a:off x="624840" y="1539240"/>
            <a:ext cx="11125200" cy="5166360"/>
          </a:xfrm>
        </p:spPr>
        <p:txBody>
          <a:bodyPr>
            <a:normAutofit/>
          </a:bodyPr>
          <a:lstStyle/>
          <a:p>
            <a:endParaRPr lang="ro-RO" sz="2200" dirty="0">
              <a:latin typeface="Times New Roman" panose="02020603050405020304" pitchFamily="18" charset="0"/>
              <a:cs typeface="Times New Roman" panose="02020603050405020304" pitchFamily="18" charset="0"/>
            </a:endParaRPr>
          </a:p>
          <a:p>
            <a:r>
              <a:rPr lang="ro-RO" sz="2600" dirty="0">
                <a:latin typeface="Times New Roman" panose="02020603050405020304" pitchFamily="18" charset="0"/>
                <a:cs typeface="Times New Roman" panose="02020603050405020304" pitchFamily="18" charset="0"/>
              </a:rPr>
              <a:t>“Mulți oameni au cinci sau șase fii sau fiice, iar de se îmbolnăvește unul dintre ei, tatăl înconjoară patul, sărută ochii copilului, îi strânge mâinile, socotește ziua noapte, iar lumina întuneric. Paturile-s așternute cu așternuturi noi, doctorii stau alături, mulți, în jurul bolnavului, iar tatăl se topește din picioare. De-ar fi bogat tare, bogăția ar da-o toată, de-ar avea mii și mii de treburi, pe toate le lasă, nu se poate apuca de ele, e amețit de durere. </a:t>
            </a:r>
          </a:p>
          <a:p>
            <a:r>
              <a:rPr lang="ro-RO" sz="2600" dirty="0">
                <a:latin typeface="Times New Roman" panose="02020603050405020304" pitchFamily="18" charset="0"/>
                <a:cs typeface="Times New Roman" panose="02020603050405020304" pitchFamily="18" charset="0"/>
              </a:rPr>
              <a:t> La fel și mama, se plimba în jurul bolnavului, caută putere ca să ia asupra-și o parte din chinul copilului ei, dar, mai bine spus, și-ar lua asupra-și tot chinul numai ca să scape de boală pe copilul bolnav, nu mai are nici un preț viața ei, nici zilele pe care le mai are de trăit; mai de preț ca toate e să treacă boala de la copil la ea. Nu am descrie durerea asta.” </a:t>
            </a:r>
            <a:r>
              <a:rPr lang="x-none" sz="2600" dirty="0">
                <a:latin typeface="Times New Roman" panose="02020603050405020304" pitchFamily="18" charset="0"/>
                <a:cs typeface="Times New Roman" panose="02020603050405020304" pitchFamily="18" charset="0"/>
              </a:rPr>
              <a:t>  </a:t>
            </a:r>
            <a:endParaRPr lang="ro-RO" sz="2600" dirty="0">
              <a:latin typeface="Times New Roman" panose="02020603050405020304" pitchFamily="18" charset="0"/>
              <a:cs typeface="Times New Roman" panose="02020603050405020304" pitchFamily="18" charset="0"/>
            </a:endParaRPr>
          </a:p>
          <a:p>
            <a:endParaRPr lang="ro-RO"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068498"/>
      </p:ext>
    </p:extLst>
  </p:cSld>
  <p:clrMapOvr>
    <a:masterClrMapping/>
  </p:clrMapOvr>
</p:sld>
</file>

<file path=ppt/theme/theme1.xml><?xml version="1.0" encoding="utf-8"?>
<a:theme xmlns:a="http://schemas.openxmlformats.org/drawingml/2006/main" name="Colet">
  <a:themeElements>
    <a:clrScheme name="Colet">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Col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TM10001115[[fn=Colet]]</Template>
  <TotalTime>359</TotalTime>
  <Words>859</Words>
  <Application>Microsoft Office PowerPoint</Application>
  <PresentationFormat>Ecran lat</PresentationFormat>
  <Paragraphs>48</Paragraphs>
  <Slides>15</Slides>
  <Notes>9</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15</vt:i4>
      </vt:variant>
    </vt:vector>
  </HeadingPairs>
  <TitlesOfParts>
    <vt:vector size="21" baseType="lpstr">
      <vt:lpstr>Arial</vt:lpstr>
      <vt:lpstr>Calibri</vt:lpstr>
      <vt:lpstr>Gill Sans MT</vt:lpstr>
      <vt:lpstr>Tahoma</vt:lpstr>
      <vt:lpstr>Times New Roman</vt:lpstr>
      <vt:lpstr>Colet</vt:lpstr>
      <vt:lpstr>Creștinul acasă și în biserică</vt:lpstr>
      <vt:lpstr>Ce reprezintă familia ?</vt:lpstr>
      <vt:lpstr>Până să ajungă la școală sau la biserică , unde profesorul sau preotul îi învață pe copii să fie buni , cuminți , ascultători , deci morali ,ei îi au pe părinții trupești . </vt:lpstr>
      <vt:lpstr>Copiii trebuie să asculte de părinții lor și să-i cinstească. Ascultarea de părinți preînchipuie ascultarea de Dumnezeu , iar rugăciunile pe care trebuie să le facă copiii pentru părinți  preînchipuie și pregătesc rugăciunea din Biserică. </vt:lpstr>
      <vt:lpstr>Cinstește pe tatăl tău și pe mama ta,  ca să-ți fie bine și să trăiești ani mulți pe pământ! Porunca a V a  </vt:lpstr>
      <vt:lpstr>Sfântul Apostol Pavel recomandă ca pruncii să fie deprinși a-i cinsti pe cei din casa lor și a răsplăti ostenelile părinților lor. </vt:lpstr>
      <vt:lpstr>Comportamentul copilului din interiorul familiei este ca o carte de vizită , pentru că modul în care se manifestă acasă se va extinde și în societate.  </vt:lpstr>
      <vt:lpstr>La baza relațiilor dintre membrii unei familii și, în general, dintre toți oamenii trebuie să se afle iubirea.</vt:lpstr>
      <vt:lpstr>Sfântul Ioan Gură de Aur ilustrează foarte frumos iubirea părinților față de copii: </vt:lpstr>
      <vt:lpstr>Ceea  ce se  începe acasă , prin harul Sfântului Duh , se continuă în Biserică,    „ marea familie ”a credincioșilor.   </vt:lpstr>
      <vt:lpstr>Și aduceau la El copii, ca să-și  pună mâinile peste ei, dar ucenicii certau pe cei ce-i aduceau.     Iar Iisus, văzând, s-a mâhnit și le-a zis: Lăsați copiii să vină la Mine și nu-i opriți, căci a unora ca aceștia este Împărăția lui Dumnezeu.     Adevărat zic vouă: cine nu va primi Împărăția lui Dumnezeu ca un copil nu va intra în ea.     Și, luându-i în brațe, i-a binecuvântat, punându-și mâinile peste ei.  (Matei 10, 13-16)</vt:lpstr>
      <vt:lpstr>Creștinul participă  în mod constant la slujbele Bisericii , conlucrând cu preotul la săvârșirea diferitelor acte de cult prin răspunsurile date alături de corul Bisericii in timpul slujbei, prin aprinderea de lumânări , prin aducerea de daruri la Sfântul Altar, prin rostirea Crezului și a altor rugăciuni.</vt:lpstr>
      <vt:lpstr>Creștinul trebuie să se pregătească sufletește și trupește înainte de a veni la Biserică , fiindcă aici Îl va întâlni pe Hristos Dumnezeu.</vt:lpstr>
      <vt:lpstr>Poruncile bisericești </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Creștinul acasă și în biserică</dc:title>
  <dc:creator>Lenovo</dc:creator>
  <cp:lastModifiedBy>Cornelia</cp:lastModifiedBy>
  <cp:revision>40</cp:revision>
  <dcterms:created xsi:type="dcterms:W3CDTF">2017-04-22T11:04:34Z</dcterms:created>
  <dcterms:modified xsi:type="dcterms:W3CDTF">2025-07-11T07:27:25Z</dcterms:modified>
</cp:coreProperties>
</file>