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0" r:id="rId18"/>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9616"/>
    <a:srgbClr val="EC203D"/>
    <a:srgbClr val="1AE4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1" d="100"/>
          <a:sy n="81" d="100"/>
        </p:scale>
        <p:origin x="1498"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B79C42-B2D1-4AFB-A24C-195C9DEBC13E}" type="doc">
      <dgm:prSet loTypeId="urn:microsoft.com/office/officeart/2005/8/layout/list1" loCatId="list" qsTypeId="urn:microsoft.com/office/officeart/2005/8/quickstyle/3d7" qsCatId="3D" csTypeId="urn:microsoft.com/office/officeart/2005/8/colors/accent1_2" csCatId="accent1" phldr="1"/>
      <dgm:spPr/>
      <dgm:t>
        <a:bodyPr/>
        <a:lstStyle/>
        <a:p>
          <a:endParaRPr lang="ro-RO"/>
        </a:p>
      </dgm:t>
    </dgm:pt>
    <dgm:pt modelId="{EAA5BB0E-8CA1-4431-8826-B4568477D611}">
      <dgm:prSet phldrT="[Text]" custT="1"/>
      <dgm:spPr/>
      <dgm:t>
        <a:bodyPr/>
        <a:lstStyle/>
        <a:p>
          <a:r>
            <a:rPr lang="ro-RO" sz="2000" dirty="0">
              <a:latin typeface="+mn-lt"/>
            </a:rPr>
            <a:t>Caracter real; funcția informativă; se redă realitatea așa cum este ea.</a:t>
          </a:r>
        </a:p>
      </dgm:t>
    </dgm:pt>
    <dgm:pt modelId="{D4F3AF1D-D17F-4338-827D-610AA1D94415}" type="parTrans" cxnId="{7D36E7AA-5FF6-41DE-AA48-3174FA1DB67A}">
      <dgm:prSet/>
      <dgm:spPr/>
      <dgm:t>
        <a:bodyPr/>
        <a:lstStyle/>
        <a:p>
          <a:endParaRPr lang="ro-RO" sz="2000"/>
        </a:p>
      </dgm:t>
    </dgm:pt>
    <dgm:pt modelId="{AF175104-1182-43B0-9885-AE3875C13DD3}" type="sibTrans" cxnId="{7D36E7AA-5FF6-41DE-AA48-3174FA1DB67A}">
      <dgm:prSet/>
      <dgm:spPr/>
      <dgm:t>
        <a:bodyPr/>
        <a:lstStyle/>
        <a:p>
          <a:endParaRPr lang="ro-RO" sz="2000"/>
        </a:p>
      </dgm:t>
    </dgm:pt>
    <dgm:pt modelId="{866527B3-D66B-4FB4-BD0C-329E362DB0A6}">
      <dgm:prSet phldrT="[Text]" custT="1"/>
      <dgm:spPr/>
      <dgm:t>
        <a:bodyPr/>
        <a:lstStyle/>
        <a:p>
          <a:r>
            <a:rPr lang="ro-RO" sz="2000" dirty="0"/>
            <a:t>Cuvinte cu sens propriu, denotativ; textul nu este expresiv, nu conține expresii literare.</a:t>
          </a:r>
        </a:p>
      </dgm:t>
    </dgm:pt>
    <dgm:pt modelId="{17FC929E-265A-41E8-8A2A-08D1F0AC93E1}" type="parTrans" cxnId="{DC9CD68F-2EB3-4E32-A67F-70170FF27085}">
      <dgm:prSet/>
      <dgm:spPr/>
      <dgm:t>
        <a:bodyPr/>
        <a:lstStyle/>
        <a:p>
          <a:endParaRPr lang="ro-RO" sz="2000"/>
        </a:p>
      </dgm:t>
    </dgm:pt>
    <dgm:pt modelId="{3A8163DD-9E89-42BD-AF63-DFA791422071}" type="sibTrans" cxnId="{DC9CD68F-2EB3-4E32-A67F-70170FF27085}">
      <dgm:prSet/>
      <dgm:spPr/>
      <dgm:t>
        <a:bodyPr/>
        <a:lstStyle/>
        <a:p>
          <a:endParaRPr lang="ro-RO" sz="2000"/>
        </a:p>
      </dgm:t>
    </dgm:pt>
    <dgm:pt modelId="{FCAC651C-8CF7-45C2-8ABE-17ED46F3EDD9}">
      <dgm:prSet phldrT="[Text]" custT="1"/>
      <dgm:spPr/>
      <dgm:t>
        <a:bodyPr/>
        <a:lstStyle/>
        <a:p>
          <a:r>
            <a:rPr lang="ro-RO" sz="2000" dirty="0"/>
            <a:t>Limbaj neologic; exprimă un adevăr general; cuvinte, termeni specifici unui anumit domeniu de activitate.</a:t>
          </a:r>
        </a:p>
      </dgm:t>
    </dgm:pt>
    <dgm:pt modelId="{CDB29191-B3D4-4F76-81CB-4D684E87F0AE}" type="parTrans" cxnId="{E228A126-6BCA-4DBE-8129-7917EA70CA15}">
      <dgm:prSet/>
      <dgm:spPr/>
      <dgm:t>
        <a:bodyPr/>
        <a:lstStyle/>
        <a:p>
          <a:endParaRPr lang="ro-RO" sz="2000"/>
        </a:p>
      </dgm:t>
    </dgm:pt>
    <dgm:pt modelId="{BA685BF7-CF79-4369-B14F-A758FB12D472}" type="sibTrans" cxnId="{E228A126-6BCA-4DBE-8129-7917EA70CA15}">
      <dgm:prSet/>
      <dgm:spPr/>
      <dgm:t>
        <a:bodyPr/>
        <a:lstStyle/>
        <a:p>
          <a:endParaRPr lang="ro-RO" sz="2000"/>
        </a:p>
      </dgm:t>
    </dgm:pt>
    <dgm:pt modelId="{8709FD20-93AE-4199-A18B-3290DB1E9E99}" type="pres">
      <dgm:prSet presAssocID="{87B79C42-B2D1-4AFB-A24C-195C9DEBC13E}" presName="linear" presStyleCnt="0">
        <dgm:presLayoutVars>
          <dgm:dir/>
          <dgm:animLvl val="lvl"/>
          <dgm:resizeHandles val="exact"/>
        </dgm:presLayoutVars>
      </dgm:prSet>
      <dgm:spPr/>
    </dgm:pt>
    <dgm:pt modelId="{4B84F63A-796F-4C30-A3A5-2A8E6FF023B2}" type="pres">
      <dgm:prSet presAssocID="{EAA5BB0E-8CA1-4431-8826-B4568477D611}" presName="parentLin" presStyleCnt="0"/>
      <dgm:spPr/>
    </dgm:pt>
    <dgm:pt modelId="{76E1A77B-FBE0-47CF-8D5E-4CE0C1533E50}" type="pres">
      <dgm:prSet presAssocID="{EAA5BB0E-8CA1-4431-8826-B4568477D611}" presName="parentLeftMargin" presStyleLbl="node1" presStyleIdx="0" presStyleCnt="3"/>
      <dgm:spPr/>
    </dgm:pt>
    <dgm:pt modelId="{01DE4806-69EF-4D04-808E-ADAF760B1F49}" type="pres">
      <dgm:prSet presAssocID="{EAA5BB0E-8CA1-4431-8826-B4568477D611}" presName="parentText" presStyleLbl="node1" presStyleIdx="0" presStyleCnt="3" custLinFactNeighborX="9369" custLinFactNeighborY="2762">
        <dgm:presLayoutVars>
          <dgm:chMax val="0"/>
          <dgm:bulletEnabled val="1"/>
        </dgm:presLayoutVars>
      </dgm:prSet>
      <dgm:spPr/>
    </dgm:pt>
    <dgm:pt modelId="{1A3CC170-8B2B-4544-BDC5-F5DEE99DF0E5}" type="pres">
      <dgm:prSet presAssocID="{EAA5BB0E-8CA1-4431-8826-B4568477D611}" presName="negativeSpace" presStyleCnt="0"/>
      <dgm:spPr/>
    </dgm:pt>
    <dgm:pt modelId="{0275CC1A-EDE2-44D4-B3EF-3BCB06E8B80A}" type="pres">
      <dgm:prSet presAssocID="{EAA5BB0E-8CA1-4431-8826-B4568477D611}" presName="childText" presStyleLbl="conFgAcc1" presStyleIdx="0" presStyleCnt="3">
        <dgm:presLayoutVars>
          <dgm:bulletEnabled val="1"/>
        </dgm:presLayoutVars>
      </dgm:prSet>
      <dgm:spPr/>
    </dgm:pt>
    <dgm:pt modelId="{0080A9D4-AA22-4890-AAED-51B66BE73FDD}" type="pres">
      <dgm:prSet presAssocID="{AF175104-1182-43B0-9885-AE3875C13DD3}" presName="spaceBetweenRectangles" presStyleCnt="0"/>
      <dgm:spPr/>
    </dgm:pt>
    <dgm:pt modelId="{4413BC84-659D-4BE9-AB49-02A64D63AE29}" type="pres">
      <dgm:prSet presAssocID="{866527B3-D66B-4FB4-BD0C-329E362DB0A6}" presName="parentLin" presStyleCnt="0"/>
      <dgm:spPr/>
    </dgm:pt>
    <dgm:pt modelId="{12DACFFC-F412-4D6D-9AC3-4C9B5285637D}" type="pres">
      <dgm:prSet presAssocID="{866527B3-D66B-4FB4-BD0C-329E362DB0A6}" presName="parentLeftMargin" presStyleLbl="node1" presStyleIdx="0" presStyleCnt="3"/>
      <dgm:spPr/>
    </dgm:pt>
    <dgm:pt modelId="{32CE4059-6101-4460-9961-CF9D789D947E}" type="pres">
      <dgm:prSet presAssocID="{866527B3-D66B-4FB4-BD0C-329E362DB0A6}" presName="parentText" presStyleLbl="node1" presStyleIdx="1" presStyleCnt="3">
        <dgm:presLayoutVars>
          <dgm:chMax val="0"/>
          <dgm:bulletEnabled val="1"/>
        </dgm:presLayoutVars>
      </dgm:prSet>
      <dgm:spPr/>
    </dgm:pt>
    <dgm:pt modelId="{E7D3D7F3-505C-4096-8B0B-E3A9E9E01A3D}" type="pres">
      <dgm:prSet presAssocID="{866527B3-D66B-4FB4-BD0C-329E362DB0A6}" presName="negativeSpace" presStyleCnt="0"/>
      <dgm:spPr/>
    </dgm:pt>
    <dgm:pt modelId="{9A3BE5C7-BC14-42D2-BAA7-8D4760F56985}" type="pres">
      <dgm:prSet presAssocID="{866527B3-D66B-4FB4-BD0C-329E362DB0A6}" presName="childText" presStyleLbl="conFgAcc1" presStyleIdx="1" presStyleCnt="3">
        <dgm:presLayoutVars>
          <dgm:bulletEnabled val="1"/>
        </dgm:presLayoutVars>
      </dgm:prSet>
      <dgm:spPr/>
    </dgm:pt>
    <dgm:pt modelId="{0B88E346-798A-4FF4-9F8C-E662E96E1EFC}" type="pres">
      <dgm:prSet presAssocID="{3A8163DD-9E89-42BD-AF63-DFA791422071}" presName="spaceBetweenRectangles" presStyleCnt="0"/>
      <dgm:spPr/>
    </dgm:pt>
    <dgm:pt modelId="{B1D4D033-5D05-42A2-BD5A-440461572472}" type="pres">
      <dgm:prSet presAssocID="{FCAC651C-8CF7-45C2-8ABE-17ED46F3EDD9}" presName="parentLin" presStyleCnt="0"/>
      <dgm:spPr/>
    </dgm:pt>
    <dgm:pt modelId="{A1EF21FE-65C1-4D5A-85F2-81A38B9F6633}" type="pres">
      <dgm:prSet presAssocID="{FCAC651C-8CF7-45C2-8ABE-17ED46F3EDD9}" presName="parentLeftMargin" presStyleLbl="node1" presStyleIdx="1" presStyleCnt="3"/>
      <dgm:spPr/>
    </dgm:pt>
    <dgm:pt modelId="{ED805A0D-A79C-4C1C-9CF8-3372117B3F0D}" type="pres">
      <dgm:prSet presAssocID="{FCAC651C-8CF7-45C2-8ABE-17ED46F3EDD9}" presName="parentText" presStyleLbl="node1" presStyleIdx="2" presStyleCnt="3">
        <dgm:presLayoutVars>
          <dgm:chMax val="0"/>
          <dgm:bulletEnabled val="1"/>
        </dgm:presLayoutVars>
      </dgm:prSet>
      <dgm:spPr/>
    </dgm:pt>
    <dgm:pt modelId="{2068B426-E4DE-4FB8-B8C3-796E632CB65D}" type="pres">
      <dgm:prSet presAssocID="{FCAC651C-8CF7-45C2-8ABE-17ED46F3EDD9}" presName="negativeSpace" presStyleCnt="0"/>
      <dgm:spPr/>
    </dgm:pt>
    <dgm:pt modelId="{BD70F673-516A-4336-B78A-7A6A912745CB}" type="pres">
      <dgm:prSet presAssocID="{FCAC651C-8CF7-45C2-8ABE-17ED46F3EDD9}" presName="childText" presStyleLbl="conFgAcc1" presStyleIdx="2" presStyleCnt="3">
        <dgm:presLayoutVars>
          <dgm:bulletEnabled val="1"/>
        </dgm:presLayoutVars>
      </dgm:prSet>
      <dgm:spPr/>
    </dgm:pt>
  </dgm:ptLst>
  <dgm:cxnLst>
    <dgm:cxn modelId="{7C3EC122-821C-46D1-B69A-23DFAF6B9DF8}" type="presOf" srcId="{EAA5BB0E-8CA1-4431-8826-B4568477D611}" destId="{76E1A77B-FBE0-47CF-8D5E-4CE0C1533E50}" srcOrd="0" destOrd="0" presId="urn:microsoft.com/office/officeart/2005/8/layout/list1"/>
    <dgm:cxn modelId="{E228A126-6BCA-4DBE-8129-7917EA70CA15}" srcId="{87B79C42-B2D1-4AFB-A24C-195C9DEBC13E}" destId="{FCAC651C-8CF7-45C2-8ABE-17ED46F3EDD9}" srcOrd="2" destOrd="0" parTransId="{CDB29191-B3D4-4F76-81CB-4D684E87F0AE}" sibTransId="{BA685BF7-CF79-4369-B14F-A758FB12D472}"/>
    <dgm:cxn modelId="{61206F3F-C0A1-4CE0-AEF6-7BB6ED34E43D}" type="presOf" srcId="{EAA5BB0E-8CA1-4431-8826-B4568477D611}" destId="{01DE4806-69EF-4D04-808E-ADAF760B1F49}" srcOrd="1" destOrd="0" presId="urn:microsoft.com/office/officeart/2005/8/layout/list1"/>
    <dgm:cxn modelId="{5C323368-C654-4226-AAF3-8A2670BBF01C}" type="presOf" srcId="{FCAC651C-8CF7-45C2-8ABE-17ED46F3EDD9}" destId="{ED805A0D-A79C-4C1C-9CF8-3372117B3F0D}" srcOrd="1" destOrd="0" presId="urn:microsoft.com/office/officeart/2005/8/layout/list1"/>
    <dgm:cxn modelId="{6C932E4D-F96F-4CF2-8C85-47646B032E1B}" type="presOf" srcId="{866527B3-D66B-4FB4-BD0C-329E362DB0A6}" destId="{12DACFFC-F412-4D6D-9AC3-4C9B5285637D}" srcOrd="0" destOrd="0" presId="urn:microsoft.com/office/officeart/2005/8/layout/list1"/>
    <dgm:cxn modelId="{8BC58D71-2C8A-47A0-ACFB-3168115D3A56}" type="presOf" srcId="{866527B3-D66B-4FB4-BD0C-329E362DB0A6}" destId="{32CE4059-6101-4460-9961-CF9D789D947E}" srcOrd="1" destOrd="0" presId="urn:microsoft.com/office/officeart/2005/8/layout/list1"/>
    <dgm:cxn modelId="{DC9CD68F-2EB3-4E32-A67F-70170FF27085}" srcId="{87B79C42-B2D1-4AFB-A24C-195C9DEBC13E}" destId="{866527B3-D66B-4FB4-BD0C-329E362DB0A6}" srcOrd="1" destOrd="0" parTransId="{17FC929E-265A-41E8-8A2A-08D1F0AC93E1}" sibTransId="{3A8163DD-9E89-42BD-AF63-DFA791422071}"/>
    <dgm:cxn modelId="{EC3B1390-E91A-4941-86B7-B83EB19A8EA6}" type="presOf" srcId="{87B79C42-B2D1-4AFB-A24C-195C9DEBC13E}" destId="{8709FD20-93AE-4199-A18B-3290DB1E9E99}" srcOrd="0" destOrd="0" presId="urn:microsoft.com/office/officeart/2005/8/layout/list1"/>
    <dgm:cxn modelId="{7D36E7AA-5FF6-41DE-AA48-3174FA1DB67A}" srcId="{87B79C42-B2D1-4AFB-A24C-195C9DEBC13E}" destId="{EAA5BB0E-8CA1-4431-8826-B4568477D611}" srcOrd="0" destOrd="0" parTransId="{D4F3AF1D-D17F-4338-827D-610AA1D94415}" sibTransId="{AF175104-1182-43B0-9885-AE3875C13DD3}"/>
    <dgm:cxn modelId="{060BA2C2-5BD1-4FE6-90B7-CF1F25E86E36}" type="presOf" srcId="{FCAC651C-8CF7-45C2-8ABE-17ED46F3EDD9}" destId="{A1EF21FE-65C1-4D5A-85F2-81A38B9F6633}" srcOrd="0" destOrd="0" presId="urn:microsoft.com/office/officeart/2005/8/layout/list1"/>
    <dgm:cxn modelId="{9AF184BC-4AAB-4606-96FC-2614BED5BC6D}" type="presParOf" srcId="{8709FD20-93AE-4199-A18B-3290DB1E9E99}" destId="{4B84F63A-796F-4C30-A3A5-2A8E6FF023B2}" srcOrd="0" destOrd="0" presId="urn:microsoft.com/office/officeart/2005/8/layout/list1"/>
    <dgm:cxn modelId="{502A0FE9-FEDE-45E2-8463-F942335601F5}" type="presParOf" srcId="{4B84F63A-796F-4C30-A3A5-2A8E6FF023B2}" destId="{76E1A77B-FBE0-47CF-8D5E-4CE0C1533E50}" srcOrd="0" destOrd="0" presId="urn:microsoft.com/office/officeart/2005/8/layout/list1"/>
    <dgm:cxn modelId="{B9234B42-FE5B-4812-A19A-BD238494F21E}" type="presParOf" srcId="{4B84F63A-796F-4C30-A3A5-2A8E6FF023B2}" destId="{01DE4806-69EF-4D04-808E-ADAF760B1F49}" srcOrd="1" destOrd="0" presId="urn:microsoft.com/office/officeart/2005/8/layout/list1"/>
    <dgm:cxn modelId="{D20D5913-B6D0-437F-93D1-9FFD8E48DB40}" type="presParOf" srcId="{8709FD20-93AE-4199-A18B-3290DB1E9E99}" destId="{1A3CC170-8B2B-4544-BDC5-F5DEE99DF0E5}" srcOrd="1" destOrd="0" presId="urn:microsoft.com/office/officeart/2005/8/layout/list1"/>
    <dgm:cxn modelId="{DC1E367B-4D2A-4078-9D29-27B0823C56BD}" type="presParOf" srcId="{8709FD20-93AE-4199-A18B-3290DB1E9E99}" destId="{0275CC1A-EDE2-44D4-B3EF-3BCB06E8B80A}" srcOrd="2" destOrd="0" presId="urn:microsoft.com/office/officeart/2005/8/layout/list1"/>
    <dgm:cxn modelId="{6207A494-B130-4E90-8AA7-858140BC82E9}" type="presParOf" srcId="{8709FD20-93AE-4199-A18B-3290DB1E9E99}" destId="{0080A9D4-AA22-4890-AAED-51B66BE73FDD}" srcOrd="3" destOrd="0" presId="urn:microsoft.com/office/officeart/2005/8/layout/list1"/>
    <dgm:cxn modelId="{F14DF676-DF33-47C0-BDE8-79C82E7194C6}" type="presParOf" srcId="{8709FD20-93AE-4199-A18B-3290DB1E9E99}" destId="{4413BC84-659D-4BE9-AB49-02A64D63AE29}" srcOrd="4" destOrd="0" presId="urn:microsoft.com/office/officeart/2005/8/layout/list1"/>
    <dgm:cxn modelId="{1DCE6C42-F213-4554-93E8-D9BAF74D159F}" type="presParOf" srcId="{4413BC84-659D-4BE9-AB49-02A64D63AE29}" destId="{12DACFFC-F412-4D6D-9AC3-4C9B5285637D}" srcOrd="0" destOrd="0" presId="urn:microsoft.com/office/officeart/2005/8/layout/list1"/>
    <dgm:cxn modelId="{E939A55D-38A0-494A-83E5-8F81DC130033}" type="presParOf" srcId="{4413BC84-659D-4BE9-AB49-02A64D63AE29}" destId="{32CE4059-6101-4460-9961-CF9D789D947E}" srcOrd="1" destOrd="0" presId="urn:microsoft.com/office/officeart/2005/8/layout/list1"/>
    <dgm:cxn modelId="{71515014-45A6-43BF-83A5-EB10C8983864}" type="presParOf" srcId="{8709FD20-93AE-4199-A18B-3290DB1E9E99}" destId="{E7D3D7F3-505C-4096-8B0B-E3A9E9E01A3D}" srcOrd="5" destOrd="0" presId="urn:microsoft.com/office/officeart/2005/8/layout/list1"/>
    <dgm:cxn modelId="{26492B12-97C2-4CC0-A932-A13FFF969864}" type="presParOf" srcId="{8709FD20-93AE-4199-A18B-3290DB1E9E99}" destId="{9A3BE5C7-BC14-42D2-BAA7-8D4760F56985}" srcOrd="6" destOrd="0" presId="urn:microsoft.com/office/officeart/2005/8/layout/list1"/>
    <dgm:cxn modelId="{CFCB26B0-75A0-4729-9B47-BCD3BE1957F3}" type="presParOf" srcId="{8709FD20-93AE-4199-A18B-3290DB1E9E99}" destId="{0B88E346-798A-4FF4-9F8C-E662E96E1EFC}" srcOrd="7" destOrd="0" presId="urn:microsoft.com/office/officeart/2005/8/layout/list1"/>
    <dgm:cxn modelId="{EB1CDA2B-77FA-4893-8BB7-3D87118E9BDB}" type="presParOf" srcId="{8709FD20-93AE-4199-A18B-3290DB1E9E99}" destId="{B1D4D033-5D05-42A2-BD5A-440461572472}" srcOrd="8" destOrd="0" presId="urn:microsoft.com/office/officeart/2005/8/layout/list1"/>
    <dgm:cxn modelId="{F5F114B5-062B-45F7-969B-E3641B2B7466}" type="presParOf" srcId="{B1D4D033-5D05-42A2-BD5A-440461572472}" destId="{A1EF21FE-65C1-4D5A-85F2-81A38B9F6633}" srcOrd="0" destOrd="0" presId="urn:microsoft.com/office/officeart/2005/8/layout/list1"/>
    <dgm:cxn modelId="{327C0EEC-F798-40D0-82A0-6D4FE20D8D91}" type="presParOf" srcId="{B1D4D033-5D05-42A2-BD5A-440461572472}" destId="{ED805A0D-A79C-4C1C-9CF8-3372117B3F0D}" srcOrd="1" destOrd="0" presId="urn:microsoft.com/office/officeart/2005/8/layout/list1"/>
    <dgm:cxn modelId="{3E8315D2-6EBC-4D22-A4A3-CAE971266C63}" type="presParOf" srcId="{8709FD20-93AE-4199-A18B-3290DB1E9E99}" destId="{2068B426-E4DE-4FB8-B8C3-796E632CB65D}" srcOrd="9" destOrd="0" presId="urn:microsoft.com/office/officeart/2005/8/layout/list1"/>
    <dgm:cxn modelId="{51FA7490-5941-44AB-AE87-604AC63DE581}" type="presParOf" srcId="{8709FD20-93AE-4199-A18B-3290DB1E9E99}" destId="{BD70F673-516A-4336-B78A-7A6A912745C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5CC1A-EDE2-44D4-B3EF-3BCB06E8B80A}">
      <dsp:nvSpPr>
        <dsp:cNvPr id="0" name=""/>
        <dsp:cNvSpPr/>
      </dsp:nvSpPr>
      <dsp:spPr>
        <a:xfrm>
          <a:off x="0" y="488861"/>
          <a:ext cx="6477024" cy="806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01DE4806-69EF-4D04-808E-ADAF760B1F49}">
      <dsp:nvSpPr>
        <dsp:cNvPr id="0" name=""/>
        <dsp:cNvSpPr/>
      </dsp:nvSpPr>
      <dsp:spPr>
        <a:xfrm>
          <a:off x="354192" y="42631"/>
          <a:ext cx="4533916" cy="944640"/>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371" tIns="0" rIns="171371" bIns="0" numCol="1" spcCol="1270" anchor="ctr" anchorCtr="0">
          <a:noAutofit/>
        </a:bodyPr>
        <a:lstStyle/>
        <a:p>
          <a:pPr marL="0" lvl="0" indent="0" algn="l" defTabSz="889000">
            <a:lnSpc>
              <a:spcPct val="90000"/>
            </a:lnSpc>
            <a:spcBef>
              <a:spcPct val="0"/>
            </a:spcBef>
            <a:spcAft>
              <a:spcPct val="35000"/>
            </a:spcAft>
            <a:buNone/>
          </a:pPr>
          <a:r>
            <a:rPr lang="ro-RO" sz="2000" kern="1200" dirty="0">
              <a:latin typeface="+mn-lt"/>
            </a:rPr>
            <a:t>Caracter real; funcția informativă; se redă realitatea așa cum este ea.</a:t>
          </a:r>
        </a:p>
      </dsp:txBody>
      <dsp:txXfrm>
        <a:off x="400306" y="88745"/>
        <a:ext cx="4441688" cy="852412"/>
      </dsp:txXfrm>
    </dsp:sp>
    <dsp:sp modelId="{9A3BE5C7-BC14-42D2-BAA7-8D4760F56985}">
      <dsp:nvSpPr>
        <dsp:cNvPr id="0" name=""/>
        <dsp:cNvSpPr/>
      </dsp:nvSpPr>
      <dsp:spPr>
        <a:xfrm>
          <a:off x="0" y="1940381"/>
          <a:ext cx="6477024" cy="806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32CE4059-6101-4460-9961-CF9D789D947E}">
      <dsp:nvSpPr>
        <dsp:cNvPr id="0" name=""/>
        <dsp:cNvSpPr/>
      </dsp:nvSpPr>
      <dsp:spPr>
        <a:xfrm>
          <a:off x="323851" y="1468061"/>
          <a:ext cx="4533916" cy="944640"/>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371" tIns="0" rIns="171371" bIns="0" numCol="1" spcCol="1270" anchor="ctr" anchorCtr="0">
          <a:noAutofit/>
        </a:bodyPr>
        <a:lstStyle/>
        <a:p>
          <a:pPr marL="0" lvl="0" indent="0" algn="l" defTabSz="889000">
            <a:lnSpc>
              <a:spcPct val="90000"/>
            </a:lnSpc>
            <a:spcBef>
              <a:spcPct val="0"/>
            </a:spcBef>
            <a:spcAft>
              <a:spcPct val="35000"/>
            </a:spcAft>
            <a:buNone/>
          </a:pPr>
          <a:r>
            <a:rPr lang="ro-RO" sz="2000" kern="1200" dirty="0"/>
            <a:t>Cuvinte cu sens propriu, denotativ; textul nu este expresiv, nu conține expresii literare.</a:t>
          </a:r>
        </a:p>
      </dsp:txBody>
      <dsp:txXfrm>
        <a:off x="369965" y="1514175"/>
        <a:ext cx="4441688" cy="852412"/>
      </dsp:txXfrm>
    </dsp:sp>
    <dsp:sp modelId="{BD70F673-516A-4336-B78A-7A6A912745CB}">
      <dsp:nvSpPr>
        <dsp:cNvPr id="0" name=""/>
        <dsp:cNvSpPr/>
      </dsp:nvSpPr>
      <dsp:spPr>
        <a:xfrm>
          <a:off x="0" y="3391900"/>
          <a:ext cx="6477024" cy="806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ED805A0D-A79C-4C1C-9CF8-3372117B3F0D}">
      <dsp:nvSpPr>
        <dsp:cNvPr id="0" name=""/>
        <dsp:cNvSpPr/>
      </dsp:nvSpPr>
      <dsp:spPr>
        <a:xfrm>
          <a:off x="323851" y="2919581"/>
          <a:ext cx="4533916" cy="944640"/>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371" tIns="0" rIns="171371" bIns="0" numCol="1" spcCol="1270" anchor="ctr" anchorCtr="0">
          <a:noAutofit/>
        </a:bodyPr>
        <a:lstStyle/>
        <a:p>
          <a:pPr marL="0" lvl="0" indent="0" algn="l" defTabSz="889000">
            <a:lnSpc>
              <a:spcPct val="90000"/>
            </a:lnSpc>
            <a:spcBef>
              <a:spcPct val="0"/>
            </a:spcBef>
            <a:spcAft>
              <a:spcPct val="35000"/>
            </a:spcAft>
            <a:buNone/>
          </a:pPr>
          <a:r>
            <a:rPr lang="ro-RO" sz="2000" kern="1200" dirty="0"/>
            <a:t>Limbaj neologic; exprimă un adevăr general; cuvinte, termeni specifici unui anumit domeniu de activitate.</a:t>
          </a:r>
        </a:p>
      </dsp:txBody>
      <dsp:txXfrm>
        <a:off x="369965" y="2965695"/>
        <a:ext cx="4441688" cy="85241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p:cNvSpPr>
            <a:spLocks noGrp="1"/>
          </p:cNvSpPr>
          <p:nvPr>
            <p:ph type="ctrTitle"/>
          </p:nvPr>
        </p:nvSpPr>
        <p:spPr>
          <a:xfrm>
            <a:off x="685800" y="2130425"/>
            <a:ext cx="7772400" cy="1470025"/>
          </a:xfrm>
        </p:spPr>
        <p:txBody>
          <a:bodyPr/>
          <a:lstStyle/>
          <a:p>
            <a:r>
              <a:rPr lang="ro-RO"/>
              <a:t>Faceți clic pentru a edita stilul de titlu Coordonator</a:t>
            </a:r>
          </a:p>
        </p:txBody>
      </p:sp>
      <p:sp>
        <p:nvSpPr>
          <p:cNvPr id="3" name="Subtitlu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Faceți clic pentru editarea stilului de subtitlu al coordonatorului</a:t>
            </a:r>
          </a:p>
        </p:txBody>
      </p:sp>
      <p:sp>
        <p:nvSpPr>
          <p:cNvPr id="4" name="Substituent dată 3"/>
          <p:cNvSpPr>
            <a:spLocks noGrp="1"/>
          </p:cNvSpPr>
          <p:nvPr>
            <p:ph type="dt" sz="half" idx="10"/>
          </p:nvPr>
        </p:nvSpPr>
        <p:spPr/>
        <p:txBody>
          <a:bodyPr/>
          <a:lstStyle/>
          <a:p>
            <a:fld id="{CCF8FDCA-20DC-4ECB-B0ED-11CB8437DCF8}" type="datetimeFigureOut">
              <a:rPr lang="ro-RO" smtClean="0"/>
              <a:pPr/>
              <a:t>10.07.2025</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E39A9FC7-2F6C-4F10-8E0D-5E7996EACC95}" type="slidenum">
              <a:rPr lang="ro-RO" smtClean="0"/>
              <a:pPr/>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Faceți clic pentru a edita stilul de titlu Coordonator</a:t>
            </a:r>
          </a:p>
        </p:txBody>
      </p:sp>
      <p:sp>
        <p:nvSpPr>
          <p:cNvPr id="3" name="Substituent text vertical 2"/>
          <p:cNvSpPr>
            <a:spLocks noGrp="1"/>
          </p:cNvSpPr>
          <p:nvPr>
            <p:ph type="body" orient="vert" idx="1"/>
          </p:nvPr>
        </p:nvSpPr>
        <p:spPr/>
        <p:txBody>
          <a:bodyPr vert="eaVert"/>
          <a:lstStyle/>
          <a:p>
            <a:pPr lvl="0"/>
            <a:r>
              <a:rPr lang="ro-RO"/>
              <a:t>Faceți clic pentru a edita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p:cNvSpPr>
            <a:spLocks noGrp="1"/>
          </p:cNvSpPr>
          <p:nvPr>
            <p:ph type="dt" sz="half" idx="10"/>
          </p:nvPr>
        </p:nvSpPr>
        <p:spPr/>
        <p:txBody>
          <a:bodyPr/>
          <a:lstStyle/>
          <a:p>
            <a:fld id="{CCF8FDCA-20DC-4ECB-B0ED-11CB8437DCF8}" type="datetimeFigureOut">
              <a:rPr lang="ro-RO" smtClean="0"/>
              <a:pPr/>
              <a:t>10.07.2025</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E39A9FC7-2F6C-4F10-8E0D-5E7996EACC95}"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274638"/>
            <a:ext cx="2057400" cy="5851525"/>
          </a:xfrm>
        </p:spPr>
        <p:txBody>
          <a:bodyPr vert="eaVert"/>
          <a:lstStyle/>
          <a:p>
            <a:r>
              <a:rPr lang="ro-RO"/>
              <a:t>Faceți clic pentru a edita stilul de titlu Coordonator</a:t>
            </a:r>
          </a:p>
        </p:txBody>
      </p:sp>
      <p:sp>
        <p:nvSpPr>
          <p:cNvPr id="3" name="Substituent text vertical 2"/>
          <p:cNvSpPr>
            <a:spLocks noGrp="1"/>
          </p:cNvSpPr>
          <p:nvPr>
            <p:ph type="body" orient="vert" idx="1"/>
          </p:nvPr>
        </p:nvSpPr>
        <p:spPr>
          <a:xfrm>
            <a:off x="457200" y="274638"/>
            <a:ext cx="6019800" cy="5851525"/>
          </a:xfrm>
        </p:spPr>
        <p:txBody>
          <a:bodyPr vert="eaVert"/>
          <a:lstStyle/>
          <a:p>
            <a:pPr lvl="0"/>
            <a:r>
              <a:rPr lang="ro-RO"/>
              <a:t>Faceți clic pentru a edita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p:cNvSpPr>
            <a:spLocks noGrp="1"/>
          </p:cNvSpPr>
          <p:nvPr>
            <p:ph type="dt" sz="half" idx="10"/>
          </p:nvPr>
        </p:nvSpPr>
        <p:spPr/>
        <p:txBody>
          <a:bodyPr/>
          <a:lstStyle/>
          <a:p>
            <a:fld id="{CCF8FDCA-20DC-4ECB-B0ED-11CB8437DCF8}" type="datetimeFigureOut">
              <a:rPr lang="ro-RO" smtClean="0"/>
              <a:pPr/>
              <a:t>10.07.2025</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E39A9FC7-2F6C-4F10-8E0D-5E7996EACC95}"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Faceți clic pentru a edita stilul de titlu Coordonator</a:t>
            </a:r>
          </a:p>
        </p:txBody>
      </p:sp>
      <p:sp>
        <p:nvSpPr>
          <p:cNvPr id="3" name="Substituent conținut 2"/>
          <p:cNvSpPr>
            <a:spLocks noGrp="1"/>
          </p:cNvSpPr>
          <p:nvPr>
            <p:ph idx="1"/>
          </p:nvPr>
        </p:nvSpPr>
        <p:spPr/>
        <p:txBody>
          <a:bodyPr/>
          <a:lstStyle/>
          <a:p>
            <a:pPr lvl="0"/>
            <a:r>
              <a:rPr lang="ro-RO"/>
              <a:t>Faceți clic pentru a edita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p:cNvSpPr>
            <a:spLocks noGrp="1"/>
          </p:cNvSpPr>
          <p:nvPr>
            <p:ph type="dt" sz="half" idx="10"/>
          </p:nvPr>
        </p:nvSpPr>
        <p:spPr/>
        <p:txBody>
          <a:bodyPr/>
          <a:lstStyle/>
          <a:p>
            <a:fld id="{CCF8FDCA-20DC-4ECB-B0ED-11CB8437DCF8}" type="datetimeFigureOut">
              <a:rPr lang="ro-RO" smtClean="0"/>
              <a:pPr/>
              <a:t>10.07.2025</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E39A9FC7-2F6C-4F10-8E0D-5E7996EACC95}" type="slidenum">
              <a:rPr lang="ro-RO" smtClean="0"/>
              <a:pPr/>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722313" y="4406900"/>
            <a:ext cx="7772400" cy="1362075"/>
          </a:xfrm>
        </p:spPr>
        <p:txBody>
          <a:bodyPr anchor="t"/>
          <a:lstStyle>
            <a:lvl1pPr algn="l">
              <a:defRPr sz="4000" b="1" cap="all"/>
            </a:lvl1pPr>
          </a:lstStyle>
          <a:p>
            <a:r>
              <a:rPr lang="ro-RO"/>
              <a:t>Faceți clic pentru a edita stilul de titlu Coordonator</a:t>
            </a:r>
          </a:p>
        </p:txBody>
      </p:sp>
      <p:sp>
        <p:nvSpPr>
          <p:cNvPr id="3" name="Substituent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Faceți clic pentru a edita stilurile de text Coordonator</a:t>
            </a:r>
          </a:p>
        </p:txBody>
      </p:sp>
      <p:sp>
        <p:nvSpPr>
          <p:cNvPr id="4" name="Substituent dată 3"/>
          <p:cNvSpPr>
            <a:spLocks noGrp="1"/>
          </p:cNvSpPr>
          <p:nvPr>
            <p:ph type="dt" sz="half" idx="10"/>
          </p:nvPr>
        </p:nvSpPr>
        <p:spPr/>
        <p:txBody>
          <a:bodyPr/>
          <a:lstStyle/>
          <a:p>
            <a:fld id="{CCF8FDCA-20DC-4ECB-B0ED-11CB8437DCF8}" type="datetimeFigureOut">
              <a:rPr lang="ro-RO" smtClean="0"/>
              <a:pPr/>
              <a:t>10.07.2025</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E39A9FC7-2F6C-4F10-8E0D-5E7996EACC95}" type="slidenum">
              <a:rPr lang="ro-RO" smtClean="0"/>
              <a:pPr/>
              <a:t>‹#›</a:t>
            </a:fld>
            <a:endParaRPr lang="ro-R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Faceți clic pentru a edita stilul de titlu Coordonator</a:t>
            </a:r>
          </a:p>
        </p:txBody>
      </p:sp>
      <p:sp>
        <p:nvSpPr>
          <p:cNvPr id="3" name="Substituent conțin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a:t>Faceți clic pentru a edita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a:t>Faceți clic pentru a edita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p:cNvSpPr>
            <a:spLocks noGrp="1"/>
          </p:cNvSpPr>
          <p:nvPr>
            <p:ph type="dt" sz="half" idx="10"/>
          </p:nvPr>
        </p:nvSpPr>
        <p:spPr/>
        <p:txBody>
          <a:bodyPr/>
          <a:lstStyle/>
          <a:p>
            <a:fld id="{CCF8FDCA-20DC-4ECB-B0ED-11CB8437DCF8}" type="datetimeFigureOut">
              <a:rPr lang="ro-RO" smtClean="0"/>
              <a:pPr/>
              <a:t>10.07.2025</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E39A9FC7-2F6C-4F10-8E0D-5E7996EACC95}" type="slidenum">
              <a:rPr lang="ro-RO" smtClean="0"/>
              <a:pPr/>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lvl1pPr>
              <a:defRPr/>
            </a:lvl1pPr>
          </a:lstStyle>
          <a:p>
            <a:r>
              <a:rPr lang="ro-RO"/>
              <a:t>Faceți clic pentru a edita stilul de titlu Coordonator</a:t>
            </a:r>
          </a:p>
        </p:txBody>
      </p:sp>
      <p:sp>
        <p:nvSpPr>
          <p:cNvPr id="3" name="Substituent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Faceți clic pentru a edita stilurile de text Coordonator</a:t>
            </a:r>
          </a:p>
        </p:txBody>
      </p:sp>
      <p:sp>
        <p:nvSpPr>
          <p:cNvPr id="4" name="Substituent conțin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a:t>Faceți clic pentru a edita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Faceți clic pentru a edita stilurile de text Coordonator</a:t>
            </a:r>
          </a:p>
        </p:txBody>
      </p:sp>
      <p:sp>
        <p:nvSpPr>
          <p:cNvPr id="6" name="Substituent conțin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a:t>Faceți clic pentru a edita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p:cNvSpPr>
            <a:spLocks noGrp="1"/>
          </p:cNvSpPr>
          <p:nvPr>
            <p:ph type="dt" sz="half" idx="10"/>
          </p:nvPr>
        </p:nvSpPr>
        <p:spPr/>
        <p:txBody>
          <a:bodyPr/>
          <a:lstStyle/>
          <a:p>
            <a:fld id="{CCF8FDCA-20DC-4ECB-B0ED-11CB8437DCF8}" type="datetimeFigureOut">
              <a:rPr lang="ro-RO" smtClean="0"/>
              <a:pPr/>
              <a:t>10.07.2025</a:t>
            </a:fld>
            <a:endParaRPr lang="ro-RO"/>
          </a:p>
        </p:txBody>
      </p:sp>
      <p:sp>
        <p:nvSpPr>
          <p:cNvPr id="8" name="Substituent subsol 7"/>
          <p:cNvSpPr>
            <a:spLocks noGrp="1"/>
          </p:cNvSpPr>
          <p:nvPr>
            <p:ph type="ftr" sz="quarter" idx="11"/>
          </p:nvPr>
        </p:nvSpPr>
        <p:spPr/>
        <p:txBody>
          <a:bodyPr/>
          <a:lstStyle/>
          <a:p>
            <a:endParaRPr lang="ro-RO"/>
          </a:p>
        </p:txBody>
      </p:sp>
      <p:sp>
        <p:nvSpPr>
          <p:cNvPr id="9" name="Substituent număr diapozitiv 8"/>
          <p:cNvSpPr>
            <a:spLocks noGrp="1"/>
          </p:cNvSpPr>
          <p:nvPr>
            <p:ph type="sldNum" sz="quarter" idx="12"/>
          </p:nvPr>
        </p:nvSpPr>
        <p:spPr/>
        <p:txBody>
          <a:bodyPr/>
          <a:lstStyle/>
          <a:p>
            <a:fld id="{E39A9FC7-2F6C-4F10-8E0D-5E7996EACC95}" type="slidenum">
              <a:rPr lang="ro-RO" smtClean="0"/>
              <a:pPr/>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Faceți clic pentru a edita stilul de titlu Coordonator</a:t>
            </a:r>
          </a:p>
        </p:txBody>
      </p:sp>
      <p:sp>
        <p:nvSpPr>
          <p:cNvPr id="3" name="Substituent dată 2"/>
          <p:cNvSpPr>
            <a:spLocks noGrp="1"/>
          </p:cNvSpPr>
          <p:nvPr>
            <p:ph type="dt" sz="half" idx="10"/>
          </p:nvPr>
        </p:nvSpPr>
        <p:spPr/>
        <p:txBody>
          <a:bodyPr/>
          <a:lstStyle/>
          <a:p>
            <a:fld id="{CCF8FDCA-20DC-4ECB-B0ED-11CB8437DCF8}" type="datetimeFigureOut">
              <a:rPr lang="ro-RO" smtClean="0"/>
              <a:pPr/>
              <a:t>10.07.2025</a:t>
            </a:fld>
            <a:endParaRPr lang="ro-RO"/>
          </a:p>
        </p:txBody>
      </p:sp>
      <p:sp>
        <p:nvSpPr>
          <p:cNvPr id="4" name="Substituent subsol 3"/>
          <p:cNvSpPr>
            <a:spLocks noGrp="1"/>
          </p:cNvSpPr>
          <p:nvPr>
            <p:ph type="ftr" sz="quarter" idx="11"/>
          </p:nvPr>
        </p:nvSpPr>
        <p:spPr/>
        <p:txBody>
          <a:bodyPr/>
          <a:lstStyle/>
          <a:p>
            <a:endParaRPr lang="ro-RO"/>
          </a:p>
        </p:txBody>
      </p:sp>
      <p:sp>
        <p:nvSpPr>
          <p:cNvPr id="5" name="Substituent număr diapozitiv 4"/>
          <p:cNvSpPr>
            <a:spLocks noGrp="1"/>
          </p:cNvSpPr>
          <p:nvPr>
            <p:ph type="sldNum" sz="quarter" idx="12"/>
          </p:nvPr>
        </p:nvSpPr>
        <p:spPr/>
        <p:txBody>
          <a:bodyPr/>
          <a:lstStyle/>
          <a:p>
            <a:fld id="{E39A9FC7-2F6C-4F10-8E0D-5E7996EACC95}" type="slidenum">
              <a:rPr lang="ro-RO" smtClean="0"/>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CCF8FDCA-20DC-4ECB-B0ED-11CB8437DCF8}" type="datetimeFigureOut">
              <a:rPr lang="ro-RO" smtClean="0"/>
              <a:pPr/>
              <a:t>10.07.2025</a:t>
            </a:fld>
            <a:endParaRPr lang="ro-RO"/>
          </a:p>
        </p:txBody>
      </p:sp>
      <p:sp>
        <p:nvSpPr>
          <p:cNvPr id="3" name="Substituent subsol 2"/>
          <p:cNvSpPr>
            <a:spLocks noGrp="1"/>
          </p:cNvSpPr>
          <p:nvPr>
            <p:ph type="ftr" sz="quarter" idx="11"/>
          </p:nvPr>
        </p:nvSpPr>
        <p:spPr/>
        <p:txBody>
          <a:bodyPr/>
          <a:lstStyle/>
          <a:p>
            <a:endParaRPr lang="ro-RO"/>
          </a:p>
        </p:txBody>
      </p:sp>
      <p:sp>
        <p:nvSpPr>
          <p:cNvPr id="4" name="Substituent număr diapozitiv 3"/>
          <p:cNvSpPr>
            <a:spLocks noGrp="1"/>
          </p:cNvSpPr>
          <p:nvPr>
            <p:ph type="sldNum" sz="quarter" idx="12"/>
          </p:nvPr>
        </p:nvSpPr>
        <p:spPr/>
        <p:txBody>
          <a:bodyPr/>
          <a:lstStyle/>
          <a:p>
            <a:fld id="{E39A9FC7-2F6C-4F10-8E0D-5E7996EACC95}"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3008313" cy="1162050"/>
          </a:xfrm>
        </p:spPr>
        <p:txBody>
          <a:bodyPr anchor="b"/>
          <a:lstStyle>
            <a:lvl1pPr algn="l">
              <a:defRPr sz="2000" b="1"/>
            </a:lvl1pPr>
          </a:lstStyle>
          <a:p>
            <a:r>
              <a:rPr lang="ro-RO"/>
              <a:t>Faceți clic pentru a edita stilul de titlu Coordonator</a:t>
            </a:r>
          </a:p>
        </p:txBody>
      </p:sp>
      <p:sp>
        <p:nvSpPr>
          <p:cNvPr id="3" name="Substituent conțin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Faceți clic pentru a edita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Faceți clic pentru a edita stilurile de text Coordonator</a:t>
            </a:r>
          </a:p>
        </p:txBody>
      </p:sp>
      <p:sp>
        <p:nvSpPr>
          <p:cNvPr id="5" name="Substituent dată 4"/>
          <p:cNvSpPr>
            <a:spLocks noGrp="1"/>
          </p:cNvSpPr>
          <p:nvPr>
            <p:ph type="dt" sz="half" idx="10"/>
          </p:nvPr>
        </p:nvSpPr>
        <p:spPr/>
        <p:txBody>
          <a:bodyPr/>
          <a:lstStyle/>
          <a:p>
            <a:fld id="{CCF8FDCA-20DC-4ECB-B0ED-11CB8437DCF8}" type="datetimeFigureOut">
              <a:rPr lang="ro-RO" smtClean="0"/>
              <a:pPr/>
              <a:t>10.07.2025</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E39A9FC7-2F6C-4F10-8E0D-5E7996EACC95}" type="slidenum">
              <a:rPr lang="ro-RO" smtClean="0"/>
              <a:pPr/>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1792288" y="4800600"/>
            <a:ext cx="5486400" cy="566738"/>
          </a:xfrm>
        </p:spPr>
        <p:txBody>
          <a:bodyPr anchor="b"/>
          <a:lstStyle>
            <a:lvl1pPr algn="l">
              <a:defRPr sz="2000" b="1"/>
            </a:lvl1pPr>
          </a:lstStyle>
          <a:p>
            <a:r>
              <a:rPr lang="ro-RO"/>
              <a:t>Faceți clic pentru a edita stilul de titlu Coordonator</a:t>
            </a:r>
          </a:p>
        </p:txBody>
      </p:sp>
      <p:sp>
        <p:nvSpPr>
          <p:cNvPr id="3" name="Substituent i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Faceți clic pentru a edita stilurile de text Coordonator</a:t>
            </a:r>
          </a:p>
        </p:txBody>
      </p:sp>
      <p:sp>
        <p:nvSpPr>
          <p:cNvPr id="5" name="Substituent dată 4"/>
          <p:cNvSpPr>
            <a:spLocks noGrp="1"/>
          </p:cNvSpPr>
          <p:nvPr>
            <p:ph type="dt" sz="half" idx="10"/>
          </p:nvPr>
        </p:nvSpPr>
        <p:spPr/>
        <p:txBody>
          <a:bodyPr/>
          <a:lstStyle/>
          <a:p>
            <a:fld id="{CCF8FDCA-20DC-4ECB-B0ED-11CB8437DCF8}" type="datetimeFigureOut">
              <a:rPr lang="ro-RO" smtClean="0"/>
              <a:pPr/>
              <a:t>10.07.2025</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E39A9FC7-2F6C-4F10-8E0D-5E7996EACC95}" type="slidenum">
              <a:rPr lang="ro-RO" smtClean="0"/>
              <a:pPr/>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o-RO"/>
              <a:t>Faceți clic pentru a edita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F8FDCA-20DC-4ECB-B0ED-11CB8437DCF8}" type="datetimeFigureOut">
              <a:rPr lang="ro-RO" smtClean="0"/>
              <a:pPr/>
              <a:t>10.07.2025</a:t>
            </a:fld>
            <a:endParaRPr lang="ro-RO"/>
          </a:p>
        </p:txBody>
      </p:sp>
      <p:sp>
        <p:nvSpPr>
          <p:cNvPr id="5" name="Substituent subsol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ubstituent număr diapozitiv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A9FC7-2F6C-4F10-8E0D-5E7996EACC95}" type="slidenum">
              <a:rPr lang="ro-RO" smtClean="0"/>
              <a:pPr/>
              <a:t>‹#›</a:t>
            </a:fld>
            <a:endParaRPr lang="ro-RO"/>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7.jpeg"/><Relationship Id="rId4" Type="http://schemas.openxmlformats.org/officeDocument/2006/relationships/diagramQuickStyle" Target="../diagrams/quickStyle1.xml"/><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16000"/>
          </a:blip>
          <a:srcRect/>
          <a:stretch>
            <a:fillRect l="-7000" r="-7000"/>
          </a:stretch>
        </a:blipFill>
        <a:effectLst/>
      </p:bgPr>
    </p:bg>
    <p:spTree>
      <p:nvGrpSpPr>
        <p:cNvPr id="1" name=""/>
        <p:cNvGrpSpPr/>
        <p:nvPr/>
      </p:nvGrpSpPr>
      <p:grpSpPr>
        <a:xfrm>
          <a:off x="0" y="0"/>
          <a:ext cx="0" cy="0"/>
          <a:chOff x="0" y="0"/>
          <a:chExt cx="0" cy="0"/>
        </a:xfrm>
      </p:grpSpPr>
      <p:sp>
        <p:nvSpPr>
          <p:cNvPr id="2" name="Titlu 1"/>
          <p:cNvSpPr>
            <a:spLocks noGrp="1"/>
          </p:cNvSpPr>
          <p:nvPr>
            <p:ph type="ctrTitle"/>
          </p:nvPr>
        </p:nvSpPr>
        <p:spPr>
          <a:xfrm>
            <a:off x="685800" y="714357"/>
            <a:ext cx="7772400" cy="1500197"/>
          </a:xfrm>
        </p:spPr>
        <p:txBody>
          <a:bodyPr>
            <a:normAutofit fontScale="90000"/>
          </a:bodyPr>
          <a:lstStyle/>
          <a:p>
            <a:r>
              <a:rPr lang="ro-RO" dirty="0"/>
              <a:t> </a:t>
            </a:r>
            <a:r>
              <a:rPr lang="ro-RO" sz="4000" dirty="0">
                <a:ln cmpd="sng">
                  <a:solidFill>
                    <a:schemeClr val="tx1"/>
                  </a:solidFill>
                </a:ln>
                <a:solidFill>
                  <a:srgbClr val="FF0000"/>
                </a:solidFill>
                <a:effectLst>
                  <a:outerShdw blurRad="50800" dist="50800" dir="5400000" algn="ctr" rotWithShape="0">
                    <a:srgbClr val="FFFF00"/>
                  </a:outerShdw>
                </a:effectLst>
                <a:latin typeface="Arial Unicode MS" pitchFamily="34" charset="-128"/>
                <a:ea typeface="Arial Unicode MS" pitchFamily="34" charset="-128"/>
                <a:cs typeface="Arial Unicode MS" pitchFamily="34" charset="-128"/>
              </a:rPr>
              <a:t>TIPURI  DE  TEXTE</a:t>
            </a:r>
            <a:br>
              <a:rPr lang="ro-RO" sz="4400" dirty="0">
                <a:ln cmpd="sng">
                  <a:solidFill>
                    <a:schemeClr val="tx1"/>
                  </a:solidFill>
                </a:ln>
                <a:solidFill>
                  <a:srgbClr val="FF0000"/>
                </a:solidFill>
                <a:effectLst>
                  <a:outerShdw blurRad="50800" dist="50800" dir="5400000" algn="ctr" rotWithShape="0">
                    <a:srgbClr val="FFFF00"/>
                  </a:outerShdw>
                </a:effectLst>
                <a:latin typeface="Arial Black" pitchFamily="34" charset="0"/>
              </a:rPr>
            </a:br>
            <a:r>
              <a:rPr lang="ro-RO" sz="4400" dirty="0">
                <a:ln cmpd="sng">
                  <a:solidFill>
                    <a:schemeClr val="tx1"/>
                  </a:solidFill>
                </a:ln>
                <a:solidFill>
                  <a:srgbClr val="FF0000"/>
                </a:solidFill>
                <a:effectLst>
                  <a:outerShdw blurRad="50800" dist="50800" dir="5400000" algn="ctr" rotWithShape="0">
                    <a:srgbClr val="FFFF00"/>
                  </a:outerShdw>
                </a:effectLst>
                <a:latin typeface="Arial Black" pitchFamily="34" charset="0"/>
              </a:rPr>
              <a:t> TEXTUL   ARGUMENTATIV</a:t>
            </a:r>
          </a:p>
        </p:txBody>
      </p:sp>
      <p:sp>
        <p:nvSpPr>
          <p:cNvPr id="3" name="Subtitlu 2"/>
          <p:cNvSpPr>
            <a:spLocks noGrp="1"/>
          </p:cNvSpPr>
          <p:nvPr>
            <p:ph type="subTitle" idx="1"/>
          </p:nvPr>
        </p:nvSpPr>
        <p:spPr>
          <a:xfrm>
            <a:off x="3275856" y="5589240"/>
            <a:ext cx="5461778" cy="736610"/>
          </a:xfrm>
          <a:solidFill>
            <a:schemeClr val="accent2">
              <a:lumMod val="60000"/>
              <a:lumOff val="40000"/>
            </a:schemeClr>
          </a:solidFill>
          <a:effectLst>
            <a:outerShdw blurRad="50800" dist="50800" dir="5400000" algn="ctr" rotWithShape="0">
              <a:srgbClr val="FF0000"/>
            </a:outerShdw>
          </a:effectLst>
          <a:scene3d>
            <a:camera prst="orthographicFront"/>
            <a:lightRig rig="threePt" dir="t"/>
          </a:scene3d>
          <a:sp3d>
            <a:bevelT w="152400" h="50800" prst="softRound"/>
            <a:bevelB prst="convex"/>
          </a:sp3d>
        </p:spPr>
        <p:txBody>
          <a:bodyPr>
            <a:normAutofit fontScale="92500"/>
            <a:sp3d>
              <a:bevelB w="38100" h="38100" prst="relaxedInset"/>
            </a:sp3d>
          </a:bodyPr>
          <a:lstStyle/>
          <a:p>
            <a:r>
              <a:rPr lang="ro-RO" dirty="0"/>
              <a:t>  </a:t>
            </a:r>
            <a:r>
              <a:rPr lang="ro-RO" sz="2800" dirty="0">
                <a:ln cmpd="sng">
                  <a:solidFill>
                    <a:srgbClr val="C00000"/>
                  </a:solidFill>
                </a:ln>
                <a:solidFill>
                  <a:srgbClr val="FF0000"/>
                </a:solidFill>
                <a:effectLst>
                  <a:outerShdw blurRad="50800" dist="50800" dir="5400000" algn="ctr" rotWithShape="0">
                    <a:srgbClr val="FF0000"/>
                  </a:outerShdw>
                </a:effectLst>
              </a:rPr>
              <a:t>Prof. Grad I-Diaconița  Cristina  Liliana</a:t>
            </a:r>
          </a:p>
          <a:p>
            <a:endParaRPr lang="ro-RO" sz="2800" dirty="0">
              <a:ln cmpd="sng">
                <a:solidFill>
                  <a:srgbClr val="C00000"/>
                </a:solidFill>
              </a:ln>
              <a:solidFill>
                <a:srgbClr val="FF0000"/>
              </a:solidFill>
              <a:effectLst>
                <a:outerShdw blurRad="50800" dist="50800" dir="5400000" algn="ctr" rotWithShape="0">
                  <a:srgbClr val="FF0000"/>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AE424">
                <a:alpha val="85000"/>
              </a:srgbClr>
            </a:gs>
            <a:gs pos="17999">
              <a:srgbClr val="FEE7F2"/>
            </a:gs>
            <a:gs pos="36000">
              <a:srgbClr val="FAC77D"/>
            </a:gs>
            <a:gs pos="61000">
              <a:srgbClr val="FBA97D"/>
            </a:gs>
            <a:gs pos="82001">
              <a:srgbClr val="FBD49C"/>
            </a:gs>
            <a:gs pos="100000">
              <a:srgbClr val="FEE7F2"/>
            </a:gs>
          </a:gsLst>
          <a:lin ang="5400000" scaled="1"/>
          <a:tileRect/>
        </a:grad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r>
              <a:rPr lang="ro-RO" b="1" dirty="0">
                <a:latin typeface="Broadway" pitchFamily="82" charset="0"/>
              </a:rPr>
              <a:t>STRUCTURA  ARGUMENTĂRII</a:t>
            </a:r>
          </a:p>
        </p:txBody>
      </p:sp>
      <p:sp>
        <p:nvSpPr>
          <p:cNvPr id="3" name="Substituent conținut 2"/>
          <p:cNvSpPr>
            <a:spLocks noGrp="1"/>
          </p:cNvSpPr>
          <p:nvPr>
            <p:ph idx="1"/>
          </p:nvPr>
        </p:nvSpPr>
        <p:spPr/>
        <p:txBody>
          <a:bodyPr>
            <a:normAutofit fontScale="85000" lnSpcReduction="10000"/>
          </a:bodyPr>
          <a:lstStyle/>
          <a:p>
            <a:r>
              <a:rPr lang="ro-RO" b="1" dirty="0"/>
              <a:t>Argumentarea  </a:t>
            </a:r>
            <a:r>
              <a:rPr lang="ro-RO" dirty="0"/>
              <a:t>ține de strategie, argumente, concluzie. </a:t>
            </a:r>
          </a:p>
          <a:p>
            <a:r>
              <a:rPr lang="ro-RO" b="1" i="1" dirty="0"/>
              <a:t>Textul  de tip argumentativ </a:t>
            </a:r>
            <a:r>
              <a:rPr lang="ro-RO" dirty="0"/>
              <a:t>are ca structură clasică: </a:t>
            </a:r>
            <a:r>
              <a:rPr lang="ro-RO" b="1" dirty="0"/>
              <a:t>introducere, cuprins, încheiere</a:t>
            </a:r>
            <a:r>
              <a:rPr lang="ro-RO" dirty="0"/>
              <a:t>, iar ca </a:t>
            </a:r>
            <a:r>
              <a:rPr lang="ro-RO" b="1" dirty="0"/>
              <a:t>etape</a:t>
            </a:r>
            <a:r>
              <a:rPr lang="ro-RO" dirty="0"/>
              <a:t> înseamnă: </a:t>
            </a:r>
          </a:p>
          <a:p>
            <a:pPr>
              <a:buNone/>
            </a:pPr>
            <a:r>
              <a:rPr lang="ro-RO" dirty="0"/>
              <a:t>            - </a:t>
            </a:r>
            <a:r>
              <a:rPr lang="ro-RO" b="1" dirty="0" err="1"/>
              <a:t>Ipoteza-</a:t>
            </a:r>
            <a:r>
              <a:rPr lang="ro-RO" dirty="0"/>
              <a:t> formularea unui punct de vedere personal asupra temei, susținut apoi cu argumente;    </a:t>
            </a:r>
          </a:p>
          <a:p>
            <a:pPr>
              <a:buNone/>
            </a:pPr>
            <a:r>
              <a:rPr lang="ro-RO" dirty="0"/>
              <a:t>            - </a:t>
            </a:r>
            <a:r>
              <a:rPr lang="ro-RO" b="1" dirty="0"/>
              <a:t>Argumentarea </a:t>
            </a:r>
            <a:r>
              <a:rPr lang="ro-RO" dirty="0"/>
              <a:t>– enunțarea argumentelor în sprijinul ideii enunțate inițial însoțite de exemple ;</a:t>
            </a:r>
          </a:p>
          <a:p>
            <a:pPr>
              <a:buNone/>
            </a:pPr>
            <a:r>
              <a:rPr lang="ro-RO" dirty="0"/>
              <a:t>            - </a:t>
            </a:r>
            <a:r>
              <a:rPr lang="ro-RO" b="1" dirty="0"/>
              <a:t>Concluzia </a:t>
            </a:r>
            <a:r>
              <a:rPr lang="ro-RO" dirty="0"/>
              <a:t>– formularea unei concluzii care să valideze ceea ce este susținut în ipoteză și argumente.</a:t>
            </a:r>
          </a:p>
          <a:p>
            <a:endParaRPr lang="ro-RO"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654032"/>
          </a:xfrm>
        </p:spPr>
        <p:txBody>
          <a:bodyPr>
            <a:normAutofit/>
          </a:bodyPr>
          <a:lstStyle/>
          <a:p>
            <a:r>
              <a:rPr lang="ro-RO" sz="3600" dirty="0">
                <a:latin typeface="Broadway" pitchFamily="82" charset="0"/>
              </a:rPr>
              <a:t>STRUCTURA  ARGUMENTĂRII - II</a:t>
            </a:r>
          </a:p>
        </p:txBody>
      </p:sp>
      <p:grpSp>
        <p:nvGrpSpPr>
          <p:cNvPr id="1026" name="Group 2"/>
          <p:cNvGrpSpPr>
            <a:grpSpLocks noChangeAspect="1"/>
          </p:cNvGrpSpPr>
          <p:nvPr/>
        </p:nvGrpSpPr>
        <p:grpSpPr bwMode="auto">
          <a:xfrm>
            <a:off x="898525" y="857232"/>
            <a:ext cx="7745441" cy="5643602"/>
            <a:chOff x="3120" y="2825"/>
            <a:chExt cx="8382" cy="6171"/>
          </a:xfrm>
        </p:grpSpPr>
        <p:sp>
          <p:nvSpPr>
            <p:cNvPr id="1027" name="AutoShape 3"/>
            <p:cNvSpPr>
              <a:spLocks noChangeAspect="1" noChangeArrowheads="1"/>
            </p:cNvSpPr>
            <p:nvPr/>
          </p:nvSpPr>
          <p:spPr bwMode="auto">
            <a:xfrm>
              <a:off x="3120" y="2825"/>
              <a:ext cx="8382" cy="6171"/>
            </a:xfrm>
            <a:prstGeom prst="rect">
              <a:avLst/>
            </a:prstGeom>
            <a:noFill/>
          </p:spPr>
          <p:txBody>
            <a:bodyPr vert="horz" wrap="square" lIns="91440" tIns="45720" rIns="91440" bIns="45720" numCol="1" anchor="t" anchorCtr="0" compatLnSpc="1">
              <a:prstTxWarp prst="textNoShape">
                <a:avLst/>
              </a:prstTxWarp>
            </a:bodyPr>
            <a:lstStyle/>
            <a:p>
              <a:endParaRPr lang="ro-RO"/>
            </a:p>
          </p:txBody>
        </p:sp>
        <p:sp>
          <p:nvSpPr>
            <p:cNvPr id="1028" name="Oval 4"/>
            <p:cNvSpPr>
              <a:spLocks noChangeArrowheads="1"/>
            </p:cNvSpPr>
            <p:nvPr/>
          </p:nvSpPr>
          <p:spPr bwMode="auto">
            <a:xfrm>
              <a:off x="5670" y="4830"/>
              <a:ext cx="2850" cy="1386"/>
            </a:xfrm>
            <a:prstGeom prst="ellipse">
              <a:avLst/>
            </a:prstGeom>
            <a:solidFill>
              <a:srgbClr val="9BBB59"/>
            </a:solidFill>
            <a:ln w="38100">
              <a:solidFill>
                <a:srgbClr val="F2F2F2"/>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a:ln>
                  <a:noFill/>
                </a:ln>
                <a:solidFill>
                  <a:schemeClr val="tx1"/>
                </a:solidFill>
                <a:effectLst/>
                <a:latin typeface="Arial" pitchFamily="34" charset="0"/>
                <a:cs typeface="Arial" pitchFamily="34" charset="0"/>
              </a:endParaRPr>
            </a:p>
          </p:txBody>
        </p:sp>
        <p:sp>
          <p:nvSpPr>
            <p:cNvPr id="1029" name="Oval 5"/>
            <p:cNvSpPr>
              <a:spLocks noChangeArrowheads="1"/>
            </p:cNvSpPr>
            <p:nvPr/>
          </p:nvSpPr>
          <p:spPr bwMode="auto">
            <a:xfrm>
              <a:off x="5970" y="3442"/>
              <a:ext cx="2250" cy="926"/>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a:ln>
                  <a:noFill/>
                </a:ln>
                <a:solidFill>
                  <a:schemeClr val="tx1"/>
                </a:solidFill>
                <a:effectLst/>
                <a:latin typeface="Arial" pitchFamily="34" charset="0"/>
                <a:cs typeface="Arial" pitchFamily="34" charset="0"/>
              </a:endParaRPr>
            </a:p>
          </p:txBody>
        </p:sp>
        <p:sp>
          <p:nvSpPr>
            <p:cNvPr id="1030" name="Oval 6"/>
            <p:cNvSpPr>
              <a:spLocks noChangeArrowheads="1"/>
            </p:cNvSpPr>
            <p:nvPr/>
          </p:nvSpPr>
          <p:spPr bwMode="auto">
            <a:xfrm>
              <a:off x="4170" y="4059"/>
              <a:ext cx="1800" cy="771"/>
            </a:xfrm>
            <a:prstGeom prst="ellipse">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a:ln>
                  <a:noFill/>
                </a:ln>
                <a:solidFill>
                  <a:schemeClr val="tx1"/>
                </a:solidFill>
                <a:effectLst/>
                <a:latin typeface="Arial" pitchFamily="34" charset="0"/>
                <a:cs typeface="Arial" pitchFamily="34" charset="0"/>
              </a:endParaRPr>
            </a:p>
          </p:txBody>
        </p:sp>
        <p:sp>
          <p:nvSpPr>
            <p:cNvPr id="1031" name="Oval 7"/>
            <p:cNvSpPr>
              <a:spLocks noChangeArrowheads="1"/>
            </p:cNvSpPr>
            <p:nvPr/>
          </p:nvSpPr>
          <p:spPr bwMode="auto">
            <a:xfrm>
              <a:off x="8220" y="4059"/>
              <a:ext cx="1950" cy="771"/>
            </a:xfrm>
            <a:prstGeom prst="ellipse">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a:ln>
                  <a:noFill/>
                </a:ln>
                <a:solidFill>
                  <a:schemeClr val="tx1"/>
                </a:solidFill>
                <a:effectLst/>
                <a:latin typeface="Arial" pitchFamily="34" charset="0"/>
                <a:cs typeface="Arial" pitchFamily="34" charset="0"/>
              </a:endParaRPr>
            </a:p>
          </p:txBody>
        </p:sp>
        <p:sp>
          <p:nvSpPr>
            <p:cNvPr id="1032" name="Oval 8"/>
            <p:cNvSpPr>
              <a:spLocks noChangeArrowheads="1"/>
            </p:cNvSpPr>
            <p:nvPr/>
          </p:nvSpPr>
          <p:spPr bwMode="auto">
            <a:xfrm>
              <a:off x="4470" y="6219"/>
              <a:ext cx="1950" cy="771"/>
            </a:xfrm>
            <a:prstGeom prst="ellipse">
              <a:avLst/>
            </a:prstGeom>
            <a:solidFill>
              <a:srgbClr val="4F81BD"/>
            </a:solidFill>
            <a:ln w="38100">
              <a:solidFill>
                <a:srgbClr val="F2F2F2"/>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a:ln>
                  <a:noFill/>
                </a:ln>
                <a:solidFill>
                  <a:schemeClr val="tx1"/>
                </a:solidFill>
                <a:effectLst/>
                <a:latin typeface="Arial" pitchFamily="34" charset="0"/>
                <a:cs typeface="Arial" pitchFamily="34" charset="0"/>
              </a:endParaRPr>
            </a:p>
          </p:txBody>
        </p:sp>
        <p:sp>
          <p:nvSpPr>
            <p:cNvPr id="1033" name="Oval 9"/>
            <p:cNvSpPr>
              <a:spLocks noChangeArrowheads="1"/>
            </p:cNvSpPr>
            <p:nvPr/>
          </p:nvSpPr>
          <p:spPr bwMode="auto">
            <a:xfrm>
              <a:off x="8520" y="6219"/>
              <a:ext cx="1950" cy="773"/>
            </a:xfrm>
            <a:prstGeom prst="ellipse">
              <a:avLst/>
            </a:prstGeom>
            <a:solidFill>
              <a:srgbClr val="4F81BD"/>
            </a:solidFill>
            <a:ln w="38100">
              <a:solidFill>
                <a:srgbClr val="F2F2F2"/>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a:ln>
                  <a:noFill/>
                </a:ln>
                <a:solidFill>
                  <a:schemeClr val="tx1"/>
                </a:solidFill>
                <a:effectLst/>
                <a:latin typeface="Arial" pitchFamily="34" charset="0"/>
                <a:cs typeface="Arial" pitchFamily="34" charset="0"/>
              </a:endParaRPr>
            </a:p>
          </p:txBody>
        </p:sp>
        <p:sp>
          <p:nvSpPr>
            <p:cNvPr id="1034" name="Oval 10"/>
            <p:cNvSpPr>
              <a:spLocks noChangeArrowheads="1"/>
            </p:cNvSpPr>
            <p:nvPr/>
          </p:nvSpPr>
          <p:spPr bwMode="auto">
            <a:xfrm>
              <a:off x="4920" y="7299"/>
              <a:ext cx="1650" cy="771"/>
            </a:xfrm>
            <a:prstGeom prst="ellipse">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a:ln>
                  <a:noFill/>
                </a:ln>
                <a:solidFill>
                  <a:schemeClr val="tx1"/>
                </a:solidFill>
                <a:effectLst/>
                <a:latin typeface="Arial" pitchFamily="34" charset="0"/>
                <a:cs typeface="Arial" pitchFamily="34" charset="0"/>
              </a:endParaRPr>
            </a:p>
          </p:txBody>
        </p:sp>
        <p:sp>
          <p:nvSpPr>
            <p:cNvPr id="1035" name="Oval 11"/>
            <p:cNvSpPr>
              <a:spLocks noChangeArrowheads="1"/>
            </p:cNvSpPr>
            <p:nvPr/>
          </p:nvSpPr>
          <p:spPr bwMode="auto">
            <a:xfrm>
              <a:off x="7770" y="7299"/>
              <a:ext cx="1650" cy="771"/>
            </a:xfrm>
            <a:prstGeom prst="ellipse">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a:ln>
                  <a:noFill/>
                </a:ln>
                <a:solidFill>
                  <a:schemeClr val="tx1"/>
                </a:solidFill>
                <a:effectLst/>
                <a:latin typeface="Arial" pitchFamily="34" charset="0"/>
                <a:cs typeface="Arial" pitchFamily="34" charset="0"/>
              </a:endParaRPr>
            </a:p>
          </p:txBody>
        </p:sp>
        <p:sp>
          <p:nvSpPr>
            <p:cNvPr id="1036" name="Oval 12"/>
            <p:cNvSpPr>
              <a:spLocks noChangeArrowheads="1"/>
            </p:cNvSpPr>
            <p:nvPr/>
          </p:nvSpPr>
          <p:spPr bwMode="auto">
            <a:xfrm>
              <a:off x="6270" y="8224"/>
              <a:ext cx="1800" cy="772"/>
            </a:xfrm>
            <a:prstGeom prst="ellipse">
              <a:avLst/>
            </a:prstGeom>
            <a:gradFill rotWithShape="0">
              <a:gsLst>
                <a:gs pos="0">
                  <a:srgbClr val="FFFFFF"/>
                </a:gs>
                <a:gs pos="100000">
                  <a:srgbClr val="E5B8B7"/>
                </a:gs>
              </a:gsLst>
              <a:lin ang="54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a:ln>
                  <a:noFill/>
                </a:ln>
                <a:solidFill>
                  <a:schemeClr val="tx1"/>
                </a:solidFill>
                <a:effectLst/>
                <a:latin typeface="Arial" pitchFamily="34" charset="0"/>
                <a:cs typeface="Arial" pitchFamily="34" charset="0"/>
              </a:endParaRPr>
            </a:p>
          </p:txBody>
        </p:sp>
        <p:sp>
          <p:nvSpPr>
            <p:cNvPr id="1037" name="WordArt 13"/>
            <p:cNvSpPr>
              <a:spLocks noChangeArrowheads="1" noChangeShapeType="1" noTextEdit="1"/>
            </p:cNvSpPr>
            <p:nvPr/>
          </p:nvSpPr>
          <p:spPr bwMode="auto">
            <a:xfrm>
              <a:off x="5220" y="4368"/>
              <a:ext cx="2990" cy="1235"/>
            </a:xfrm>
            <a:prstGeom prst="rect">
              <a:avLst/>
            </a:prstGeom>
          </p:spPr>
          <p:txBody>
            <a:bodyPr wrap="none" fromWordArt="1">
              <a:prstTxWarp prst="textPlain">
                <a:avLst>
                  <a:gd name="adj" fmla="val 50000"/>
                </a:avLst>
              </a:prstTxWarp>
            </a:bodyPr>
            <a:lstStyle/>
            <a:p>
              <a:pPr algn="ctr" rtl="0"/>
              <a:endParaRPr lang="ro-RO" sz="1000" kern="10" spc="0">
                <a:ln w="9525">
                  <a:solidFill>
                    <a:srgbClr val="000000"/>
                  </a:solidFill>
                  <a:round/>
                  <a:headEnd/>
                  <a:tailEnd/>
                </a:ln>
                <a:solidFill>
                  <a:srgbClr val="FFFFFF"/>
                </a:solidFill>
                <a:effectLst/>
                <a:latin typeface="Arial Black"/>
              </a:endParaRPr>
            </a:p>
            <a:p>
              <a:pPr algn="ctr" rtl="0"/>
              <a:endParaRPr lang="ro-RO" sz="1000" kern="10" spc="0">
                <a:ln w="9525">
                  <a:solidFill>
                    <a:srgbClr val="000000"/>
                  </a:solidFill>
                  <a:round/>
                  <a:headEnd/>
                  <a:tailEnd/>
                </a:ln>
                <a:solidFill>
                  <a:srgbClr val="FFFFFF"/>
                </a:solidFill>
                <a:effectLst/>
                <a:latin typeface="Arial Black"/>
              </a:endParaRPr>
            </a:p>
            <a:p>
              <a:pPr algn="ctr" rtl="0"/>
              <a:endParaRPr lang="ro-RO" sz="1000" kern="10" spc="0">
                <a:ln w="9525">
                  <a:solidFill>
                    <a:srgbClr val="000000"/>
                  </a:solidFill>
                  <a:round/>
                  <a:headEnd/>
                  <a:tailEnd/>
                </a:ln>
                <a:solidFill>
                  <a:srgbClr val="FFFFFF"/>
                </a:solidFill>
                <a:effectLst/>
                <a:latin typeface="Arial Black"/>
              </a:endParaRPr>
            </a:p>
            <a:p>
              <a:pPr algn="ctr" rtl="0"/>
              <a:endParaRPr lang="ro-RO" sz="1000" kern="10" spc="0">
                <a:ln w="9525">
                  <a:solidFill>
                    <a:srgbClr val="000000"/>
                  </a:solidFill>
                  <a:round/>
                  <a:headEnd/>
                  <a:tailEnd/>
                </a:ln>
                <a:solidFill>
                  <a:srgbClr val="FFFFFF"/>
                </a:solidFill>
                <a:effectLst/>
                <a:latin typeface="Arial Black"/>
              </a:endParaRPr>
            </a:p>
            <a:p>
              <a:pPr algn="ctr" rtl="0"/>
              <a:r>
                <a:rPr lang="ro-RO" sz="1000" kern="10" spc="0">
                  <a:ln w="9525">
                    <a:solidFill>
                      <a:srgbClr val="000000"/>
                    </a:solidFill>
                    <a:round/>
                    <a:headEnd/>
                    <a:tailEnd/>
                  </a:ln>
                  <a:solidFill>
                    <a:srgbClr val="FFFFFF"/>
                  </a:solidFill>
                  <a:effectLst/>
                  <a:latin typeface="Arial Black"/>
                </a:rPr>
                <a:t>           TEXTUL ARGUMENTATIV</a:t>
              </a:r>
            </a:p>
          </p:txBody>
        </p:sp>
        <p:sp>
          <p:nvSpPr>
            <p:cNvPr id="1038" name="WordArt 14"/>
            <p:cNvSpPr>
              <a:spLocks noChangeArrowheads="1" noChangeShapeType="1" noTextEdit="1"/>
            </p:cNvSpPr>
            <p:nvPr/>
          </p:nvSpPr>
          <p:spPr bwMode="auto">
            <a:xfrm>
              <a:off x="4470" y="2825"/>
              <a:ext cx="3690" cy="1727"/>
            </a:xfrm>
            <a:prstGeom prst="rect">
              <a:avLst/>
            </a:prstGeom>
          </p:spPr>
          <p:txBody>
            <a:bodyPr wrap="none" fromWordArt="1">
              <a:prstTxWarp prst="textPlain">
                <a:avLst>
                  <a:gd name="adj" fmla="val 50000"/>
                </a:avLst>
              </a:prstTxWarp>
            </a:bodyPr>
            <a:lstStyle/>
            <a:p>
              <a:pPr algn="ctr" rtl="0"/>
              <a:endParaRPr lang="ro-RO" sz="1000" kern="10" spc="0">
                <a:ln w="9525">
                  <a:solidFill>
                    <a:srgbClr val="000000"/>
                  </a:solidFill>
                  <a:round/>
                  <a:headEnd/>
                  <a:tailEnd/>
                </a:ln>
                <a:solidFill>
                  <a:srgbClr val="FFFFFF"/>
                </a:solidFill>
                <a:effectLst/>
                <a:latin typeface="Arial Black"/>
              </a:endParaRPr>
            </a:p>
            <a:p>
              <a:pPr algn="ctr" rtl="0"/>
              <a:endParaRPr lang="ro-RO" sz="1000" kern="10" spc="0">
                <a:ln w="9525">
                  <a:solidFill>
                    <a:srgbClr val="000000"/>
                  </a:solidFill>
                  <a:round/>
                  <a:headEnd/>
                  <a:tailEnd/>
                </a:ln>
                <a:solidFill>
                  <a:srgbClr val="FFFFFF"/>
                </a:solidFill>
                <a:effectLst/>
                <a:latin typeface="Arial Black"/>
              </a:endParaRPr>
            </a:p>
            <a:p>
              <a:pPr algn="ctr" rtl="0"/>
              <a:endParaRPr lang="ro-RO" sz="1000" kern="10" spc="0">
                <a:ln w="9525">
                  <a:solidFill>
                    <a:srgbClr val="000000"/>
                  </a:solidFill>
                  <a:round/>
                  <a:headEnd/>
                  <a:tailEnd/>
                </a:ln>
                <a:solidFill>
                  <a:srgbClr val="FFFFFF"/>
                </a:solidFill>
                <a:effectLst/>
                <a:latin typeface="Arial Black"/>
              </a:endParaRPr>
            </a:p>
            <a:p>
              <a:pPr algn="ctr" rtl="0"/>
              <a:endParaRPr lang="ro-RO" sz="1000" kern="10" spc="0">
                <a:ln w="9525">
                  <a:solidFill>
                    <a:srgbClr val="000000"/>
                  </a:solidFill>
                  <a:round/>
                  <a:headEnd/>
                  <a:tailEnd/>
                </a:ln>
                <a:solidFill>
                  <a:srgbClr val="FFFFFF"/>
                </a:solidFill>
                <a:effectLst/>
                <a:latin typeface="Arial Black"/>
              </a:endParaRPr>
            </a:p>
            <a:p>
              <a:pPr algn="ctr" rtl="0"/>
              <a:r>
                <a:rPr lang="ro-RO" sz="1000" kern="10" spc="0">
                  <a:ln w="9525">
                    <a:solidFill>
                      <a:srgbClr val="000000"/>
                    </a:solidFill>
                    <a:round/>
                    <a:headEnd/>
                    <a:tailEnd/>
                  </a:ln>
                  <a:solidFill>
                    <a:srgbClr val="FFFFFF"/>
                  </a:solidFill>
                  <a:effectLst/>
                  <a:latin typeface="Arial Black"/>
                </a:rPr>
                <a:t>                          PUNEREA ÎN CONTEXT</a:t>
              </a:r>
            </a:p>
            <a:p>
              <a:pPr algn="ctr" rtl="0"/>
              <a:r>
                <a:rPr lang="ro-RO" sz="1000" kern="10" spc="0">
                  <a:ln w="9525">
                    <a:solidFill>
                      <a:srgbClr val="000000"/>
                    </a:solidFill>
                    <a:round/>
                    <a:headEnd/>
                    <a:tailEnd/>
                  </a:ln>
                  <a:solidFill>
                    <a:srgbClr val="FFFFFF"/>
                  </a:solidFill>
                  <a:effectLst/>
                  <a:latin typeface="Arial Black"/>
                </a:rPr>
                <a:t>                                   OPINIE</a:t>
              </a:r>
            </a:p>
            <a:p>
              <a:pPr algn="ctr" rtl="0"/>
              <a:r>
                <a:rPr lang="ro-RO" sz="1000" kern="10" spc="0">
                  <a:ln w="9525">
                    <a:solidFill>
                      <a:srgbClr val="000000"/>
                    </a:solidFill>
                    <a:round/>
                    <a:headEnd/>
                    <a:tailEnd/>
                  </a:ln>
                  <a:solidFill>
                    <a:srgbClr val="FFFFFF"/>
                  </a:solidFill>
                  <a:effectLst/>
                  <a:latin typeface="Arial Black"/>
                </a:rPr>
                <a:t>                                  </a:t>
              </a:r>
            </a:p>
          </p:txBody>
        </p:sp>
        <p:sp>
          <p:nvSpPr>
            <p:cNvPr id="1039" name="WordArt 15"/>
            <p:cNvSpPr>
              <a:spLocks noChangeArrowheads="1" noChangeShapeType="1" noTextEdit="1"/>
            </p:cNvSpPr>
            <p:nvPr/>
          </p:nvSpPr>
          <p:spPr bwMode="auto">
            <a:xfrm>
              <a:off x="3120" y="3288"/>
              <a:ext cx="2540" cy="1234"/>
            </a:xfrm>
            <a:prstGeom prst="rect">
              <a:avLst/>
            </a:prstGeom>
          </p:spPr>
          <p:txBody>
            <a:bodyPr wrap="none" fromWordArt="1">
              <a:prstTxWarp prst="textPlain">
                <a:avLst>
                  <a:gd name="adj" fmla="val 50000"/>
                </a:avLst>
              </a:prstTxWarp>
            </a:bodyPr>
            <a:lstStyle/>
            <a:p>
              <a:pPr algn="ctr" rtl="0"/>
              <a:endParaRPr lang="ro-RO" sz="1000" kern="10" spc="0">
                <a:ln w="9525">
                  <a:solidFill>
                    <a:srgbClr val="000000"/>
                  </a:solidFill>
                  <a:round/>
                  <a:headEnd/>
                  <a:tailEnd/>
                </a:ln>
                <a:solidFill>
                  <a:srgbClr val="FFFFFF"/>
                </a:solidFill>
                <a:effectLst/>
                <a:latin typeface="Arial Black"/>
              </a:endParaRPr>
            </a:p>
            <a:p>
              <a:pPr algn="ctr" rtl="0"/>
              <a:endParaRPr lang="ro-RO" sz="1000" kern="10" spc="0">
                <a:ln w="9525">
                  <a:solidFill>
                    <a:srgbClr val="000000"/>
                  </a:solidFill>
                  <a:round/>
                  <a:headEnd/>
                  <a:tailEnd/>
                </a:ln>
                <a:solidFill>
                  <a:srgbClr val="FFFFFF"/>
                </a:solidFill>
                <a:effectLst/>
                <a:latin typeface="Arial Black"/>
              </a:endParaRPr>
            </a:p>
            <a:p>
              <a:pPr algn="ctr" rtl="0"/>
              <a:endParaRPr lang="ro-RO" sz="1000" kern="10" spc="0">
                <a:ln w="9525">
                  <a:solidFill>
                    <a:srgbClr val="000000"/>
                  </a:solidFill>
                  <a:round/>
                  <a:headEnd/>
                  <a:tailEnd/>
                </a:ln>
                <a:solidFill>
                  <a:srgbClr val="FFFFFF"/>
                </a:solidFill>
                <a:effectLst/>
                <a:latin typeface="Arial Black"/>
              </a:endParaRPr>
            </a:p>
            <a:p>
              <a:pPr algn="ctr" rtl="0"/>
              <a:endParaRPr lang="ro-RO" sz="1000" kern="10" spc="0">
                <a:ln w="9525">
                  <a:solidFill>
                    <a:srgbClr val="000000"/>
                  </a:solidFill>
                  <a:round/>
                  <a:headEnd/>
                  <a:tailEnd/>
                </a:ln>
                <a:solidFill>
                  <a:srgbClr val="FFFFFF"/>
                </a:solidFill>
                <a:effectLst/>
                <a:latin typeface="Arial Black"/>
              </a:endParaRPr>
            </a:p>
            <a:p>
              <a:pPr algn="ctr" rtl="0"/>
              <a:r>
                <a:rPr lang="ro-RO" sz="1000" kern="10" spc="0">
                  <a:ln w="9525">
                    <a:solidFill>
                      <a:srgbClr val="000000"/>
                    </a:solidFill>
                    <a:round/>
                    <a:headEnd/>
                    <a:tailEnd/>
                  </a:ln>
                  <a:solidFill>
                    <a:srgbClr val="FFFFFF"/>
                  </a:solidFill>
                  <a:effectLst/>
                  <a:latin typeface="Arial Black"/>
                </a:rPr>
                <a:t>                         ENUNȚARE</a:t>
              </a:r>
            </a:p>
          </p:txBody>
        </p:sp>
        <p:sp>
          <p:nvSpPr>
            <p:cNvPr id="1040" name="WordArt 16"/>
            <p:cNvSpPr>
              <a:spLocks noChangeArrowheads="1" noChangeShapeType="1" noTextEdit="1"/>
            </p:cNvSpPr>
            <p:nvPr/>
          </p:nvSpPr>
          <p:spPr bwMode="auto">
            <a:xfrm>
              <a:off x="6720" y="3288"/>
              <a:ext cx="3080" cy="1234"/>
            </a:xfrm>
            <a:prstGeom prst="rect">
              <a:avLst/>
            </a:prstGeom>
          </p:spPr>
          <p:txBody>
            <a:bodyPr wrap="none" fromWordArt="1">
              <a:prstTxWarp prst="textPlain">
                <a:avLst>
                  <a:gd name="adj" fmla="val 50000"/>
                </a:avLst>
              </a:prstTxWarp>
            </a:bodyPr>
            <a:lstStyle/>
            <a:p>
              <a:pPr algn="ctr" rtl="0"/>
              <a:endParaRPr lang="ro-RO" sz="1000" kern="10" spc="0">
                <a:ln w="9525">
                  <a:solidFill>
                    <a:srgbClr val="000000"/>
                  </a:solidFill>
                  <a:round/>
                  <a:headEnd/>
                  <a:tailEnd/>
                </a:ln>
                <a:solidFill>
                  <a:srgbClr val="FFFFFF"/>
                </a:solidFill>
                <a:effectLst/>
                <a:latin typeface="Arial Black"/>
              </a:endParaRPr>
            </a:p>
            <a:p>
              <a:pPr algn="ctr" rtl="0"/>
              <a:endParaRPr lang="ro-RO" sz="1000" kern="10" spc="0">
                <a:ln w="9525">
                  <a:solidFill>
                    <a:srgbClr val="000000"/>
                  </a:solidFill>
                  <a:round/>
                  <a:headEnd/>
                  <a:tailEnd/>
                </a:ln>
                <a:solidFill>
                  <a:srgbClr val="FFFFFF"/>
                </a:solidFill>
                <a:effectLst/>
                <a:latin typeface="Arial Black"/>
              </a:endParaRPr>
            </a:p>
            <a:p>
              <a:pPr algn="ctr" rtl="0"/>
              <a:endParaRPr lang="ro-RO" sz="1000" kern="10" spc="0">
                <a:ln w="9525">
                  <a:solidFill>
                    <a:srgbClr val="000000"/>
                  </a:solidFill>
                  <a:round/>
                  <a:headEnd/>
                  <a:tailEnd/>
                </a:ln>
                <a:solidFill>
                  <a:srgbClr val="FFFFFF"/>
                </a:solidFill>
                <a:effectLst/>
                <a:latin typeface="Arial Black"/>
              </a:endParaRPr>
            </a:p>
            <a:p>
              <a:pPr algn="ctr" rtl="0"/>
              <a:endParaRPr lang="ro-RO" sz="1000" kern="10" spc="0">
                <a:ln w="9525">
                  <a:solidFill>
                    <a:srgbClr val="000000"/>
                  </a:solidFill>
                  <a:round/>
                  <a:headEnd/>
                  <a:tailEnd/>
                </a:ln>
                <a:solidFill>
                  <a:srgbClr val="FFFFFF"/>
                </a:solidFill>
                <a:effectLst/>
                <a:latin typeface="Arial Black"/>
              </a:endParaRPr>
            </a:p>
            <a:p>
              <a:pPr algn="ctr" rtl="0"/>
              <a:r>
                <a:rPr lang="ro-RO" sz="1000" kern="10" spc="0">
                  <a:ln w="9525">
                    <a:solidFill>
                      <a:srgbClr val="000000"/>
                    </a:solidFill>
                    <a:round/>
                    <a:headEnd/>
                    <a:tailEnd/>
                  </a:ln>
                  <a:solidFill>
                    <a:srgbClr val="FFFFFF"/>
                  </a:solidFill>
                  <a:effectLst/>
                  <a:latin typeface="Arial Black"/>
                </a:rPr>
                <a:t>                                  ENUNȚARE</a:t>
              </a:r>
            </a:p>
          </p:txBody>
        </p:sp>
        <p:sp>
          <p:nvSpPr>
            <p:cNvPr id="1041" name="WordArt 17"/>
            <p:cNvSpPr>
              <a:spLocks noChangeArrowheads="1" noChangeShapeType="1" noTextEdit="1"/>
            </p:cNvSpPr>
            <p:nvPr/>
          </p:nvSpPr>
          <p:spPr bwMode="auto">
            <a:xfrm>
              <a:off x="3120" y="5756"/>
              <a:ext cx="2930" cy="985"/>
            </a:xfrm>
            <a:prstGeom prst="rect">
              <a:avLst/>
            </a:prstGeom>
          </p:spPr>
          <p:txBody>
            <a:bodyPr wrap="none" fromWordArt="1">
              <a:prstTxWarp prst="textPlain">
                <a:avLst>
                  <a:gd name="adj" fmla="val 50000"/>
                </a:avLst>
              </a:prstTxWarp>
            </a:bodyPr>
            <a:lstStyle/>
            <a:p>
              <a:pPr algn="ctr" rtl="0"/>
              <a:endParaRPr lang="ro-RO" sz="1000" kern="10" spc="0">
                <a:ln w="9525">
                  <a:solidFill>
                    <a:srgbClr val="000000"/>
                  </a:solidFill>
                  <a:round/>
                  <a:headEnd/>
                  <a:tailEnd/>
                </a:ln>
                <a:solidFill>
                  <a:srgbClr val="FFFFFF"/>
                </a:solidFill>
                <a:effectLst/>
                <a:latin typeface="Arial Black"/>
              </a:endParaRPr>
            </a:p>
            <a:p>
              <a:pPr algn="ctr" rtl="0"/>
              <a:r>
                <a:rPr lang="ro-RO" sz="1000" kern="10" spc="0">
                  <a:ln w="9525">
                    <a:solidFill>
                      <a:srgbClr val="000000"/>
                    </a:solidFill>
                    <a:round/>
                    <a:headEnd/>
                    <a:tailEnd/>
                  </a:ln>
                  <a:solidFill>
                    <a:srgbClr val="FFFFFF"/>
                  </a:solidFill>
                  <a:effectLst/>
                  <a:latin typeface="Arial Black"/>
                </a:rPr>
                <a:t>        </a:t>
              </a:r>
            </a:p>
            <a:p>
              <a:pPr algn="ctr" rtl="0"/>
              <a:endParaRPr lang="ro-RO" sz="1000" kern="10" spc="0">
                <a:ln w="9525">
                  <a:solidFill>
                    <a:srgbClr val="000000"/>
                  </a:solidFill>
                  <a:round/>
                  <a:headEnd/>
                  <a:tailEnd/>
                </a:ln>
                <a:solidFill>
                  <a:srgbClr val="FFFFFF"/>
                </a:solidFill>
                <a:effectLst/>
                <a:latin typeface="Arial Black"/>
              </a:endParaRPr>
            </a:p>
            <a:p>
              <a:pPr algn="ctr" rtl="0"/>
              <a:r>
                <a:rPr lang="ro-RO" sz="1000" kern="10" spc="0">
                  <a:ln w="9525">
                    <a:solidFill>
                      <a:srgbClr val="000000"/>
                    </a:solidFill>
                    <a:round/>
                    <a:headEnd/>
                    <a:tailEnd/>
                  </a:ln>
                  <a:solidFill>
                    <a:srgbClr val="FFFFFF"/>
                  </a:solidFill>
                  <a:effectLst/>
                  <a:latin typeface="Arial Black"/>
                </a:rPr>
                <a:t>                            DEZVOLTARE</a:t>
              </a:r>
            </a:p>
          </p:txBody>
        </p:sp>
        <p:sp>
          <p:nvSpPr>
            <p:cNvPr id="1042" name="WordArt 18"/>
            <p:cNvSpPr>
              <a:spLocks noChangeArrowheads="1" noChangeShapeType="1" noTextEdit="1"/>
            </p:cNvSpPr>
            <p:nvPr/>
          </p:nvSpPr>
          <p:spPr bwMode="auto">
            <a:xfrm>
              <a:off x="6720" y="5448"/>
              <a:ext cx="3350" cy="1234"/>
            </a:xfrm>
            <a:prstGeom prst="rect">
              <a:avLst/>
            </a:prstGeom>
          </p:spPr>
          <p:txBody>
            <a:bodyPr wrap="none" fromWordArt="1">
              <a:prstTxWarp prst="textPlain">
                <a:avLst>
                  <a:gd name="adj" fmla="val 50000"/>
                </a:avLst>
              </a:prstTxWarp>
            </a:bodyPr>
            <a:lstStyle/>
            <a:p>
              <a:pPr algn="ctr" rtl="0"/>
              <a:endParaRPr lang="ro-RO" sz="1000" kern="10" spc="0">
                <a:ln w="9525">
                  <a:solidFill>
                    <a:srgbClr val="000000"/>
                  </a:solidFill>
                  <a:round/>
                  <a:headEnd/>
                  <a:tailEnd/>
                </a:ln>
                <a:solidFill>
                  <a:srgbClr val="FFFFFF"/>
                </a:solidFill>
                <a:effectLst/>
                <a:latin typeface="Arial Black"/>
              </a:endParaRPr>
            </a:p>
            <a:p>
              <a:pPr algn="ctr" rtl="0"/>
              <a:endParaRPr lang="ro-RO" sz="1000" kern="10" spc="0">
                <a:ln w="9525">
                  <a:solidFill>
                    <a:srgbClr val="000000"/>
                  </a:solidFill>
                  <a:round/>
                  <a:headEnd/>
                  <a:tailEnd/>
                </a:ln>
                <a:solidFill>
                  <a:srgbClr val="FFFFFF"/>
                </a:solidFill>
                <a:effectLst/>
                <a:latin typeface="Arial Black"/>
              </a:endParaRPr>
            </a:p>
            <a:p>
              <a:pPr algn="ctr" rtl="0"/>
              <a:endParaRPr lang="ro-RO" sz="1000" kern="10" spc="0">
                <a:ln w="9525">
                  <a:solidFill>
                    <a:srgbClr val="000000"/>
                  </a:solidFill>
                  <a:round/>
                  <a:headEnd/>
                  <a:tailEnd/>
                </a:ln>
                <a:solidFill>
                  <a:srgbClr val="FFFFFF"/>
                </a:solidFill>
                <a:effectLst/>
                <a:latin typeface="Arial Black"/>
              </a:endParaRPr>
            </a:p>
            <a:p>
              <a:pPr algn="ctr" rtl="0"/>
              <a:endParaRPr lang="ro-RO" sz="1000" kern="10" spc="0">
                <a:ln w="9525">
                  <a:solidFill>
                    <a:srgbClr val="000000"/>
                  </a:solidFill>
                  <a:round/>
                  <a:headEnd/>
                  <a:tailEnd/>
                </a:ln>
                <a:solidFill>
                  <a:srgbClr val="FFFFFF"/>
                </a:solidFill>
                <a:effectLst/>
                <a:latin typeface="Arial Black"/>
              </a:endParaRPr>
            </a:p>
            <a:p>
              <a:pPr algn="ctr" rtl="0"/>
              <a:r>
                <a:rPr lang="ro-RO" sz="1000" kern="10" spc="0">
                  <a:ln w="9525">
                    <a:solidFill>
                      <a:srgbClr val="000000"/>
                    </a:solidFill>
                    <a:round/>
                    <a:headEnd/>
                    <a:tailEnd/>
                  </a:ln>
                  <a:solidFill>
                    <a:srgbClr val="FFFFFF"/>
                  </a:solidFill>
                  <a:effectLst/>
                  <a:latin typeface="Arial Black"/>
                </a:rPr>
                <a:t>                                   DEZVOLTARE</a:t>
              </a:r>
            </a:p>
          </p:txBody>
        </p:sp>
        <p:sp>
          <p:nvSpPr>
            <p:cNvPr id="1043" name="WordArt 19"/>
            <p:cNvSpPr>
              <a:spLocks noChangeArrowheads="1" noChangeShapeType="1" noTextEdit="1"/>
            </p:cNvSpPr>
            <p:nvPr/>
          </p:nvSpPr>
          <p:spPr bwMode="auto">
            <a:xfrm>
              <a:off x="3720" y="6527"/>
              <a:ext cx="2460" cy="1235"/>
            </a:xfrm>
            <a:prstGeom prst="rect">
              <a:avLst/>
            </a:prstGeom>
          </p:spPr>
          <p:txBody>
            <a:bodyPr wrap="none" fromWordArt="1">
              <a:prstTxWarp prst="textPlain">
                <a:avLst>
                  <a:gd name="adj" fmla="val 50000"/>
                </a:avLst>
              </a:prstTxWarp>
            </a:bodyPr>
            <a:lstStyle/>
            <a:p>
              <a:pPr algn="ctr" rtl="0"/>
              <a:endParaRPr lang="ro-RO" sz="1000" kern="10" spc="0">
                <a:ln w="9525">
                  <a:solidFill>
                    <a:srgbClr val="000000"/>
                  </a:solidFill>
                  <a:round/>
                  <a:headEnd/>
                  <a:tailEnd/>
                </a:ln>
                <a:solidFill>
                  <a:srgbClr val="FFFFFF"/>
                </a:solidFill>
                <a:effectLst/>
                <a:latin typeface="Arial Black"/>
              </a:endParaRPr>
            </a:p>
            <a:p>
              <a:pPr algn="ctr" rtl="0"/>
              <a:endParaRPr lang="ro-RO" sz="1000" kern="10" spc="0">
                <a:ln w="9525">
                  <a:solidFill>
                    <a:srgbClr val="000000"/>
                  </a:solidFill>
                  <a:round/>
                  <a:headEnd/>
                  <a:tailEnd/>
                </a:ln>
                <a:solidFill>
                  <a:srgbClr val="FFFFFF"/>
                </a:solidFill>
                <a:effectLst/>
                <a:latin typeface="Arial Black"/>
              </a:endParaRPr>
            </a:p>
            <a:p>
              <a:pPr algn="ctr" rtl="0"/>
              <a:endParaRPr lang="ro-RO" sz="1000" kern="10" spc="0">
                <a:ln w="9525">
                  <a:solidFill>
                    <a:srgbClr val="000000"/>
                  </a:solidFill>
                  <a:round/>
                  <a:headEnd/>
                  <a:tailEnd/>
                </a:ln>
                <a:solidFill>
                  <a:srgbClr val="FFFFFF"/>
                </a:solidFill>
                <a:effectLst/>
                <a:latin typeface="Arial Black"/>
              </a:endParaRPr>
            </a:p>
            <a:p>
              <a:pPr algn="ctr" rtl="0"/>
              <a:endParaRPr lang="ro-RO" sz="1000" kern="10" spc="0">
                <a:ln w="9525">
                  <a:solidFill>
                    <a:srgbClr val="000000"/>
                  </a:solidFill>
                  <a:round/>
                  <a:headEnd/>
                  <a:tailEnd/>
                </a:ln>
                <a:solidFill>
                  <a:srgbClr val="FFFFFF"/>
                </a:solidFill>
                <a:effectLst/>
                <a:latin typeface="Arial Black"/>
              </a:endParaRPr>
            </a:p>
            <a:p>
              <a:pPr algn="ctr" rtl="0"/>
              <a:r>
                <a:rPr lang="ro-RO" sz="1000" kern="10" spc="0">
                  <a:ln w="9525">
                    <a:solidFill>
                      <a:srgbClr val="000000"/>
                    </a:solidFill>
                    <a:round/>
                    <a:headEnd/>
                    <a:tailEnd/>
                  </a:ln>
                  <a:solidFill>
                    <a:srgbClr val="FFFFFF"/>
                  </a:solidFill>
                  <a:effectLst/>
                  <a:latin typeface="Arial Black"/>
                </a:rPr>
                <a:t>                          EXEMPLU</a:t>
              </a:r>
            </a:p>
          </p:txBody>
        </p:sp>
        <p:sp>
          <p:nvSpPr>
            <p:cNvPr id="1044" name="WordArt 20"/>
            <p:cNvSpPr>
              <a:spLocks noChangeArrowheads="1" noChangeShapeType="1" noTextEdit="1"/>
            </p:cNvSpPr>
            <p:nvPr/>
          </p:nvSpPr>
          <p:spPr bwMode="auto">
            <a:xfrm>
              <a:off x="6120" y="6527"/>
              <a:ext cx="2940" cy="1235"/>
            </a:xfrm>
            <a:prstGeom prst="rect">
              <a:avLst/>
            </a:prstGeom>
          </p:spPr>
          <p:txBody>
            <a:bodyPr wrap="none" fromWordArt="1">
              <a:prstTxWarp prst="textPlain">
                <a:avLst>
                  <a:gd name="adj" fmla="val 50000"/>
                </a:avLst>
              </a:prstTxWarp>
            </a:bodyPr>
            <a:lstStyle/>
            <a:p>
              <a:pPr algn="ctr" rtl="0"/>
              <a:endParaRPr lang="ro-RO" sz="1000" kern="10" spc="0">
                <a:ln w="9525">
                  <a:solidFill>
                    <a:srgbClr val="000000"/>
                  </a:solidFill>
                  <a:round/>
                  <a:headEnd/>
                  <a:tailEnd/>
                </a:ln>
                <a:solidFill>
                  <a:srgbClr val="FFFFFF"/>
                </a:solidFill>
                <a:effectLst/>
                <a:latin typeface="Arial Black"/>
              </a:endParaRPr>
            </a:p>
            <a:p>
              <a:pPr algn="ctr" rtl="0"/>
              <a:endParaRPr lang="ro-RO" sz="1000" kern="10" spc="0">
                <a:ln w="9525">
                  <a:solidFill>
                    <a:srgbClr val="000000"/>
                  </a:solidFill>
                  <a:round/>
                  <a:headEnd/>
                  <a:tailEnd/>
                </a:ln>
                <a:solidFill>
                  <a:srgbClr val="FFFFFF"/>
                </a:solidFill>
                <a:effectLst/>
                <a:latin typeface="Arial Black"/>
              </a:endParaRPr>
            </a:p>
            <a:p>
              <a:pPr algn="ctr" rtl="0"/>
              <a:endParaRPr lang="ro-RO" sz="1000" kern="10" spc="0">
                <a:ln w="9525">
                  <a:solidFill>
                    <a:srgbClr val="000000"/>
                  </a:solidFill>
                  <a:round/>
                  <a:headEnd/>
                  <a:tailEnd/>
                </a:ln>
                <a:solidFill>
                  <a:srgbClr val="FFFFFF"/>
                </a:solidFill>
                <a:effectLst/>
                <a:latin typeface="Arial Black"/>
              </a:endParaRPr>
            </a:p>
            <a:p>
              <a:pPr algn="ctr" rtl="0"/>
              <a:endParaRPr lang="ro-RO" sz="1000" kern="10" spc="0">
                <a:ln w="9525">
                  <a:solidFill>
                    <a:srgbClr val="000000"/>
                  </a:solidFill>
                  <a:round/>
                  <a:headEnd/>
                  <a:tailEnd/>
                </a:ln>
                <a:solidFill>
                  <a:srgbClr val="FFFFFF"/>
                </a:solidFill>
                <a:effectLst/>
                <a:latin typeface="Arial Black"/>
              </a:endParaRPr>
            </a:p>
            <a:p>
              <a:pPr algn="ctr" rtl="0"/>
              <a:r>
                <a:rPr lang="ro-RO" sz="1000" kern="10" spc="0">
                  <a:ln w="9525">
                    <a:solidFill>
                      <a:srgbClr val="000000"/>
                    </a:solidFill>
                    <a:round/>
                    <a:headEnd/>
                    <a:tailEnd/>
                  </a:ln>
                  <a:solidFill>
                    <a:srgbClr val="FFFFFF"/>
                  </a:solidFill>
                  <a:effectLst/>
                  <a:latin typeface="Arial Black"/>
                </a:rPr>
                <a:t>                                  EXEMPLU</a:t>
              </a:r>
            </a:p>
          </p:txBody>
        </p:sp>
        <p:sp>
          <p:nvSpPr>
            <p:cNvPr id="1045" name="WordArt 21"/>
            <p:cNvSpPr>
              <a:spLocks noChangeArrowheads="1" noChangeShapeType="1" noTextEdit="1"/>
            </p:cNvSpPr>
            <p:nvPr/>
          </p:nvSpPr>
          <p:spPr bwMode="auto">
            <a:xfrm>
              <a:off x="4770" y="7453"/>
              <a:ext cx="2960" cy="1233"/>
            </a:xfrm>
            <a:prstGeom prst="rect">
              <a:avLst/>
            </a:prstGeom>
          </p:spPr>
          <p:txBody>
            <a:bodyPr wrap="none" fromWordArt="1">
              <a:prstTxWarp prst="textPlain">
                <a:avLst>
                  <a:gd name="adj" fmla="val 50000"/>
                </a:avLst>
              </a:prstTxWarp>
            </a:bodyPr>
            <a:lstStyle/>
            <a:p>
              <a:pPr algn="ctr" rtl="0"/>
              <a:endParaRPr lang="ro-RO" sz="1000" kern="10" spc="0">
                <a:ln w="9525">
                  <a:solidFill>
                    <a:srgbClr val="000000"/>
                  </a:solidFill>
                  <a:round/>
                  <a:headEnd/>
                  <a:tailEnd/>
                </a:ln>
                <a:solidFill>
                  <a:srgbClr val="FFFFFF"/>
                </a:solidFill>
                <a:effectLst/>
                <a:latin typeface="Arial Black"/>
              </a:endParaRPr>
            </a:p>
            <a:p>
              <a:pPr algn="ctr" rtl="0"/>
              <a:endParaRPr lang="ro-RO" sz="1000" kern="10" spc="0">
                <a:ln w="9525">
                  <a:solidFill>
                    <a:srgbClr val="000000"/>
                  </a:solidFill>
                  <a:round/>
                  <a:headEnd/>
                  <a:tailEnd/>
                </a:ln>
                <a:solidFill>
                  <a:srgbClr val="FFFFFF"/>
                </a:solidFill>
                <a:effectLst/>
                <a:latin typeface="Arial Black"/>
              </a:endParaRPr>
            </a:p>
            <a:p>
              <a:pPr algn="ctr" rtl="0"/>
              <a:endParaRPr lang="ro-RO" sz="1000" kern="10" spc="0">
                <a:ln w="9525">
                  <a:solidFill>
                    <a:srgbClr val="000000"/>
                  </a:solidFill>
                  <a:round/>
                  <a:headEnd/>
                  <a:tailEnd/>
                </a:ln>
                <a:solidFill>
                  <a:srgbClr val="FFFFFF"/>
                </a:solidFill>
                <a:effectLst/>
                <a:latin typeface="Arial Black"/>
              </a:endParaRPr>
            </a:p>
            <a:p>
              <a:pPr algn="ctr" rtl="0"/>
              <a:endParaRPr lang="ro-RO" sz="1000" kern="10" spc="0">
                <a:ln w="9525">
                  <a:solidFill>
                    <a:srgbClr val="000000"/>
                  </a:solidFill>
                  <a:round/>
                  <a:headEnd/>
                  <a:tailEnd/>
                </a:ln>
                <a:solidFill>
                  <a:srgbClr val="FFFFFF"/>
                </a:solidFill>
                <a:effectLst/>
                <a:latin typeface="Arial Black"/>
              </a:endParaRPr>
            </a:p>
            <a:p>
              <a:pPr algn="ctr" rtl="0"/>
              <a:r>
                <a:rPr lang="ro-RO" sz="1000" kern="10" spc="0">
                  <a:ln w="9525">
                    <a:solidFill>
                      <a:srgbClr val="000000"/>
                    </a:solidFill>
                    <a:round/>
                    <a:headEnd/>
                    <a:tailEnd/>
                  </a:ln>
                  <a:solidFill>
                    <a:srgbClr val="FFFFFF"/>
                  </a:solidFill>
                  <a:effectLst/>
                  <a:latin typeface="Arial Black"/>
                </a:rPr>
                <a:t>                               CONCLUZIE</a:t>
              </a:r>
            </a:p>
          </p:txBody>
        </p:sp>
        <p:sp>
          <p:nvSpPr>
            <p:cNvPr id="1046" name="Line 22"/>
            <p:cNvSpPr>
              <a:spLocks noChangeShapeType="1"/>
            </p:cNvSpPr>
            <p:nvPr/>
          </p:nvSpPr>
          <p:spPr bwMode="auto">
            <a:xfrm>
              <a:off x="7020" y="4368"/>
              <a:ext cx="0" cy="46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o-RO"/>
            </a:p>
          </p:txBody>
        </p:sp>
        <p:sp>
          <p:nvSpPr>
            <p:cNvPr id="1047" name="Line 23"/>
            <p:cNvSpPr>
              <a:spLocks noChangeShapeType="1"/>
            </p:cNvSpPr>
            <p:nvPr/>
          </p:nvSpPr>
          <p:spPr bwMode="auto">
            <a:xfrm>
              <a:off x="5670" y="4676"/>
              <a:ext cx="300" cy="46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o-RO"/>
            </a:p>
          </p:txBody>
        </p:sp>
        <p:sp>
          <p:nvSpPr>
            <p:cNvPr id="1048" name="Line 24"/>
            <p:cNvSpPr>
              <a:spLocks noChangeShapeType="1"/>
            </p:cNvSpPr>
            <p:nvPr/>
          </p:nvSpPr>
          <p:spPr bwMode="auto">
            <a:xfrm>
              <a:off x="8520" y="4810"/>
              <a:ext cx="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o-RO"/>
            </a:p>
          </p:txBody>
        </p:sp>
        <p:sp>
          <p:nvSpPr>
            <p:cNvPr id="1049" name="Line 25"/>
            <p:cNvSpPr>
              <a:spLocks noChangeShapeType="1"/>
            </p:cNvSpPr>
            <p:nvPr/>
          </p:nvSpPr>
          <p:spPr bwMode="auto">
            <a:xfrm flipH="1">
              <a:off x="8070" y="4676"/>
              <a:ext cx="450" cy="30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o-RO"/>
            </a:p>
          </p:txBody>
        </p:sp>
        <p:sp>
          <p:nvSpPr>
            <p:cNvPr id="1050" name="Line 26"/>
            <p:cNvSpPr>
              <a:spLocks noChangeShapeType="1"/>
            </p:cNvSpPr>
            <p:nvPr/>
          </p:nvSpPr>
          <p:spPr bwMode="auto">
            <a:xfrm flipH="1">
              <a:off x="5820" y="6065"/>
              <a:ext cx="300" cy="30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o-RO"/>
            </a:p>
          </p:txBody>
        </p:sp>
        <p:sp>
          <p:nvSpPr>
            <p:cNvPr id="1051" name="Line 27"/>
            <p:cNvSpPr>
              <a:spLocks noChangeShapeType="1"/>
            </p:cNvSpPr>
            <p:nvPr/>
          </p:nvSpPr>
          <p:spPr bwMode="auto">
            <a:xfrm>
              <a:off x="8220" y="5910"/>
              <a:ext cx="450" cy="46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o-RO"/>
            </a:p>
          </p:txBody>
        </p:sp>
        <p:sp>
          <p:nvSpPr>
            <p:cNvPr id="1052" name="Line 28"/>
            <p:cNvSpPr>
              <a:spLocks noChangeShapeType="1"/>
            </p:cNvSpPr>
            <p:nvPr/>
          </p:nvSpPr>
          <p:spPr bwMode="auto">
            <a:xfrm>
              <a:off x="5520" y="6990"/>
              <a:ext cx="150" cy="30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o-RO"/>
            </a:p>
          </p:txBody>
        </p:sp>
        <p:sp>
          <p:nvSpPr>
            <p:cNvPr id="1053" name="Line 29"/>
            <p:cNvSpPr>
              <a:spLocks noChangeShapeType="1"/>
            </p:cNvSpPr>
            <p:nvPr/>
          </p:nvSpPr>
          <p:spPr bwMode="auto">
            <a:xfrm flipH="1">
              <a:off x="8970" y="6990"/>
              <a:ext cx="150" cy="46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o-RO"/>
            </a:p>
          </p:txBody>
        </p:sp>
        <p:sp>
          <p:nvSpPr>
            <p:cNvPr id="1054" name="Line 30"/>
            <p:cNvSpPr>
              <a:spLocks noChangeShapeType="1"/>
            </p:cNvSpPr>
            <p:nvPr/>
          </p:nvSpPr>
          <p:spPr bwMode="auto">
            <a:xfrm>
              <a:off x="6120" y="8070"/>
              <a:ext cx="300" cy="30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o-RO"/>
            </a:p>
          </p:txBody>
        </p:sp>
        <p:sp>
          <p:nvSpPr>
            <p:cNvPr id="1055" name="Line 31"/>
            <p:cNvSpPr>
              <a:spLocks noChangeShapeType="1"/>
            </p:cNvSpPr>
            <p:nvPr/>
          </p:nvSpPr>
          <p:spPr bwMode="auto">
            <a:xfrm>
              <a:off x="8070" y="8070"/>
              <a:ext cx="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o-RO"/>
            </a:p>
          </p:txBody>
        </p:sp>
        <p:sp>
          <p:nvSpPr>
            <p:cNvPr id="1056" name="Line 32"/>
            <p:cNvSpPr>
              <a:spLocks noChangeShapeType="1"/>
            </p:cNvSpPr>
            <p:nvPr/>
          </p:nvSpPr>
          <p:spPr bwMode="auto">
            <a:xfrm flipH="1">
              <a:off x="7620" y="7916"/>
              <a:ext cx="450" cy="46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o-RO"/>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939784"/>
          </a:xfrm>
        </p:spPr>
        <p:txBody>
          <a:bodyPr>
            <a:normAutofit/>
          </a:bodyPr>
          <a:lstStyle/>
          <a:p>
            <a:r>
              <a:rPr lang="ro-RO" sz="3600" dirty="0">
                <a:latin typeface="Broadway" pitchFamily="82" charset="0"/>
              </a:rPr>
              <a:t>STRUCTURA  ARGUMENTĂRII - III</a:t>
            </a:r>
          </a:p>
        </p:txBody>
      </p:sp>
      <p:sp>
        <p:nvSpPr>
          <p:cNvPr id="21" name="Explicaţie în oval 20"/>
          <p:cNvSpPr/>
          <p:nvPr/>
        </p:nvSpPr>
        <p:spPr>
          <a:xfrm>
            <a:off x="4929190" y="3000372"/>
            <a:ext cx="3857652" cy="1643074"/>
          </a:xfrm>
          <a:prstGeom prst="wedgeEllipseCallout">
            <a:avLst>
              <a:gd name="adj1" fmla="val -40005"/>
              <a:gd name="adj2" fmla="val 61846"/>
            </a:avLst>
          </a:prstGeom>
          <a:noFill/>
          <a:ln w="44450">
            <a:solidFill>
              <a:srgbClr val="1AE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1400" b="1" dirty="0">
              <a:latin typeface="Times New Roman" pitchFamily="18" charset="0"/>
              <a:cs typeface="Times New Roman" pitchFamily="18" charset="0"/>
            </a:endParaRPr>
          </a:p>
          <a:p>
            <a:pPr algn="ctr"/>
            <a:endParaRPr lang="ro-RO" sz="1400" b="1" dirty="0">
              <a:latin typeface="Times New Roman" pitchFamily="18" charset="0"/>
              <a:cs typeface="Times New Roman" pitchFamily="18" charset="0"/>
            </a:endParaRPr>
          </a:p>
          <a:p>
            <a:pPr algn="ctr"/>
            <a:r>
              <a:rPr lang="ro-RO" sz="1600" b="1" dirty="0">
                <a:latin typeface="Times New Roman" pitchFamily="18" charset="0"/>
                <a:cs typeface="Times New Roman" pitchFamily="18" charset="0"/>
              </a:rPr>
              <a:t>2. ENUNȚAREA  ARGUMENTELOR:</a:t>
            </a:r>
          </a:p>
          <a:p>
            <a:pPr algn="ctr"/>
            <a:r>
              <a:rPr lang="ro-RO" sz="1600" b="1" dirty="0">
                <a:latin typeface="Times New Roman" pitchFamily="18" charset="0"/>
                <a:cs typeface="Times New Roman" pitchFamily="18" charset="0"/>
              </a:rPr>
              <a:t>În primul rând…</a:t>
            </a:r>
          </a:p>
          <a:p>
            <a:pPr algn="ctr"/>
            <a:r>
              <a:rPr lang="ro-RO" sz="1600" b="1" dirty="0">
                <a:latin typeface="Times New Roman" pitchFamily="18" charset="0"/>
                <a:cs typeface="Times New Roman" pitchFamily="18" charset="0"/>
              </a:rPr>
              <a:t>În al doilea rând…</a:t>
            </a:r>
          </a:p>
          <a:p>
            <a:pPr algn="ctr"/>
            <a:r>
              <a:rPr lang="ro-RO" sz="1600" b="1" dirty="0">
                <a:latin typeface="Times New Roman" pitchFamily="18" charset="0"/>
                <a:cs typeface="Times New Roman" pitchFamily="18" charset="0"/>
              </a:rPr>
              <a:t>Pe de o parte…</a:t>
            </a:r>
          </a:p>
          <a:p>
            <a:pPr algn="ctr"/>
            <a:r>
              <a:rPr lang="ro-RO" sz="1600" b="1" dirty="0">
                <a:latin typeface="Times New Roman" pitchFamily="18" charset="0"/>
                <a:cs typeface="Times New Roman" pitchFamily="18" charset="0"/>
              </a:rPr>
              <a:t>Pe de altă parte</a:t>
            </a:r>
          </a:p>
          <a:p>
            <a:pPr algn="ctr"/>
            <a:endParaRPr lang="ro-RO" b="1" dirty="0"/>
          </a:p>
        </p:txBody>
      </p:sp>
      <p:sp>
        <p:nvSpPr>
          <p:cNvPr id="22" name="Explozie 2 21"/>
          <p:cNvSpPr/>
          <p:nvPr/>
        </p:nvSpPr>
        <p:spPr>
          <a:xfrm>
            <a:off x="142844" y="2571744"/>
            <a:ext cx="4429156" cy="2714644"/>
          </a:xfrm>
          <a:prstGeom prst="irregularSeal2">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a:p>
            <a:pPr algn="ctr"/>
            <a:r>
              <a:rPr lang="ro-RO" sz="1600" b="1" dirty="0">
                <a:solidFill>
                  <a:srgbClr val="FF0000"/>
                </a:solidFill>
                <a:latin typeface="Times New Roman" pitchFamily="18" charset="0"/>
                <a:cs typeface="Times New Roman" pitchFamily="18" charset="0"/>
              </a:rPr>
              <a:t>5.CONCLUZIE:</a:t>
            </a:r>
          </a:p>
          <a:p>
            <a:pPr algn="ctr">
              <a:buFontTx/>
              <a:buChar char="-"/>
            </a:pPr>
            <a:r>
              <a:rPr lang="ro-RO" sz="1600" b="1" dirty="0">
                <a:solidFill>
                  <a:srgbClr val="FF0000"/>
                </a:solidFill>
                <a:latin typeface="Times New Roman" pitchFamily="18" charset="0"/>
                <a:cs typeface="Times New Roman" pitchFamily="18" charset="0"/>
              </a:rPr>
              <a:t>în concluzie</a:t>
            </a:r>
          </a:p>
          <a:p>
            <a:pPr algn="ctr">
              <a:buFontTx/>
              <a:buChar char="-"/>
            </a:pPr>
            <a:r>
              <a:rPr lang="ro-RO" sz="1600" b="1" dirty="0">
                <a:solidFill>
                  <a:srgbClr val="FF0000"/>
                </a:solidFill>
                <a:latin typeface="Times New Roman" pitchFamily="18" charset="0"/>
                <a:cs typeface="Times New Roman" pitchFamily="18" charset="0"/>
              </a:rPr>
              <a:t>așadar</a:t>
            </a:r>
          </a:p>
          <a:p>
            <a:pPr algn="ctr">
              <a:buFontTx/>
              <a:buChar char="-"/>
            </a:pPr>
            <a:r>
              <a:rPr lang="ro-RO" sz="1600" b="1" dirty="0">
                <a:solidFill>
                  <a:srgbClr val="FF0000"/>
                </a:solidFill>
                <a:latin typeface="Times New Roman" pitchFamily="18" charset="0"/>
                <a:cs typeface="Times New Roman" pitchFamily="18" charset="0"/>
              </a:rPr>
              <a:t>astfel</a:t>
            </a:r>
          </a:p>
          <a:p>
            <a:pPr algn="ctr">
              <a:buFontTx/>
              <a:buChar char="-"/>
            </a:pPr>
            <a:r>
              <a:rPr lang="ro-RO" sz="1600" b="1" dirty="0">
                <a:solidFill>
                  <a:srgbClr val="FF0000"/>
                </a:solidFill>
                <a:latin typeface="Times New Roman" pitchFamily="18" charset="0"/>
                <a:cs typeface="Times New Roman" pitchFamily="18" charset="0"/>
              </a:rPr>
              <a:t>deci</a:t>
            </a:r>
          </a:p>
          <a:p>
            <a:pPr algn="ctr">
              <a:buFontTx/>
              <a:buChar char="-"/>
            </a:pPr>
            <a:endParaRPr lang="ro-RO" dirty="0"/>
          </a:p>
        </p:txBody>
      </p:sp>
      <p:sp>
        <p:nvSpPr>
          <p:cNvPr id="23" name="Oval 22"/>
          <p:cNvSpPr/>
          <p:nvPr/>
        </p:nvSpPr>
        <p:spPr>
          <a:xfrm>
            <a:off x="2857488" y="5072074"/>
            <a:ext cx="2928958" cy="1357322"/>
          </a:xfrm>
          <a:prstGeom prst="ellipse">
            <a:avLst/>
          </a:prstGeom>
          <a:noFill/>
          <a:ln w="444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endParaRPr lang="ro-RO" dirty="0"/>
          </a:p>
          <a:p>
            <a:pPr marL="342900" indent="-342900" algn="ctr"/>
            <a:endParaRPr lang="ro-RO" dirty="0"/>
          </a:p>
          <a:p>
            <a:pPr marL="342900" indent="-342900" algn="ctr"/>
            <a:r>
              <a:rPr lang="ro-RO" sz="1600" b="1" dirty="0">
                <a:latin typeface="Times New Roman" pitchFamily="18" charset="0"/>
                <a:cs typeface="Times New Roman" pitchFamily="18" charset="0"/>
              </a:rPr>
              <a:t>4.EXEMPLE:</a:t>
            </a:r>
          </a:p>
          <a:p>
            <a:pPr marL="342900" indent="-342900" algn="ctr"/>
            <a:r>
              <a:rPr lang="ro-RO" sz="1600" b="1" dirty="0">
                <a:latin typeface="Times New Roman" pitchFamily="18" charset="0"/>
                <a:cs typeface="Times New Roman" pitchFamily="18" charset="0"/>
              </a:rPr>
              <a:t>     - de exemplu</a:t>
            </a:r>
          </a:p>
          <a:p>
            <a:pPr marL="342900" indent="-342900" algn="ctr"/>
            <a:r>
              <a:rPr lang="ro-RO" sz="1600" b="1" dirty="0">
                <a:latin typeface="Times New Roman" pitchFamily="18" charset="0"/>
                <a:cs typeface="Times New Roman" pitchFamily="18" charset="0"/>
              </a:rPr>
              <a:t>   - dovadă că</a:t>
            </a:r>
          </a:p>
          <a:p>
            <a:pPr marL="342900" indent="-342900" algn="ctr"/>
            <a:r>
              <a:rPr lang="ro-RO" sz="1600" b="1" dirty="0">
                <a:latin typeface="Times New Roman" pitchFamily="18" charset="0"/>
                <a:cs typeface="Times New Roman" pitchFamily="18" charset="0"/>
              </a:rPr>
              <a:t>- de pildă</a:t>
            </a:r>
          </a:p>
          <a:p>
            <a:pPr marL="342900" indent="-342900" algn="ctr">
              <a:buFontTx/>
              <a:buChar char="-"/>
            </a:pPr>
            <a:endParaRPr lang="ro-RO" dirty="0"/>
          </a:p>
          <a:p>
            <a:pPr marL="342900" indent="-342900" algn="ctr"/>
            <a:endParaRPr lang="ro-RO" dirty="0"/>
          </a:p>
        </p:txBody>
      </p:sp>
      <p:sp>
        <p:nvSpPr>
          <p:cNvPr id="24" name="Schemă logică: Bandă perforată 23"/>
          <p:cNvSpPr/>
          <p:nvPr/>
        </p:nvSpPr>
        <p:spPr>
          <a:xfrm>
            <a:off x="6000760" y="4786322"/>
            <a:ext cx="2857520" cy="1876242"/>
          </a:xfrm>
          <a:prstGeom prst="flowChartPunchedTap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b="1" dirty="0">
                <a:latin typeface="Times New Roman" pitchFamily="18" charset="0"/>
                <a:cs typeface="Times New Roman" pitchFamily="18" charset="0"/>
              </a:rPr>
              <a:t>3. DEZVOLTAREA:</a:t>
            </a:r>
          </a:p>
          <a:p>
            <a:pPr algn="ctr"/>
            <a:r>
              <a:rPr lang="ro-RO" sz="1600" b="1" dirty="0">
                <a:latin typeface="Times New Roman" pitchFamily="18" charset="0"/>
                <a:cs typeface="Times New Roman" pitchFamily="18" charset="0"/>
              </a:rPr>
              <a:t>- de asemenea</a:t>
            </a:r>
          </a:p>
          <a:p>
            <a:pPr algn="ctr">
              <a:buFontTx/>
              <a:buChar char="-"/>
            </a:pPr>
            <a:r>
              <a:rPr lang="ro-RO" sz="1600" b="1" dirty="0">
                <a:latin typeface="Times New Roman" pitchFamily="18" charset="0"/>
                <a:cs typeface="Times New Roman" pitchFamily="18" charset="0"/>
              </a:rPr>
              <a:t>adică</a:t>
            </a:r>
          </a:p>
          <a:p>
            <a:pPr algn="ctr">
              <a:buFontTx/>
              <a:buChar char="-"/>
            </a:pPr>
            <a:r>
              <a:rPr lang="ro-RO" sz="1600" b="1" dirty="0">
                <a:latin typeface="Times New Roman" pitchFamily="18" charset="0"/>
                <a:cs typeface="Times New Roman" pitchFamily="18" charset="0"/>
              </a:rPr>
              <a:t> precum</a:t>
            </a:r>
          </a:p>
          <a:p>
            <a:pPr algn="ctr">
              <a:buFontTx/>
              <a:buChar char="-"/>
            </a:pPr>
            <a:r>
              <a:rPr lang="ro-RO" sz="1600" b="1" dirty="0">
                <a:latin typeface="Times New Roman" pitchFamily="18" charset="0"/>
                <a:cs typeface="Times New Roman" pitchFamily="18" charset="0"/>
              </a:rPr>
              <a:t>ca și cum</a:t>
            </a:r>
          </a:p>
        </p:txBody>
      </p:sp>
      <p:sp>
        <p:nvSpPr>
          <p:cNvPr id="28" name="Dreptunghi rotunjit 27"/>
          <p:cNvSpPr/>
          <p:nvPr/>
        </p:nvSpPr>
        <p:spPr>
          <a:xfrm>
            <a:off x="5857884" y="1285860"/>
            <a:ext cx="2571768" cy="1343028"/>
          </a:xfrm>
          <a:prstGeom prst="roundRect">
            <a:avLst>
              <a:gd name="adj" fmla="val 18710"/>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b="1" dirty="0">
                <a:latin typeface="Times New Roman" pitchFamily="18" charset="0"/>
                <a:cs typeface="Times New Roman" pitchFamily="18" charset="0"/>
              </a:rPr>
              <a:t>1. IPOTEZA:</a:t>
            </a:r>
          </a:p>
          <a:p>
            <a:pPr algn="ctr"/>
            <a:r>
              <a:rPr lang="ro-RO" sz="1600" b="1" dirty="0">
                <a:latin typeface="Times New Roman" pitchFamily="18" charset="0"/>
                <a:cs typeface="Times New Roman" pitchFamily="18" charset="0"/>
              </a:rPr>
              <a:t>Părerea mea este că …</a:t>
            </a:r>
          </a:p>
          <a:p>
            <a:pPr algn="ctr"/>
            <a:r>
              <a:rPr lang="ro-RO" sz="1600" b="1" dirty="0">
                <a:latin typeface="Times New Roman" pitchFamily="18" charset="0"/>
                <a:cs typeface="Times New Roman" pitchFamily="18" charset="0"/>
              </a:rPr>
              <a:t>Opinia mea este…</a:t>
            </a:r>
          </a:p>
          <a:p>
            <a:pPr algn="ctr"/>
            <a:r>
              <a:rPr lang="ro-RO" sz="1600" b="1" dirty="0">
                <a:latin typeface="Times New Roman" pitchFamily="18" charset="0"/>
                <a:cs typeface="Times New Roman" pitchFamily="18" charset="0"/>
              </a:rPr>
              <a:t>Cred că…</a:t>
            </a:r>
          </a:p>
          <a:p>
            <a:pPr algn="ctr"/>
            <a:r>
              <a:rPr lang="ro-RO" sz="1600" b="1" dirty="0">
                <a:latin typeface="Times New Roman" pitchFamily="18" charset="0"/>
                <a:cs typeface="Times New Roman" pitchFamily="18" charset="0"/>
              </a:rPr>
              <a:t>Susțin că…</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8000"/>
          </a:blip>
          <a:srcRect/>
          <a:stretch>
            <a:fillRect l="-11000" r="-11000"/>
          </a:stretch>
        </a:blip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r>
              <a:rPr lang="ro-RO" dirty="0">
                <a:latin typeface="Broadway" pitchFamily="82" charset="0"/>
              </a:rPr>
              <a:t>CONECTORII   ARGUMENTĂRII</a:t>
            </a:r>
          </a:p>
        </p:txBody>
      </p:sp>
      <p:sp>
        <p:nvSpPr>
          <p:cNvPr id="3" name="Substituent conținut 2"/>
          <p:cNvSpPr>
            <a:spLocks noGrp="1"/>
          </p:cNvSpPr>
          <p:nvPr>
            <p:ph sz="half" idx="1"/>
          </p:nvPr>
        </p:nvSpPr>
        <p:spPr>
          <a:xfrm>
            <a:off x="457200" y="1600200"/>
            <a:ext cx="4038600" cy="4757758"/>
          </a:xfrm>
          <a:ln w="31750">
            <a:solidFill>
              <a:schemeClr val="accent1"/>
            </a:solidFill>
          </a:ln>
        </p:spPr>
        <p:txBody>
          <a:bodyPr>
            <a:noAutofit/>
          </a:bodyPr>
          <a:lstStyle/>
          <a:p>
            <a:pPr lvl="0"/>
            <a:endParaRPr lang="ro-RO" sz="1400" b="1" dirty="0">
              <a:latin typeface="Arial Black" pitchFamily="34" charset="0"/>
              <a:cs typeface="Times New Roman" pitchFamily="18" charset="0"/>
            </a:endParaRPr>
          </a:p>
          <a:p>
            <a:pPr lvl="0">
              <a:buNone/>
            </a:pPr>
            <a:endParaRPr lang="ro-RO" sz="1400" b="1" dirty="0">
              <a:latin typeface="Arial Black" pitchFamily="34" charset="0"/>
              <a:cs typeface="Times New Roman" pitchFamily="18" charset="0"/>
            </a:endParaRPr>
          </a:p>
          <a:p>
            <a:pPr lvl="0"/>
            <a:r>
              <a:rPr lang="en-US" sz="1600" b="1" dirty="0" err="1">
                <a:solidFill>
                  <a:srgbClr val="FFFF00"/>
                </a:solidFill>
                <a:latin typeface="Arial Black" pitchFamily="34" charset="0"/>
                <a:cs typeface="Times New Roman" pitchFamily="18" charset="0"/>
              </a:rPr>
              <a:t>conectori</a:t>
            </a:r>
            <a:r>
              <a:rPr lang="en-US" sz="1600" b="1" dirty="0">
                <a:solidFill>
                  <a:srgbClr val="FFFF00"/>
                </a:solidFill>
                <a:latin typeface="Arial Black" pitchFamily="34" charset="0"/>
                <a:cs typeface="Times New Roman" pitchFamily="18" charset="0"/>
              </a:rPr>
              <a:t> care </a:t>
            </a:r>
            <a:r>
              <a:rPr lang="en-US" sz="1600" b="1" dirty="0" err="1">
                <a:solidFill>
                  <a:srgbClr val="FFFF00"/>
                </a:solidFill>
                <a:latin typeface="Arial Black" pitchFamily="34" charset="0"/>
                <a:cs typeface="Times New Roman" pitchFamily="18" charset="0"/>
              </a:rPr>
              <a:t>introduc</a:t>
            </a:r>
            <a:r>
              <a:rPr lang="en-US" sz="1600" b="1" dirty="0">
                <a:solidFill>
                  <a:srgbClr val="FFFF00"/>
                </a:solidFill>
                <a:latin typeface="Arial Black" pitchFamily="34" charset="0"/>
                <a:cs typeface="Times New Roman" pitchFamily="18" charset="0"/>
              </a:rPr>
              <a:t> </a:t>
            </a:r>
            <a:r>
              <a:rPr lang="en-US" sz="1600" b="1" dirty="0" err="1">
                <a:solidFill>
                  <a:srgbClr val="FFFF00"/>
                </a:solidFill>
                <a:latin typeface="Arial Black" pitchFamily="34" charset="0"/>
                <a:cs typeface="Times New Roman" pitchFamily="18" charset="0"/>
              </a:rPr>
              <a:t>teza</a:t>
            </a:r>
            <a:r>
              <a:rPr lang="en-US" sz="1600" b="1" dirty="0">
                <a:solidFill>
                  <a:srgbClr val="FFFF00"/>
                </a:solidFill>
                <a:latin typeface="Arial Black" pitchFamily="34" charset="0"/>
                <a:cs typeface="Times New Roman" pitchFamily="18" charset="0"/>
              </a:rPr>
              <a:t>: </a:t>
            </a:r>
            <a:r>
              <a:rPr lang="en-US" sz="1600" b="1" i="1" dirty="0" err="1">
                <a:solidFill>
                  <a:srgbClr val="FFFF00"/>
                </a:solidFill>
                <a:latin typeface="Arial Black" pitchFamily="34" charset="0"/>
                <a:cs typeface="Times New Roman" pitchFamily="18" charset="0"/>
              </a:rPr>
              <a:t>părerea</a:t>
            </a:r>
            <a:r>
              <a:rPr lang="en-US" sz="1600" b="1" i="1" dirty="0">
                <a:solidFill>
                  <a:srgbClr val="FFFF00"/>
                </a:solidFill>
                <a:latin typeface="Arial Black" pitchFamily="34" charset="0"/>
                <a:cs typeface="Times New Roman" pitchFamily="18" charset="0"/>
              </a:rPr>
              <a:t> mea </a:t>
            </a:r>
            <a:r>
              <a:rPr lang="en-US" sz="1600" b="1" i="1" dirty="0" err="1">
                <a:solidFill>
                  <a:srgbClr val="FFFF00"/>
                </a:solidFill>
                <a:latin typeface="Arial Black" pitchFamily="34" charset="0"/>
                <a:cs typeface="Times New Roman" pitchFamily="18" charset="0"/>
              </a:rPr>
              <a:t>este</a:t>
            </a:r>
            <a:r>
              <a:rPr lang="en-US" sz="1600" b="1" i="1" dirty="0">
                <a:solidFill>
                  <a:srgbClr val="FFFF00"/>
                </a:solidFill>
                <a:latin typeface="Arial Black" pitchFamily="34" charset="0"/>
                <a:cs typeface="Times New Roman" pitchFamily="18" charset="0"/>
              </a:rPr>
              <a:t> </a:t>
            </a:r>
            <a:r>
              <a:rPr lang="en-US" sz="1600" b="1" i="1" dirty="0" err="1">
                <a:solidFill>
                  <a:srgbClr val="FFFF00"/>
                </a:solidFill>
                <a:latin typeface="Arial Black" pitchFamily="34" charset="0"/>
                <a:cs typeface="Times New Roman" pitchFamily="18" charset="0"/>
              </a:rPr>
              <a:t>că</a:t>
            </a:r>
            <a:r>
              <a:rPr lang="en-US" sz="1600" b="1" i="1" dirty="0">
                <a:solidFill>
                  <a:srgbClr val="FFFF00"/>
                </a:solidFill>
                <a:latin typeface="Arial Black" pitchFamily="34" charset="0"/>
                <a:cs typeface="Times New Roman" pitchFamily="18" charset="0"/>
              </a:rPr>
              <a:t>, </a:t>
            </a:r>
            <a:r>
              <a:rPr lang="en-US" sz="1600" b="1" i="1" dirty="0" err="1">
                <a:solidFill>
                  <a:srgbClr val="FFFF00"/>
                </a:solidFill>
                <a:latin typeface="Arial Black" pitchFamily="34" charset="0"/>
                <a:cs typeface="Times New Roman" pitchFamily="18" charset="0"/>
              </a:rPr>
              <a:t>voi</a:t>
            </a:r>
            <a:r>
              <a:rPr lang="en-US" sz="1600" b="1" i="1" dirty="0">
                <a:solidFill>
                  <a:srgbClr val="FFFF00"/>
                </a:solidFill>
                <a:latin typeface="Arial Black" pitchFamily="34" charset="0"/>
                <a:cs typeface="Times New Roman" pitchFamily="18" charset="0"/>
              </a:rPr>
              <a:t> </a:t>
            </a:r>
            <a:r>
              <a:rPr lang="en-US" sz="1600" b="1" i="1" dirty="0" err="1">
                <a:solidFill>
                  <a:srgbClr val="FFFF00"/>
                </a:solidFill>
                <a:latin typeface="Arial Black" pitchFamily="34" charset="0"/>
                <a:cs typeface="Times New Roman" pitchFamily="18" charset="0"/>
              </a:rPr>
              <a:t>arăta</a:t>
            </a:r>
            <a:r>
              <a:rPr lang="en-US" sz="1600" b="1" i="1" dirty="0">
                <a:solidFill>
                  <a:srgbClr val="FFFF00"/>
                </a:solidFill>
                <a:latin typeface="Arial Black" pitchFamily="34" charset="0"/>
                <a:cs typeface="Times New Roman" pitchFamily="18" charset="0"/>
              </a:rPr>
              <a:t> </a:t>
            </a:r>
            <a:r>
              <a:rPr lang="en-US" sz="1600" b="1" i="1" dirty="0" err="1">
                <a:solidFill>
                  <a:srgbClr val="FFFF00"/>
                </a:solidFill>
                <a:latin typeface="Arial Black" pitchFamily="34" charset="0"/>
                <a:cs typeface="Times New Roman" pitchFamily="18" charset="0"/>
              </a:rPr>
              <a:t>că</a:t>
            </a:r>
            <a:r>
              <a:rPr lang="en-US" sz="1600" b="1" dirty="0">
                <a:solidFill>
                  <a:srgbClr val="FFFF00"/>
                </a:solidFill>
                <a:latin typeface="Arial Black" pitchFamily="34" charset="0"/>
                <a:cs typeface="Times New Roman" pitchFamily="18" charset="0"/>
              </a:rPr>
              <a:t>…</a:t>
            </a:r>
            <a:endParaRPr lang="ro-RO" sz="1600" b="1" dirty="0">
              <a:solidFill>
                <a:srgbClr val="FFFF00"/>
              </a:solidFill>
              <a:latin typeface="Arial Black" pitchFamily="34" charset="0"/>
              <a:cs typeface="Times New Roman" pitchFamily="18" charset="0"/>
            </a:endParaRPr>
          </a:p>
          <a:p>
            <a:pPr lvl="0"/>
            <a:r>
              <a:rPr lang="en-US" sz="1600" b="1" dirty="0" err="1">
                <a:solidFill>
                  <a:srgbClr val="FFFF00"/>
                </a:solidFill>
                <a:latin typeface="Arial Black" pitchFamily="34" charset="0"/>
                <a:cs typeface="Times New Roman" pitchFamily="18" charset="0"/>
              </a:rPr>
              <a:t>conectori</a:t>
            </a:r>
            <a:r>
              <a:rPr lang="en-US" sz="1600" b="1" dirty="0">
                <a:solidFill>
                  <a:srgbClr val="FFFF00"/>
                </a:solidFill>
                <a:latin typeface="Arial Black" pitchFamily="34" charset="0"/>
                <a:cs typeface="Times New Roman" pitchFamily="18" charset="0"/>
              </a:rPr>
              <a:t> care </a:t>
            </a:r>
            <a:r>
              <a:rPr lang="en-US" sz="1600" b="1" dirty="0" err="1">
                <a:solidFill>
                  <a:srgbClr val="FFFF00"/>
                </a:solidFill>
                <a:latin typeface="Arial Black" pitchFamily="34" charset="0"/>
                <a:cs typeface="Times New Roman" pitchFamily="18" charset="0"/>
              </a:rPr>
              <a:t>leagă</a:t>
            </a:r>
            <a:r>
              <a:rPr lang="en-US" sz="1600" b="1" dirty="0">
                <a:solidFill>
                  <a:srgbClr val="FFFF00"/>
                </a:solidFill>
                <a:latin typeface="Arial Black" pitchFamily="34" charset="0"/>
                <a:cs typeface="Times New Roman" pitchFamily="18" charset="0"/>
              </a:rPr>
              <a:t> </a:t>
            </a:r>
            <a:r>
              <a:rPr lang="en-US" sz="1600" b="1" dirty="0" err="1">
                <a:solidFill>
                  <a:srgbClr val="FFFF00"/>
                </a:solidFill>
                <a:latin typeface="Arial Black" pitchFamily="34" charset="0"/>
                <a:cs typeface="Times New Roman" pitchFamily="18" charset="0"/>
              </a:rPr>
              <a:t>argumentele</a:t>
            </a:r>
            <a:r>
              <a:rPr lang="en-US" sz="1600" b="1" dirty="0">
                <a:solidFill>
                  <a:srgbClr val="FFFF00"/>
                </a:solidFill>
                <a:latin typeface="Arial Black" pitchFamily="34" charset="0"/>
                <a:cs typeface="Times New Roman" pitchFamily="18" charset="0"/>
              </a:rPr>
              <a:t> de </a:t>
            </a:r>
            <a:r>
              <a:rPr lang="en-US" sz="1600" b="1" dirty="0" err="1">
                <a:solidFill>
                  <a:srgbClr val="FFFF00"/>
                </a:solidFill>
                <a:latin typeface="Arial Black" pitchFamily="34" charset="0"/>
                <a:cs typeface="Times New Roman" pitchFamily="18" charset="0"/>
              </a:rPr>
              <a:t>tezele</a:t>
            </a:r>
            <a:r>
              <a:rPr lang="en-US" sz="1600" b="1" dirty="0">
                <a:solidFill>
                  <a:srgbClr val="FFFF00"/>
                </a:solidFill>
                <a:latin typeface="Arial Black" pitchFamily="34" charset="0"/>
                <a:cs typeface="Times New Roman" pitchFamily="18" charset="0"/>
              </a:rPr>
              <a:t> </a:t>
            </a:r>
            <a:r>
              <a:rPr lang="en-US" sz="1600" b="1" dirty="0" err="1">
                <a:solidFill>
                  <a:srgbClr val="FFFF00"/>
                </a:solidFill>
                <a:latin typeface="Arial Black" pitchFamily="34" charset="0"/>
                <a:cs typeface="Times New Roman" pitchFamily="18" charset="0"/>
              </a:rPr>
              <a:t>pe</a:t>
            </a:r>
            <a:r>
              <a:rPr lang="en-US" sz="1600" b="1" dirty="0">
                <a:solidFill>
                  <a:srgbClr val="FFFF00"/>
                </a:solidFill>
                <a:latin typeface="Arial Black" pitchFamily="34" charset="0"/>
                <a:cs typeface="Times New Roman" pitchFamily="18" charset="0"/>
              </a:rPr>
              <a:t> care le </a:t>
            </a:r>
            <a:r>
              <a:rPr lang="en-US" sz="1600" b="1" dirty="0" err="1">
                <a:solidFill>
                  <a:srgbClr val="FFFF00"/>
                </a:solidFill>
                <a:latin typeface="Arial Black" pitchFamily="34" charset="0"/>
                <a:cs typeface="Times New Roman" pitchFamily="18" charset="0"/>
              </a:rPr>
              <a:t>susțin</a:t>
            </a:r>
            <a:r>
              <a:rPr lang="en-US" sz="1600" b="1" dirty="0">
                <a:solidFill>
                  <a:srgbClr val="FFFF00"/>
                </a:solidFill>
                <a:latin typeface="Arial Black" pitchFamily="34" charset="0"/>
                <a:cs typeface="Times New Roman" pitchFamily="18" charset="0"/>
              </a:rPr>
              <a:t>: </a:t>
            </a:r>
            <a:r>
              <a:rPr lang="en-US" sz="1600" b="1" i="1" dirty="0" err="1">
                <a:solidFill>
                  <a:srgbClr val="FFFF00"/>
                </a:solidFill>
                <a:latin typeface="Arial Black" pitchFamily="34" charset="0"/>
                <a:cs typeface="Times New Roman" pitchFamily="18" charset="0"/>
              </a:rPr>
              <a:t>așadar</a:t>
            </a:r>
            <a:r>
              <a:rPr lang="en-US" sz="1600" b="1" i="1" dirty="0">
                <a:solidFill>
                  <a:srgbClr val="FFFF00"/>
                </a:solidFill>
                <a:latin typeface="Arial Black" pitchFamily="34" charset="0"/>
                <a:cs typeface="Times New Roman" pitchFamily="18" charset="0"/>
              </a:rPr>
              <a:t>, </a:t>
            </a:r>
            <a:r>
              <a:rPr lang="en-US" sz="1600" b="1" i="1" dirty="0" err="1">
                <a:solidFill>
                  <a:srgbClr val="FFFF00"/>
                </a:solidFill>
                <a:latin typeface="Arial Black" pitchFamily="34" charset="0"/>
                <a:cs typeface="Times New Roman" pitchFamily="18" charset="0"/>
              </a:rPr>
              <a:t>în</a:t>
            </a:r>
            <a:r>
              <a:rPr lang="en-US" sz="1600" b="1" i="1" dirty="0">
                <a:solidFill>
                  <a:srgbClr val="FFFF00"/>
                </a:solidFill>
                <a:latin typeface="Arial Black" pitchFamily="34" charset="0"/>
                <a:cs typeface="Times New Roman" pitchFamily="18" charset="0"/>
              </a:rPr>
              <a:t> </a:t>
            </a:r>
            <a:r>
              <a:rPr lang="en-US" sz="1600" b="1" i="1" dirty="0" err="1">
                <a:solidFill>
                  <a:srgbClr val="FFFF00"/>
                </a:solidFill>
                <a:latin typeface="Arial Black" pitchFamily="34" charset="0"/>
                <a:cs typeface="Times New Roman" pitchFamily="18" charset="0"/>
              </a:rPr>
              <a:t>consecință</a:t>
            </a:r>
            <a:r>
              <a:rPr lang="en-US" sz="1600" b="1" i="1" dirty="0">
                <a:solidFill>
                  <a:srgbClr val="FFFF00"/>
                </a:solidFill>
                <a:latin typeface="Arial Black" pitchFamily="34" charset="0"/>
                <a:cs typeface="Times New Roman" pitchFamily="18" charset="0"/>
              </a:rPr>
              <a:t>, </a:t>
            </a:r>
            <a:r>
              <a:rPr lang="en-US" sz="1600" b="1" i="1" dirty="0" err="1">
                <a:solidFill>
                  <a:srgbClr val="FFFF00"/>
                </a:solidFill>
                <a:latin typeface="Arial Black" pitchFamily="34" charset="0"/>
                <a:cs typeface="Times New Roman" pitchFamily="18" charset="0"/>
              </a:rPr>
              <a:t>fiindcă</a:t>
            </a:r>
            <a:r>
              <a:rPr lang="en-US" sz="1600" b="1" i="1" dirty="0">
                <a:solidFill>
                  <a:srgbClr val="FFFF00"/>
                </a:solidFill>
                <a:latin typeface="Arial Black" pitchFamily="34" charset="0"/>
                <a:cs typeface="Times New Roman" pitchFamily="18" charset="0"/>
              </a:rPr>
              <a:t>, </a:t>
            </a:r>
            <a:r>
              <a:rPr lang="en-US" sz="1600" b="1" i="1" dirty="0" err="1">
                <a:solidFill>
                  <a:srgbClr val="FFFF00"/>
                </a:solidFill>
                <a:latin typeface="Arial Black" pitchFamily="34" charset="0"/>
                <a:cs typeface="Times New Roman" pitchFamily="18" charset="0"/>
              </a:rPr>
              <a:t>deoarece</a:t>
            </a:r>
            <a:r>
              <a:rPr lang="en-US" sz="1600" b="1" i="1" dirty="0">
                <a:solidFill>
                  <a:srgbClr val="FFFF00"/>
                </a:solidFill>
                <a:latin typeface="Arial Black" pitchFamily="34" charset="0"/>
                <a:cs typeface="Times New Roman" pitchFamily="18" charset="0"/>
              </a:rPr>
              <a:t>, </a:t>
            </a:r>
            <a:r>
              <a:rPr lang="en-US" sz="1600" b="1" i="1" dirty="0" err="1">
                <a:solidFill>
                  <a:srgbClr val="FFFF00"/>
                </a:solidFill>
                <a:latin typeface="Arial Black" pitchFamily="34" charset="0"/>
                <a:cs typeface="Times New Roman" pitchFamily="18" charset="0"/>
              </a:rPr>
              <a:t>întrucât</a:t>
            </a:r>
            <a:r>
              <a:rPr lang="en-US" sz="1600" b="1" i="1" dirty="0">
                <a:solidFill>
                  <a:srgbClr val="FFFF00"/>
                </a:solidFill>
                <a:latin typeface="Arial Black" pitchFamily="34" charset="0"/>
                <a:cs typeface="Times New Roman" pitchFamily="18" charset="0"/>
              </a:rPr>
              <a:t>…</a:t>
            </a:r>
            <a:endParaRPr lang="ro-RO" sz="1600" b="1" dirty="0">
              <a:solidFill>
                <a:srgbClr val="FFFF00"/>
              </a:solidFill>
              <a:latin typeface="Arial Black" pitchFamily="34" charset="0"/>
              <a:cs typeface="Times New Roman" pitchFamily="18" charset="0"/>
            </a:endParaRPr>
          </a:p>
          <a:p>
            <a:pPr lvl="0"/>
            <a:r>
              <a:rPr lang="fr-FR" sz="1600" b="1" dirty="0" err="1">
                <a:solidFill>
                  <a:srgbClr val="FFFF00"/>
                </a:solidFill>
                <a:latin typeface="Arial Black" pitchFamily="34" charset="0"/>
                <a:cs typeface="Times New Roman" pitchFamily="18" charset="0"/>
              </a:rPr>
              <a:t>conectori</a:t>
            </a:r>
            <a:r>
              <a:rPr lang="fr-FR" sz="1600" b="1" dirty="0">
                <a:solidFill>
                  <a:srgbClr val="FFFF00"/>
                </a:solidFill>
                <a:latin typeface="Arial Black" pitchFamily="34" charset="0"/>
                <a:cs typeface="Times New Roman" pitchFamily="18" charset="0"/>
              </a:rPr>
              <a:t> care </a:t>
            </a:r>
            <a:r>
              <a:rPr lang="fr-FR" sz="1600" b="1" dirty="0" err="1">
                <a:solidFill>
                  <a:srgbClr val="FFFF00"/>
                </a:solidFill>
                <a:latin typeface="Arial Black" pitchFamily="34" charset="0"/>
                <a:cs typeface="Times New Roman" pitchFamily="18" charset="0"/>
              </a:rPr>
              <a:t>introduc</a:t>
            </a:r>
            <a:r>
              <a:rPr lang="fr-FR" sz="1600" b="1" dirty="0">
                <a:solidFill>
                  <a:srgbClr val="FFFF00"/>
                </a:solidFill>
                <a:latin typeface="Arial Black" pitchFamily="34" charset="0"/>
                <a:cs typeface="Times New Roman" pitchFamily="18" charset="0"/>
              </a:rPr>
              <a:t> argumente: </a:t>
            </a:r>
            <a:r>
              <a:rPr lang="fr-FR" sz="1600" b="1" i="1" dirty="0" err="1">
                <a:solidFill>
                  <a:srgbClr val="FFFF00"/>
                </a:solidFill>
                <a:latin typeface="Arial Black" pitchFamily="34" charset="0"/>
                <a:cs typeface="Times New Roman" pitchFamily="18" charset="0"/>
              </a:rPr>
              <a:t>căci</a:t>
            </a:r>
            <a:r>
              <a:rPr lang="fr-FR" sz="1600" b="1" i="1" dirty="0">
                <a:solidFill>
                  <a:srgbClr val="FFFF00"/>
                </a:solidFill>
                <a:latin typeface="Arial Black" pitchFamily="34" charset="0"/>
                <a:cs typeface="Times New Roman" pitchFamily="18" charset="0"/>
              </a:rPr>
              <a:t>, </a:t>
            </a:r>
            <a:r>
              <a:rPr lang="fr-FR" sz="1600" b="1" i="1" dirty="0" err="1">
                <a:solidFill>
                  <a:srgbClr val="FFFF00"/>
                </a:solidFill>
                <a:latin typeface="Arial Black" pitchFamily="34" charset="0"/>
                <a:cs typeface="Times New Roman" pitchFamily="18" charset="0"/>
              </a:rPr>
              <a:t>pentru</a:t>
            </a:r>
            <a:r>
              <a:rPr lang="fr-FR" sz="1600" b="1" i="1" dirty="0">
                <a:solidFill>
                  <a:srgbClr val="FFFF00"/>
                </a:solidFill>
                <a:latin typeface="Arial Black" pitchFamily="34" charset="0"/>
                <a:cs typeface="Times New Roman" pitchFamily="18" charset="0"/>
              </a:rPr>
              <a:t> </a:t>
            </a:r>
            <a:r>
              <a:rPr lang="fr-FR" sz="1600" b="1" i="1" dirty="0" err="1">
                <a:solidFill>
                  <a:srgbClr val="FFFF00"/>
                </a:solidFill>
                <a:latin typeface="Arial Black" pitchFamily="34" charset="0"/>
                <a:cs typeface="Times New Roman" pitchFamily="18" charset="0"/>
              </a:rPr>
              <a:t>că</a:t>
            </a:r>
            <a:r>
              <a:rPr lang="fr-FR" sz="1600" b="1" i="1" dirty="0">
                <a:solidFill>
                  <a:srgbClr val="FFFF00"/>
                </a:solidFill>
                <a:latin typeface="Arial Black" pitchFamily="34" charset="0"/>
                <a:cs typeface="Times New Roman" pitchFamily="18" charset="0"/>
              </a:rPr>
              <a:t>, de </a:t>
            </a:r>
            <a:r>
              <a:rPr lang="fr-FR" sz="1600" b="1" i="1" dirty="0" err="1">
                <a:solidFill>
                  <a:srgbClr val="FFFF00"/>
                </a:solidFill>
                <a:latin typeface="Arial Black" pitchFamily="34" charset="0"/>
                <a:cs typeface="Times New Roman" pitchFamily="18" charset="0"/>
              </a:rPr>
              <a:t>fapt</a:t>
            </a:r>
            <a:r>
              <a:rPr lang="fr-FR" sz="1600" b="1" i="1" dirty="0">
                <a:solidFill>
                  <a:srgbClr val="FFFF00"/>
                </a:solidFill>
                <a:latin typeface="Arial Black" pitchFamily="34" charset="0"/>
                <a:cs typeface="Times New Roman" pitchFamily="18" charset="0"/>
              </a:rPr>
              <a:t>, </a:t>
            </a:r>
            <a:r>
              <a:rPr lang="fr-FR" sz="1600" b="1" i="1" dirty="0" err="1">
                <a:solidFill>
                  <a:srgbClr val="FFFF00"/>
                </a:solidFill>
                <a:latin typeface="Arial Black" pitchFamily="34" charset="0"/>
                <a:cs typeface="Times New Roman" pitchFamily="18" charset="0"/>
              </a:rPr>
              <a:t>dovadă</a:t>
            </a:r>
            <a:r>
              <a:rPr lang="fr-FR" sz="1600" b="1" i="1" dirty="0">
                <a:solidFill>
                  <a:srgbClr val="FFFF00"/>
                </a:solidFill>
                <a:latin typeface="Arial Black" pitchFamily="34" charset="0"/>
                <a:cs typeface="Times New Roman" pitchFamily="18" charset="0"/>
              </a:rPr>
              <a:t> </a:t>
            </a:r>
            <a:r>
              <a:rPr lang="fr-FR" sz="1600" b="1" i="1" dirty="0" err="1">
                <a:solidFill>
                  <a:srgbClr val="FFFF00"/>
                </a:solidFill>
                <a:latin typeface="Arial Black" pitchFamily="34" charset="0"/>
                <a:cs typeface="Times New Roman" pitchFamily="18" charset="0"/>
              </a:rPr>
              <a:t>că</a:t>
            </a:r>
            <a:r>
              <a:rPr lang="fr-FR" sz="1600" b="1" i="1" dirty="0">
                <a:solidFill>
                  <a:srgbClr val="FFFF00"/>
                </a:solidFill>
                <a:latin typeface="Arial Black" pitchFamily="34" charset="0"/>
                <a:cs typeface="Times New Roman" pitchFamily="18" charset="0"/>
              </a:rPr>
              <a:t>, de </a:t>
            </a:r>
            <a:r>
              <a:rPr lang="fr-FR" sz="1600" b="1" i="1" dirty="0" err="1">
                <a:solidFill>
                  <a:srgbClr val="FFFF00"/>
                </a:solidFill>
                <a:latin typeface="Arial Black" pitchFamily="34" charset="0"/>
                <a:cs typeface="Times New Roman" pitchFamily="18" charset="0"/>
              </a:rPr>
              <a:t>altfel</a:t>
            </a:r>
            <a:r>
              <a:rPr lang="fr-FR" sz="1600" b="1" i="1" dirty="0">
                <a:solidFill>
                  <a:srgbClr val="FFFF00"/>
                </a:solidFill>
                <a:latin typeface="Arial Black" pitchFamily="34" charset="0"/>
                <a:cs typeface="Times New Roman" pitchFamily="18" charset="0"/>
              </a:rPr>
              <a:t>, </a:t>
            </a:r>
            <a:r>
              <a:rPr lang="fr-FR" sz="1600" b="1" i="1" dirty="0" err="1">
                <a:solidFill>
                  <a:srgbClr val="FFFF00"/>
                </a:solidFill>
                <a:latin typeface="Arial Black" pitchFamily="34" charset="0"/>
                <a:cs typeface="Times New Roman" pitchFamily="18" charset="0"/>
              </a:rPr>
              <a:t>având</a:t>
            </a:r>
            <a:r>
              <a:rPr lang="fr-FR" sz="1600" b="1" i="1" dirty="0">
                <a:solidFill>
                  <a:srgbClr val="FFFF00"/>
                </a:solidFill>
                <a:latin typeface="Arial Black" pitchFamily="34" charset="0"/>
                <a:cs typeface="Times New Roman" pitchFamily="18" charset="0"/>
              </a:rPr>
              <a:t> </a:t>
            </a:r>
            <a:r>
              <a:rPr lang="fr-FR" sz="1600" b="1" i="1" dirty="0" err="1">
                <a:solidFill>
                  <a:srgbClr val="FFFF00"/>
                </a:solidFill>
                <a:latin typeface="Arial Black" pitchFamily="34" charset="0"/>
                <a:cs typeface="Times New Roman" pitchFamily="18" charset="0"/>
              </a:rPr>
              <a:t>în</a:t>
            </a:r>
            <a:r>
              <a:rPr lang="fr-FR" sz="1600" b="1" i="1" dirty="0">
                <a:solidFill>
                  <a:srgbClr val="FFFF00"/>
                </a:solidFill>
                <a:latin typeface="Arial Black" pitchFamily="34" charset="0"/>
                <a:cs typeface="Times New Roman" pitchFamily="18" charset="0"/>
              </a:rPr>
              <a:t> </a:t>
            </a:r>
            <a:r>
              <a:rPr lang="fr-FR" sz="1600" b="1" i="1" dirty="0" err="1">
                <a:solidFill>
                  <a:srgbClr val="FFFF00"/>
                </a:solidFill>
                <a:latin typeface="Arial Black" pitchFamily="34" charset="0"/>
                <a:cs typeface="Times New Roman" pitchFamily="18" charset="0"/>
              </a:rPr>
              <a:t>vedere</a:t>
            </a:r>
            <a:r>
              <a:rPr lang="fr-FR" sz="1600" b="1" i="1" dirty="0">
                <a:solidFill>
                  <a:srgbClr val="FFFF00"/>
                </a:solidFill>
                <a:latin typeface="Arial Black" pitchFamily="34" charset="0"/>
                <a:cs typeface="Times New Roman" pitchFamily="18" charset="0"/>
              </a:rPr>
              <a:t> </a:t>
            </a:r>
            <a:r>
              <a:rPr lang="fr-FR" sz="1600" b="1" i="1" dirty="0" err="1">
                <a:solidFill>
                  <a:srgbClr val="FFFF00"/>
                </a:solidFill>
                <a:latin typeface="Arial Black" pitchFamily="34" charset="0"/>
                <a:cs typeface="Times New Roman" pitchFamily="18" charset="0"/>
              </a:rPr>
              <a:t>că</a:t>
            </a:r>
            <a:r>
              <a:rPr lang="fr-FR" sz="1600" b="1" i="1" dirty="0">
                <a:solidFill>
                  <a:srgbClr val="FFFF00"/>
                </a:solidFill>
                <a:latin typeface="Arial Black" pitchFamily="34" charset="0"/>
                <a:cs typeface="Times New Roman" pitchFamily="18" charset="0"/>
              </a:rPr>
              <a:t>…</a:t>
            </a:r>
            <a:endParaRPr lang="ro-RO" sz="1600" b="1" dirty="0">
              <a:solidFill>
                <a:srgbClr val="FFFF00"/>
              </a:solidFill>
              <a:latin typeface="Arial Black" pitchFamily="34" charset="0"/>
              <a:cs typeface="Times New Roman" pitchFamily="18" charset="0"/>
            </a:endParaRPr>
          </a:p>
          <a:p>
            <a:pPr lvl="0"/>
            <a:r>
              <a:rPr lang="fr-FR" sz="1600" b="1" dirty="0" err="1">
                <a:solidFill>
                  <a:srgbClr val="FFFF00"/>
                </a:solidFill>
                <a:latin typeface="Arial Black" pitchFamily="34" charset="0"/>
                <a:cs typeface="Times New Roman" pitchFamily="18" charset="0"/>
              </a:rPr>
              <a:t>conectori</a:t>
            </a:r>
            <a:r>
              <a:rPr lang="fr-FR" sz="1600" b="1" dirty="0">
                <a:solidFill>
                  <a:srgbClr val="FFFF00"/>
                </a:solidFill>
                <a:latin typeface="Arial Black" pitchFamily="34" charset="0"/>
                <a:cs typeface="Times New Roman" pitchFamily="18" charset="0"/>
              </a:rPr>
              <a:t> care </a:t>
            </a:r>
            <a:r>
              <a:rPr lang="fr-FR" sz="1600" b="1" dirty="0" err="1">
                <a:solidFill>
                  <a:srgbClr val="FFFF00"/>
                </a:solidFill>
                <a:latin typeface="Arial Black" pitchFamily="34" charset="0"/>
                <a:cs typeface="Times New Roman" pitchFamily="18" charset="0"/>
              </a:rPr>
              <a:t>introduc</a:t>
            </a:r>
            <a:r>
              <a:rPr lang="fr-FR" sz="1600" b="1" dirty="0">
                <a:solidFill>
                  <a:srgbClr val="FFFF00"/>
                </a:solidFill>
                <a:latin typeface="Arial Black" pitchFamily="34" charset="0"/>
                <a:cs typeface="Times New Roman" pitchFamily="18" charset="0"/>
              </a:rPr>
              <a:t> </a:t>
            </a:r>
            <a:r>
              <a:rPr lang="fr-FR" sz="1600" b="1" dirty="0" err="1">
                <a:solidFill>
                  <a:srgbClr val="FFFF00"/>
                </a:solidFill>
                <a:latin typeface="Arial Black" pitchFamily="34" charset="0"/>
                <a:cs typeface="Times New Roman" pitchFamily="18" charset="0"/>
              </a:rPr>
              <a:t>primul</a:t>
            </a:r>
            <a:r>
              <a:rPr lang="fr-FR" sz="1600" b="1" dirty="0">
                <a:solidFill>
                  <a:srgbClr val="FFFF00"/>
                </a:solidFill>
                <a:latin typeface="Arial Black" pitchFamily="34" charset="0"/>
                <a:cs typeface="Times New Roman" pitchFamily="18" charset="0"/>
              </a:rPr>
              <a:t> argument : </a:t>
            </a:r>
            <a:r>
              <a:rPr lang="fr-FR" sz="1600" b="1" i="1" dirty="0" err="1">
                <a:solidFill>
                  <a:srgbClr val="FFFF00"/>
                </a:solidFill>
                <a:latin typeface="Arial Black" pitchFamily="34" charset="0"/>
                <a:cs typeface="Times New Roman" pitchFamily="18" charset="0"/>
              </a:rPr>
              <a:t>în</a:t>
            </a:r>
            <a:r>
              <a:rPr lang="fr-FR" sz="1600" b="1" i="1" dirty="0">
                <a:solidFill>
                  <a:srgbClr val="FFFF00"/>
                </a:solidFill>
                <a:latin typeface="Arial Black" pitchFamily="34" charset="0"/>
                <a:cs typeface="Times New Roman" pitchFamily="18" charset="0"/>
              </a:rPr>
              <a:t> </a:t>
            </a:r>
            <a:r>
              <a:rPr lang="fr-FR" sz="1600" b="1" i="1" dirty="0" err="1">
                <a:solidFill>
                  <a:srgbClr val="FFFF00"/>
                </a:solidFill>
                <a:latin typeface="Arial Black" pitchFamily="34" charset="0"/>
                <a:cs typeface="Times New Roman" pitchFamily="18" charset="0"/>
              </a:rPr>
              <a:t>primul</a:t>
            </a:r>
            <a:r>
              <a:rPr lang="fr-FR" sz="1600" b="1" i="1" dirty="0">
                <a:solidFill>
                  <a:srgbClr val="FFFF00"/>
                </a:solidFill>
                <a:latin typeface="Arial Black" pitchFamily="34" charset="0"/>
                <a:cs typeface="Times New Roman" pitchFamily="18" charset="0"/>
              </a:rPr>
              <a:t> </a:t>
            </a:r>
            <a:r>
              <a:rPr lang="fr-FR" sz="1600" b="1" i="1" dirty="0" err="1">
                <a:solidFill>
                  <a:srgbClr val="FFFF00"/>
                </a:solidFill>
                <a:latin typeface="Arial Black" pitchFamily="34" charset="0"/>
                <a:cs typeface="Times New Roman" pitchFamily="18" charset="0"/>
              </a:rPr>
              <a:t>rând</a:t>
            </a:r>
            <a:r>
              <a:rPr lang="fr-FR" sz="1600" b="1" i="1" dirty="0">
                <a:solidFill>
                  <a:srgbClr val="FFFF00"/>
                </a:solidFill>
                <a:latin typeface="Arial Black" pitchFamily="34" charset="0"/>
                <a:cs typeface="Times New Roman" pitchFamily="18" charset="0"/>
              </a:rPr>
              <a:t>, mai </a:t>
            </a:r>
            <a:r>
              <a:rPr lang="fr-FR" sz="1600" b="1" i="1" dirty="0" err="1">
                <a:solidFill>
                  <a:srgbClr val="FFFF00"/>
                </a:solidFill>
                <a:latin typeface="Arial Black" pitchFamily="34" charset="0"/>
                <a:cs typeface="Times New Roman" pitchFamily="18" charset="0"/>
              </a:rPr>
              <a:t>înainte</a:t>
            </a:r>
            <a:r>
              <a:rPr lang="fr-FR" sz="1600" b="1" i="1" dirty="0">
                <a:solidFill>
                  <a:srgbClr val="FFFF00"/>
                </a:solidFill>
                <a:latin typeface="Arial Black" pitchFamily="34" charset="0"/>
                <a:cs typeface="Times New Roman" pitchFamily="18" charset="0"/>
              </a:rPr>
              <a:t> de </a:t>
            </a:r>
            <a:r>
              <a:rPr lang="fr-FR" sz="1600" b="1" i="1" dirty="0" err="1">
                <a:solidFill>
                  <a:srgbClr val="FFFF00"/>
                </a:solidFill>
                <a:latin typeface="Arial Black" pitchFamily="34" charset="0"/>
                <a:cs typeface="Times New Roman" pitchFamily="18" charset="0"/>
              </a:rPr>
              <a:t>toate</a:t>
            </a:r>
            <a:r>
              <a:rPr lang="fr-FR" sz="1600" b="1" i="1" dirty="0">
                <a:solidFill>
                  <a:srgbClr val="FFFF00"/>
                </a:solidFill>
                <a:latin typeface="Arial Black" pitchFamily="34" charset="0"/>
                <a:cs typeface="Times New Roman" pitchFamily="18" charset="0"/>
              </a:rPr>
              <a:t>, </a:t>
            </a:r>
            <a:r>
              <a:rPr lang="fr-FR" sz="1600" b="1" i="1" dirty="0" err="1">
                <a:solidFill>
                  <a:srgbClr val="FFFF00"/>
                </a:solidFill>
                <a:latin typeface="Arial Black" pitchFamily="34" charset="0"/>
                <a:cs typeface="Times New Roman" pitchFamily="18" charset="0"/>
              </a:rPr>
              <a:t>să</a:t>
            </a:r>
            <a:r>
              <a:rPr lang="fr-FR" sz="1600" b="1" i="1" dirty="0">
                <a:solidFill>
                  <a:srgbClr val="FFFF00"/>
                </a:solidFill>
                <a:latin typeface="Arial Black" pitchFamily="34" charset="0"/>
                <a:cs typeface="Times New Roman" pitchFamily="18" charset="0"/>
              </a:rPr>
              <a:t> </a:t>
            </a:r>
            <a:r>
              <a:rPr lang="fr-FR" sz="1600" b="1" i="1" dirty="0" err="1">
                <a:solidFill>
                  <a:srgbClr val="FFFF00"/>
                </a:solidFill>
                <a:latin typeface="Arial Black" pitchFamily="34" charset="0"/>
                <a:cs typeface="Times New Roman" pitchFamily="18" charset="0"/>
              </a:rPr>
              <a:t>începem</a:t>
            </a:r>
            <a:r>
              <a:rPr lang="fr-FR" sz="1600" b="1" i="1" dirty="0">
                <a:solidFill>
                  <a:srgbClr val="FFFF00"/>
                </a:solidFill>
                <a:latin typeface="Arial Black" pitchFamily="34" charset="0"/>
                <a:cs typeface="Times New Roman" pitchFamily="18" charset="0"/>
              </a:rPr>
              <a:t> </a:t>
            </a:r>
            <a:r>
              <a:rPr lang="fr-FR" sz="1600" b="1" i="1" dirty="0" err="1">
                <a:solidFill>
                  <a:srgbClr val="FFFF00"/>
                </a:solidFill>
                <a:latin typeface="Arial Black" pitchFamily="34" charset="0"/>
                <a:cs typeface="Times New Roman" pitchFamily="18" charset="0"/>
              </a:rPr>
              <a:t>prin</a:t>
            </a:r>
            <a:r>
              <a:rPr lang="fr-FR" sz="1600" b="1" i="1" dirty="0">
                <a:solidFill>
                  <a:srgbClr val="FFFF00"/>
                </a:solidFill>
                <a:latin typeface="Arial Black" pitchFamily="34" charset="0"/>
                <a:cs typeface="Times New Roman" pitchFamily="18" charset="0"/>
              </a:rPr>
              <a:t>, </a:t>
            </a:r>
            <a:r>
              <a:rPr lang="fr-FR" sz="1600" b="1" i="1" dirty="0" err="1">
                <a:solidFill>
                  <a:srgbClr val="FFFF00"/>
                </a:solidFill>
                <a:latin typeface="Arial Black" pitchFamily="34" charset="0"/>
                <a:cs typeface="Times New Roman" pitchFamily="18" charset="0"/>
              </a:rPr>
              <a:t>să</a:t>
            </a:r>
            <a:r>
              <a:rPr lang="fr-FR" sz="1600" b="1" i="1" dirty="0">
                <a:solidFill>
                  <a:srgbClr val="FFFF00"/>
                </a:solidFill>
                <a:latin typeface="Arial Black" pitchFamily="34" charset="0"/>
                <a:cs typeface="Times New Roman" pitchFamily="18" charset="0"/>
              </a:rPr>
              <a:t> </a:t>
            </a:r>
            <a:r>
              <a:rPr lang="fr-FR" sz="1600" b="1" i="1" dirty="0" err="1">
                <a:solidFill>
                  <a:srgbClr val="FFFF00"/>
                </a:solidFill>
                <a:latin typeface="Arial Black" pitchFamily="34" charset="0"/>
                <a:cs typeface="Times New Roman" pitchFamily="18" charset="0"/>
              </a:rPr>
              <a:t>pornim</a:t>
            </a:r>
            <a:r>
              <a:rPr lang="fr-FR" sz="1600" b="1" i="1" dirty="0">
                <a:solidFill>
                  <a:srgbClr val="FFFF00"/>
                </a:solidFill>
                <a:latin typeface="Arial Black" pitchFamily="34" charset="0"/>
                <a:cs typeface="Times New Roman" pitchFamily="18" charset="0"/>
              </a:rPr>
              <a:t> de la…</a:t>
            </a:r>
            <a:endParaRPr lang="ro-RO" sz="1600" b="1" dirty="0">
              <a:solidFill>
                <a:srgbClr val="FFFF00"/>
              </a:solidFill>
              <a:latin typeface="Arial Black" pitchFamily="34" charset="0"/>
              <a:cs typeface="Times New Roman" pitchFamily="18" charset="0"/>
            </a:endParaRPr>
          </a:p>
          <a:p>
            <a:endParaRPr lang="ro-RO" sz="1400" dirty="0">
              <a:latin typeface="Arial Black" pitchFamily="34" charset="0"/>
            </a:endParaRPr>
          </a:p>
        </p:txBody>
      </p:sp>
      <p:sp>
        <p:nvSpPr>
          <p:cNvPr id="4" name="Substituent conținut 3"/>
          <p:cNvSpPr>
            <a:spLocks noGrp="1"/>
          </p:cNvSpPr>
          <p:nvPr>
            <p:ph sz="half" idx="2"/>
          </p:nvPr>
        </p:nvSpPr>
        <p:spPr>
          <a:xfrm>
            <a:off x="4648200" y="1600200"/>
            <a:ext cx="4281518" cy="4757758"/>
          </a:xfrm>
          <a:ln w="31750">
            <a:solidFill>
              <a:schemeClr val="accent1"/>
            </a:solidFill>
          </a:ln>
        </p:spPr>
        <p:txBody>
          <a:bodyPr>
            <a:normAutofit/>
          </a:bodyPr>
          <a:lstStyle/>
          <a:p>
            <a:pPr lvl="0">
              <a:buNone/>
            </a:pPr>
            <a:endParaRPr lang="ro-RO" b="1" dirty="0">
              <a:latin typeface="Arial Black" pitchFamily="34" charset="0"/>
              <a:cs typeface="Times New Roman" pitchFamily="18" charset="0"/>
            </a:endParaRPr>
          </a:p>
          <a:p>
            <a:pPr lvl="0"/>
            <a:r>
              <a:rPr lang="fr-FR" sz="1700" b="1" dirty="0" err="1">
                <a:solidFill>
                  <a:srgbClr val="FFFF00"/>
                </a:solidFill>
                <a:latin typeface="Arial Black" pitchFamily="34" charset="0"/>
                <a:cs typeface="Times New Roman" pitchFamily="18" charset="0"/>
              </a:rPr>
              <a:t>conectori</a:t>
            </a:r>
            <a:r>
              <a:rPr lang="fr-FR" sz="1700" b="1" dirty="0">
                <a:solidFill>
                  <a:srgbClr val="FFFF00"/>
                </a:solidFill>
                <a:latin typeface="Arial Black" pitchFamily="34" charset="0"/>
                <a:cs typeface="Times New Roman" pitchFamily="18" charset="0"/>
              </a:rPr>
              <a:t> care </a:t>
            </a:r>
            <a:r>
              <a:rPr lang="fr-FR" sz="1700" b="1" dirty="0" err="1">
                <a:solidFill>
                  <a:srgbClr val="FFFF00"/>
                </a:solidFill>
                <a:latin typeface="Arial Black" pitchFamily="34" charset="0"/>
                <a:cs typeface="Times New Roman" pitchFamily="18" charset="0"/>
              </a:rPr>
              <a:t>introduc</a:t>
            </a:r>
            <a:r>
              <a:rPr lang="fr-FR" sz="1700" b="1" dirty="0">
                <a:solidFill>
                  <a:srgbClr val="FFFF00"/>
                </a:solidFill>
                <a:latin typeface="Arial Black" pitchFamily="34" charset="0"/>
                <a:cs typeface="Times New Roman" pitchFamily="18" charset="0"/>
              </a:rPr>
              <a:t> </a:t>
            </a:r>
            <a:r>
              <a:rPr lang="fr-FR" sz="1700" b="1" dirty="0" err="1">
                <a:solidFill>
                  <a:srgbClr val="FFFF00"/>
                </a:solidFill>
                <a:latin typeface="Arial Black" pitchFamily="34" charset="0"/>
                <a:cs typeface="Times New Roman" pitchFamily="18" charset="0"/>
              </a:rPr>
              <a:t>următoarele</a:t>
            </a:r>
            <a:r>
              <a:rPr lang="fr-FR" sz="1700" b="1" dirty="0">
                <a:solidFill>
                  <a:srgbClr val="FFFF00"/>
                </a:solidFill>
                <a:latin typeface="Arial Black" pitchFamily="34" charset="0"/>
                <a:cs typeface="Times New Roman" pitchFamily="18" charset="0"/>
              </a:rPr>
              <a:t> argumente : </a:t>
            </a:r>
            <a:r>
              <a:rPr lang="fr-FR" sz="1700" b="1" i="1" dirty="0" err="1">
                <a:solidFill>
                  <a:srgbClr val="FFFF00"/>
                </a:solidFill>
                <a:latin typeface="Arial Black" pitchFamily="34" charset="0"/>
                <a:cs typeface="Times New Roman" pitchFamily="18" charset="0"/>
              </a:rPr>
              <a:t>în</a:t>
            </a:r>
            <a:r>
              <a:rPr lang="fr-FR" sz="1700" b="1" i="1" dirty="0">
                <a:solidFill>
                  <a:srgbClr val="FFFF00"/>
                </a:solidFill>
                <a:latin typeface="Arial Black" pitchFamily="34" charset="0"/>
                <a:cs typeface="Times New Roman" pitchFamily="18" charset="0"/>
              </a:rPr>
              <a:t> al </a:t>
            </a:r>
            <a:r>
              <a:rPr lang="fr-FR" sz="1700" b="1" i="1" dirty="0" err="1">
                <a:solidFill>
                  <a:srgbClr val="FFFF00"/>
                </a:solidFill>
                <a:latin typeface="Arial Black" pitchFamily="34" charset="0"/>
                <a:cs typeface="Times New Roman" pitchFamily="18" charset="0"/>
              </a:rPr>
              <a:t>doilea</a:t>
            </a:r>
            <a:r>
              <a:rPr lang="fr-FR" sz="1700" b="1" i="1" dirty="0">
                <a:solidFill>
                  <a:srgbClr val="FFFF00"/>
                </a:solidFill>
                <a:latin typeface="Arial Black" pitchFamily="34" charset="0"/>
                <a:cs typeface="Times New Roman" pitchFamily="18" charset="0"/>
              </a:rPr>
              <a:t> </a:t>
            </a:r>
            <a:r>
              <a:rPr lang="fr-FR" sz="1700" b="1" i="1" dirty="0" err="1">
                <a:solidFill>
                  <a:srgbClr val="FFFF00"/>
                </a:solidFill>
                <a:latin typeface="Arial Black" pitchFamily="34" charset="0"/>
                <a:cs typeface="Times New Roman" pitchFamily="18" charset="0"/>
              </a:rPr>
              <a:t>rând</a:t>
            </a:r>
            <a:r>
              <a:rPr lang="fr-FR" sz="1700" b="1" i="1" dirty="0">
                <a:solidFill>
                  <a:srgbClr val="FFFF00"/>
                </a:solidFill>
                <a:latin typeface="Arial Black" pitchFamily="34" charset="0"/>
                <a:cs typeface="Times New Roman" pitchFamily="18" charset="0"/>
              </a:rPr>
              <a:t>, </a:t>
            </a:r>
            <a:r>
              <a:rPr lang="fr-FR" sz="1700" b="1" i="1" dirty="0" err="1">
                <a:solidFill>
                  <a:srgbClr val="FFFF00"/>
                </a:solidFill>
                <a:latin typeface="Arial Black" pitchFamily="34" charset="0"/>
                <a:cs typeface="Times New Roman" pitchFamily="18" charset="0"/>
              </a:rPr>
              <a:t>în</a:t>
            </a:r>
            <a:r>
              <a:rPr lang="fr-FR" sz="1700" b="1" i="1" dirty="0">
                <a:solidFill>
                  <a:srgbClr val="FFFF00"/>
                </a:solidFill>
                <a:latin typeface="Arial Black" pitchFamily="34" charset="0"/>
                <a:cs typeface="Times New Roman" pitchFamily="18" charset="0"/>
              </a:rPr>
              <a:t> plus, </a:t>
            </a:r>
            <a:r>
              <a:rPr lang="fr-FR" sz="1700" b="1" i="1" dirty="0" err="1">
                <a:solidFill>
                  <a:srgbClr val="FFFF00"/>
                </a:solidFill>
                <a:latin typeface="Arial Black" pitchFamily="34" charset="0"/>
                <a:cs typeface="Times New Roman" pitchFamily="18" charset="0"/>
              </a:rPr>
              <a:t>pe</a:t>
            </a:r>
            <a:r>
              <a:rPr lang="fr-FR" sz="1700" b="1" i="1" dirty="0">
                <a:solidFill>
                  <a:srgbClr val="FFFF00"/>
                </a:solidFill>
                <a:latin typeface="Arial Black" pitchFamily="34" charset="0"/>
                <a:cs typeface="Times New Roman" pitchFamily="18" charset="0"/>
              </a:rPr>
              <a:t> de o parte…</a:t>
            </a:r>
            <a:r>
              <a:rPr lang="fr-FR" sz="1700" b="1" i="1" dirty="0" err="1">
                <a:solidFill>
                  <a:srgbClr val="FFFF00"/>
                </a:solidFill>
                <a:latin typeface="Arial Black" pitchFamily="34" charset="0"/>
                <a:cs typeface="Times New Roman" pitchFamily="18" charset="0"/>
              </a:rPr>
              <a:t>pe</a:t>
            </a:r>
            <a:r>
              <a:rPr lang="fr-FR" sz="1700" b="1" i="1" dirty="0">
                <a:solidFill>
                  <a:srgbClr val="FFFF00"/>
                </a:solidFill>
                <a:latin typeface="Arial Black" pitchFamily="34" charset="0"/>
                <a:cs typeface="Times New Roman" pitchFamily="18" charset="0"/>
              </a:rPr>
              <a:t> de </a:t>
            </a:r>
            <a:r>
              <a:rPr lang="ro-RO" sz="1700" b="1" i="1" dirty="0">
                <a:solidFill>
                  <a:srgbClr val="FFFF00"/>
                </a:solidFill>
                <a:latin typeface="Arial Black" pitchFamily="34" charset="0"/>
                <a:cs typeface="Times New Roman" pitchFamily="18" charset="0"/>
              </a:rPr>
              <a:t>alt</a:t>
            </a:r>
            <a:r>
              <a:rPr lang="fr-FR" sz="1700" b="1" i="1" dirty="0">
                <a:solidFill>
                  <a:srgbClr val="FFFF00"/>
                </a:solidFill>
                <a:latin typeface="Arial Black" pitchFamily="34" charset="0"/>
                <a:cs typeface="Times New Roman" pitchFamily="18" charset="0"/>
              </a:rPr>
              <a:t>ă parte, nu </a:t>
            </a:r>
            <a:r>
              <a:rPr lang="fr-FR" sz="1700" b="1" i="1" dirty="0" err="1">
                <a:solidFill>
                  <a:srgbClr val="FFFF00"/>
                </a:solidFill>
                <a:latin typeface="Arial Black" pitchFamily="34" charset="0"/>
                <a:cs typeface="Times New Roman" pitchFamily="18" charset="0"/>
              </a:rPr>
              <a:t>numai</a:t>
            </a:r>
            <a:r>
              <a:rPr lang="fr-FR" sz="1700" b="1" i="1" dirty="0">
                <a:solidFill>
                  <a:srgbClr val="FFFF00"/>
                </a:solidFill>
                <a:latin typeface="Arial Black" pitchFamily="34" charset="0"/>
                <a:cs typeface="Times New Roman" pitchFamily="18" charset="0"/>
              </a:rPr>
              <a:t>…ci și…</a:t>
            </a:r>
            <a:endParaRPr lang="ro-RO" sz="1700" b="1" dirty="0">
              <a:solidFill>
                <a:srgbClr val="FFFF00"/>
              </a:solidFill>
              <a:latin typeface="Arial Black" pitchFamily="34" charset="0"/>
              <a:cs typeface="Times New Roman" pitchFamily="18" charset="0"/>
            </a:endParaRPr>
          </a:p>
          <a:p>
            <a:pPr lvl="0"/>
            <a:r>
              <a:rPr lang="fr-FR" sz="1700" b="1" dirty="0" err="1">
                <a:solidFill>
                  <a:srgbClr val="FFFF00"/>
                </a:solidFill>
                <a:latin typeface="Arial Black" pitchFamily="34" charset="0"/>
                <a:cs typeface="Times New Roman" pitchFamily="18" charset="0"/>
              </a:rPr>
              <a:t>conectori</a:t>
            </a:r>
            <a:r>
              <a:rPr lang="fr-FR" sz="1700" b="1" dirty="0">
                <a:solidFill>
                  <a:srgbClr val="FFFF00"/>
                </a:solidFill>
                <a:latin typeface="Arial Black" pitchFamily="34" charset="0"/>
                <a:cs typeface="Times New Roman" pitchFamily="18" charset="0"/>
              </a:rPr>
              <a:t> care </a:t>
            </a:r>
            <a:r>
              <a:rPr lang="fr-FR" sz="1700" b="1" dirty="0" err="1">
                <a:solidFill>
                  <a:srgbClr val="FFFF00"/>
                </a:solidFill>
                <a:latin typeface="Arial Black" pitchFamily="34" charset="0"/>
                <a:cs typeface="Times New Roman" pitchFamily="18" charset="0"/>
              </a:rPr>
              <a:t>introduc</a:t>
            </a:r>
            <a:r>
              <a:rPr lang="fr-FR" sz="1700" b="1" dirty="0">
                <a:solidFill>
                  <a:srgbClr val="FFFF00"/>
                </a:solidFill>
                <a:latin typeface="Arial Black" pitchFamily="34" charset="0"/>
                <a:cs typeface="Times New Roman" pitchFamily="18" charset="0"/>
              </a:rPr>
              <a:t> </a:t>
            </a:r>
            <a:r>
              <a:rPr lang="fr-FR" sz="1700" b="1" dirty="0" err="1">
                <a:solidFill>
                  <a:srgbClr val="FFFF00"/>
                </a:solidFill>
                <a:latin typeface="Arial Black" pitchFamily="34" charset="0"/>
                <a:cs typeface="Times New Roman" pitchFamily="18" charset="0"/>
              </a:rPr>
              <a:t>ultimul</a:t>
            </a:r>
            <a:r>
              <a:rPr lang="fr-FR" sz="1700" b="1" dirty="0">
                <a:solidFill>
                  <a:srgbClr val="FFFF00"/>
                </a:solidFill>
                <a:latin typeface="Arial Black" pitchFamily="34" charset="0"/>
                <a:cs typeface="Times New Roman" pitchFamily="18" charset="0"/>
              </a:rPr>
              <a:t> argument : </a:t>
            </a:r>
            <a:endParaRPr lang="ro-RO" sz="1700" b="1" dirty="0">
              <a:solidFill>
                <a:srgbClr val="FFFF00"/>
              </a:solidFill>
              <a:latin typeface="Arial Black" pitchFamily="34" charset="0"/>
              <a:cs typeface="Times New Roman" pitchFamily="18" charset="0"/>
            </a:endParaRPr>
          </a:p>
          <a:p>
            <a:pPr lvl="0"/>
            <a:r>
              <a:rPr lang="fr-FR" sz="1700" b="1" i="1" dirty="0" err="1">
                <a:solidFill>
                  <a:srgbClr val="FFFF00"/>
                </a:solidFill>
                <a:latin typeface="Arial Black" pitchFamily="34" charset="0"/>
                <a:cs typeface="Times New Roman" pitchFamily="18" charset="0"/>
              </a:rPr>
              <a:t>în</a:t>
            </a:r>
            <a:r>
              <a:rPr lang="fr-FR" sz="1700" b="1" i="1" dirty="0">
                <a:solidFill>
                  <a:srgbClr val="FFFF00"/>
                </a:solidFill>
                <a:latin typeface="Arial Black" pitchFamily="34" charset="0"/>
                <a:cs typeface="Times New Roman" pitchFamily="18" charset="0"/>
              </a:rPr>
              <a:t> fine, nu </a:t>
            </a:r>
            <a:r>
              <a:rPr lang="fr-FR" sz="1700" b="1" i="1" dirty="0" err="1">
                <a:solidFill>
                  <a:srgbClr val="FFFF00"/>
                </a:solidFill>
                <a:latin typeface="Arial Black" pitchFamily="34" charset="0"/>
                <a:cs typeface="Times New Roman" pitchFamily="18" charset="0"/>
              </a:rPr>
              <a:t>în</a:t>
            </a:r>
            <a:r>
              <a:rPr lang="fr-FR" sz="1700" b="1" i="1" dirty="0">
                <a:solidFill>
                  <a:srgbClr val="FFFF00"/>
                </a:solidFill>
                <a:latin typeface="Arial Black" pitchFamily="34" charset="0"/>
                <a:cs typeface="Times New Roman" pitchFamily="18" charset="0"/>
              </a:rPr>
              <a:t> </a:t>
            </a:r>
            <a:r>
              <a:rPr lang="fr-FR" sz="1700" b="1" i="1" dirty="0" err="1">
                <a:solidFill>
                  <a:srgbClr val="FFFF00"/>
                </a:solidFill>
                <a:latin typeface="Arial Black" pitchFamily="34" charset="0"/>
                <a:cs typeface="Times New Roman" pitchFamily="18" charset="0"/>
              </a:rPr>
              <a:t>ultimul</a:t>
            </a:r>
            <a:r>
              <a:rPr lang="fr-FR" sz="1700" b="1" i="1" dirty="0">
                <a:solidFill>
                  <a:srgbClr val="FFFF00"/>
                </a:solidFill>
                <a:latin typeface="Arial Black" pitchFamily="34" charset="0"/>
                <a:cs typeface="Times New Roman" pitchFamily="18" charset="0"/>
              </a:rPr>
              <a:t> </a:t>
            </a:r>
            <a:r>
              <a:rPr lang="fr-FR" sz="1700" b="1" i="1" dirty="0" err="1">
                <a:solidFill>
                  <a:srgbClr val="FFFF00"/>
                </a:solidFill>
                <a:latin typeface="Arial Black" pitchFamily="34" charset="0"/>
                <a:cs typeface="Times New Roman" pitchFamily="18" charset="0"/>
              </a:rPr>
              <a:t>rând</a:t>
            </a:r>
            <a:r>
              <a:rPr lang="fr-FR" sz="1700" b="1" i="1" dirty="0">
                <a:solidFill>
                  <a:srgbClr val="FFFF00"/>
                </a:solidFill>
                <a:latin typeface="Arial Black" pitchFamily="34" charset="0"/>
                <a:cs typeface="Times New Roman" pitchFamily="18" charset="0"/>
              </a:rPr>
              <a:t>…</a:t>
            </a:r>
            <a:endParaRPr lang="ro-RO" sz="1700" b="1" dirty="0">
              <a:solidFill>
                <a:srgbClr val="FFFF00"/>
              </a:solidFill>
              <a:latin typeface="Arial Black" pitchFamily="34" charset="0"/>
              <a:cs typeface="Times New Roman" pitchFamily="18" charset="0"/>
            </a:endParaRPr>
          </a:p>
          <a:p>
            <a:pPr lvl="0"/>
            <a:r>
              <a:rPr lang="fr-FR" sz="1700" b="1" dirty="0" err="1">
                <a:solidFill>
                  <a:srgbClr val="FFFF00"/>
                </a:solidFill>
                <a:latin typeface="Arial Black" pitchFamily="34" charset="0"/>
                <a:cs typeface="Times New Roman" pitchFamily="18" charset="0"/>
              </a:rPr>
              <a:t>conectori</a:t>
            </a:r>
            <a:r>
              <a:rPr lang="fr-FR" sz="1700" b="1" dirty="0">
                <a:solidFill>
                  <a:srgbClr val="FFFF00"/>
                </a:solidFill>
                <a:latin typeface="Arial Black" pitchFamily="34" charset="0"/>
                <a:cs typeface="Times New Roman" pitchFamily="18" charset="0"/>
              </a:rPr>
              <a:t> care </a:t>
            </a:r>
            <a:r>
              <a:rPr lang="fr-FR" sz="1700" b="1" dirty="0" err="1">
                <a:solidFill>
                  <a:srgbClr val="FFFF00"/>
                </a:solidFill>
                <a:latin typeface="Arial Black" pitchFamily="34" charset="0"/>
                <a:cs typeface="Times New Roman" pitchFamily="18" charset="0"/>
              </a:rPr>
              <a:t>leagă</a:t>
            </a:r>
            <a:r>
              <a:rPr lang="fr-FR" sz="1700" b="1" dirty="0">
                <a:solidFill>
                  <a:srgbClr val="FFFF00"/>
                </a:solidFill>
                <a:latin typeface="Arial Black" pitchFamily="34" charset="0"/>
                <a:cs typeface="Times New Roman" pitchFamily="18" charset="0"/>
              </a:rPr>
              <a:t> </a:t>
            </a:r>
            <a:r>
              <a:rPr lang="fr-FR" sz="1700" b="1" dirty="0" err="1">
                <a:solidFill>
                  <a:srgbClr val="FFFF00"/>
                </a:solidFill>
                <a:latin typeface="Arial Black" pitchFamily="34" charset="0"/>
                <a:cs typeface="Times New Roman" pitchFamily="18" charset="0"/>
              </a:rPr>
              <a:t>argumentele</a:t>
            </a:r>
            <a:r>
              <a:rPr lang="fr-FR" sz="1700" b="1" dirty="0">
                <a:solidFill>
                  <a:srgbClr val="FFFF00"/>
                </a:solidFill>
                <a:latin typeface="Arial Black" pitchFamily="34" charset="0"/>
                <a:cs typeface="Times New Roman" pitchFamily="18" charset="0"/>
              </a:rPr>
              <a:t> </a:t>
            </a:r>
            <a:r>
              <a:rPr lang="fr-FR" sz="1700" b="1" dirty="0" err="1">
                <a:solidFill>
                  <a:srgbClr val="FFFF00"/>
                </a:solidFill>
                <a:latin typeface="Arial Black" pitchFamily="34" charset="0"/>
                <a:cs typeface="Times New Roman" pitchFamily="18" charset="0"/>
              </a:rPr>
              <a:t>între</a:t>
            </a:r>
            <a:r>
              <a:rPr lang="fr-FR" sz="1700" b="1" dirty="0">
                <a:solidFill>
                  <a:srgbClr val="FFFF00"/>
                </a:solidFill>
                <a:latin typeface="Arial Black" pitchFamily="34" charset="0"/>
                <a:cs typeface="Times New Roman" pitchFamily="18" charset="0"/>
              </a:rPr>
              <a:t> </a:t>
            </a:r>
            <a:r>
              <a:rPr lang="fr-FR" sz="1700" b="1" dirty="0" err="1">
                <a:solidFill>
                  <a:srgbClr val="FFFF00"/>
                </a:solidFill>
                <a:latin typeface="Arial Black" pitchFamily="34" charset="0"/>
                <a:cs typeface="Times New Roman" pitchFamily="18" charset="0"/>
              </a:rPr>
              <a:t>ele</a:t>
            </a:r>
            <a:r>
              <a:rPr lang="fr-FR" sz="1700" b="1" dirty="0">
                <a:solidFill>
                  <a:srgbClr val="FFFF00"/>
                </a:solidFill>
                <a:latin typeface="Arial Black" pitchFamily="34" charset="0"/>
                <a:cs typeface="Times New Roman" pitchFamily="18" charset="0"/>
              </a:rPr>
              <a:t> </a:t>
            </a:r>
            <a:r>
              <a:rPr lang="fr-FR" sz="1700" b="1" i="1" dirty="0">
                <a:solidFill>
                  <a:srgbClr val="FFFF00"/>
                </a:solidFill>
                <a:latin typeface="Arial Black" pitchFamily="34" charset="0"/>
                <a:cs typeface="Times New Roman" pitchFamily="18" charset="0"/>
              </a:rPr>
              <a:t>: și, dar, </a:t>
            </a:r>
            <a:r>
              <a:rPr lang="fr-FR" sz="1700" b="1" i="1" dirty="0" err="1">
                <a:solidFill>
                  <a:srgbClr val="FFFF00"/>
                </a:solidFill>
                <a:latin typeface="Arial Black" pitchFamily="34" charset="0"/>
                <a:cs typeface="Times New Roman" pitchFamily="18" charset="0"/>
              </a:rPr>
              <a:t>însă</a:t>
            </a:r>
            <a:r>
              <a:rPr lang="fr-FR" sz="1700" b="1" i="1" dirty="0">
                <a:solidFill>
                  <a:srgbClr val="FFFF00"/>
                </a:solidFill>
                <a:latin typeface="Arial Black" pitchFamily="34" charset="0"/>
                <a:cs typeface="Times New Roman" pitchFamily="18" charset="0"/>
              </a:rPr>
              <a:t>, ci, </a:t>
            </a:r>
            <a:r>
              <a:rPr lang="fr-FR" sz="1700" b="1" i="1" dirty="0" err="1">
                <a:solidFill>
                  <a:srgbClr val="FFFF00"/>
                </a:solidFill>
                <a:latin typeface="Arial Black" pitchFamily="34" charset="0"/>
                <a:cs typeface="Times New Roman" pitchFamily="18" charset="0"/>
              </a:rPr>
              <a:t>sau</a:t>
            </a:r>
            <a:endParaRPr lang="ro-RO" sz="1700" b="1" dirty="0">
              <a:solidFill>
                <a:srgbClr val="FFFF00"/>
              </a:solidFill>
              <a:latin typeface="Arial Black" pitchFamily="34" charset="0"/>
              <a:cs typeface="Times New Roman" pitchFamily="18" charset="0"/>
            </a:endParaRPr>
          </a:p>
          <a:p>
            <a:pPr lvl="0"/>
            <a:r>
              <a:rPr lang="fr-FR" sz="1700" b="1" dirty="0" err="1">
                <a:solidFill>
                  <a:srgbClr val="FFFF00"/>
                </a:solidFill>
                <a:latin typeface="Arial Black" pitchFamily="34" charset="0"/>
                <a:cs typeface="Times New Roman" pitchFamily="18" charset="0"/>
              </a:rPr>
              <a:t>conectori</a:t>
            </a:r>
            <a:r>
              <a:rPr lang="fr-FR" sz="1700" b="1" dirty="0">
                <a:solidFill>
                  <a:srgbClr val="FFFF00"/>
                </a:solidFill>
                <a:latin typeface="Arial Black" pitchFamily="34" charset="0"/>
                <a:cs typeface="Times New Roman" pitchFamily="18" charset="0"/>
              </a:rPr>
              <a:t> care </a:t>
            </a:r>
            <a:r>
              <a:rPr lang="fr-FR" sz="1700" b="1" dirty="0" err="1">
                <a:solidFill>
                  <a:srgbClr val="FFFF00"/>
                </a:solidFill>
                <a:latin typeface="Arial Black" pitchFamily="34" charset="0"/>
                <a:cs typeface="Times New Roman" pitchFamily="18" charset="0"/>
              </a:rPr>
              <a:t>introduc</a:t>
            </a:r>
            <a:r>
              <a:rPr lang="fr-FR" sz="1700" b="1" dirty="0">
                <a:solidFill>
                  <a:srgbClr val="FFFF00"/>
                </a:solidFill>
                <a:latin typeface="Arial Black" pitchFamily="34" charset="0"/>
                <a:cs typeface="Times New Roman" pitchFamily="18" charset="0"/>
              </a:rPr>
              <a:t> </a:t>
            </a:r>
            <a:r>
              <a:rPr lang="fr-FR" sz="1700" b="1" dirty="0" err="1">
                <a:solidFill>
                  <a:srgbClr val="FFFF00"/>
                </a:solidFill>
                <a:latin typeface="Arial Black" pitchFamily="34" charset="0"/>
                <a:cs typeface="Times New Roman" pitchFamily="18" charset="0"/>
              </a:rPr>
              <a:t>concluzia</a:t>
            </a:r>
            <a:r>
              <a:rPr lang="fr-FR" sz="1700" b="1" dirty="0">
                <a:solidFill>
                  <a:srgbClr val="FFFF00"/>
                </a:solidFill>
                <a:latin typeface="Arial Black" pitchFamily="34" charset="0"/>
                <a:cs typeface="Times New Roman" pitchFamily="18" charset="0"/>
              </a:rPr>
              <a:t> : </a:t>
            </a:r>
            <a:r>
              <a:rPr lang="fr-FR" sz="1700" b="1" i="1" dirty="0" err="1">
                <a:solidFill>
                  <a:srgbClr val="FFFF00"/>
                </a:solidFill>
                <a:latin typeface="Arial Black" pitchFamily="34" charset="0"/>
                <a:cs typeface="Times New Roman" pitchFamily="18" charset="0"/>
              </a:rPr>
              <a:t>deci</a:t>
            </a:r>
            <a:r>
              <a:rPr lang="fr-FR" sz="1700" b="1" i="1" dirty="0">
                <a:solidFill>
                  <a:srgbClr val="FFFF00"/>
                </a:solidFill>
                <a:latin typeface="Arial Black" pitchFamily="34" charset="0"/>
                <a:cs typeface="Times New Roman" pitchFamily="18" charset="0"/>
              </a:rPr>
              <a:t>, </a:t>
            </a:r>
            <a:r>
              <a:rPr lang="fr-FR" sz="1700" b="1" i="1" dirty="0" err="1">
                <a:solidFill>
                  <a:srgbClr val="FFFF00"/>
                </a:solidFill>
                <a:latin typeface="Arial Black" pitchFamily="34" charset="0"/>
                <a:cs typeface="Times New Roman" pitchFamily="18" charset="0"/>
              </a:rPr>
              <a:t>în</a:t>
            </a:r>
            <a:r>
              <a:rPr lang="fr-FR" sz="1700" b="1" i="1" dirty="0">
                <a:solidFill>
                  <a:srgbClr val="FFFF00"/>
                </a:solidFill>
                <a:latin typeface="Arial Black" pitchFamily="34" charset="0"/>
                <a:cs typeface="Times New Roman" pitchFamily="18" charset="0"/>
              </a:rPr>
              <a:t> </a:t>
            </a:r>
            <a:r>
              <a:rPr lang="fr-FR" sz="1700" b="1" i="1" dirty="0" err="1">
                <a:solidFill>
                  <a:srgbClr val="FFFF00"/>
                </a:solidFill>
                <a:latin typeface="Arial Black" pitchFamily="34" charset="0"/>
                <a:cs typeface="Times New Roman" pitchFamily="18" charset="0"/>
              </a:rPr>
              <a:t>concluzie</a:t>
            </a:r>
            <a:r>
              <a:rPr lang="fr-FR" sz="1700" b="1" i="1" dirty="0">
                <a:solidFill>
                  <a:srgbClr val="FFFF00"/>
                </a:solidFill>
                <a:latin typeface="Arial Black" pitchFamily="34" charset="0"/>
                <a:cs typeface="Times New Roman" pitchFamily="18" charset="0"/>
              </a:rPr>
              <a:t>, </a:t>
            </a:r>
            <a:r>
              <a:rPr lang="fr-FR" sz="1700" b="1" i="1" dirty="0" err="1">
                <a:solidFill>
                  <a:srgbClr val="FFFF00"/>
                </a:solidFill>
                <a:latin typeface="Arial Black" pitchFamily="34" charset="0"/>
                <a:cs typeface="Times New Roman" pitchFamily="18" charset="0"/>
              </a:rPr>
              <a:t>iată</a:t>
            </a:r>
            <a:r>
              <a:rPr lang="fr-FR" sz="1700" b="1" i="1" dirty="0">
                <a:solidFill>
                  <a:srgbClr val="FFFF00"/>
                </a:solidFill>
                <a:latin typeface="Arial Black" pitchFamily="34" charset="0"/>
                <a:cs typeface="Times New Roman" pitchFamily="18" charset="0"/>
              </a:rPr>
              <a:t> de ce...</a:t>
            </a:r>
            <a:endParaRPr lang="ro-RO" sz="1700" b="1" dirty="0">
              <a:solidFill>
                <a:srgbClr val="FFFF00"/>
              </a:solidFill>
              <a:latin typeface="Arial Black" pitchFamily="34" charset="0"/>
              <a:cs typeface="Times New Roman" pitchFamily="18" charset="0"/>
            </a:endParaRPr>
          </a:p>
          <a:p>
            <a:endParaRPr lang="ro-RO" sz="21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511156"/>
          </a:xfrm>
        </p:spPr>
        <p:txBody>
          <a:bodyPr>
            <a:normAutofit fontScale="90000"/>
          </a:bodyPr>
          <a:lstStyle/>
          <a:p>
            <a:r>
              <a:rPr lang="ro-RO" sz="3600" dirty="0">
                <a:latin typeface="Arial Black" pitchFamily="34" charset="0"/>
              </a:rPr>
              <a:t>FIȘĂ DE LUCRU -1</a:t>
            </a:r>
          </a:p>
        </p:txBody>
      </p:sp>
      <p:sp>
        <p:nvSpPr>
          <p:cNvPr id="3" name="Substituent conținut 2"/>
          <p:cNvSpPr>
            <a:spLocks noGrp="1"/>
          </p:cNvSpPr>
          <p:nvPr>
            <p:ph idx="1"/>
          </p:nvPr>
        </p:nvSpPr>
        <p:spPr>
          <a:xfrm>
            <a:off x="457200" y="1000108"/>
            <a:ext cx="8229600" cy="5357850"/>
          </a:xfrm>
          <a:solidFill>
            <a:schemeClr val="accent2">
              <a:lumMod val="20000"/>
              <a:lumOff val="80000"/>
            </a:schemeClr>
          </a:solidFill>
        </p:spPr>
        <p:txBody>
          <a:bodyPr>
            <a:normAutofit fontScale="40000" lnSpcReduction="20000"/>
          </a:bodyPr>
          <a:lstStyle/>
          <a:p>
            <a:endParaRPr lang="ro-RO" dirty="0"/>
          </a:p>
          <a:p>
            <a:r>
              <a:rPr lang="ro-RO" sz="3500" dirty="0">
                <a:latin typeface="Times New Roman" pitchFamily="18" charset="0"/>
                <a:cs typeface="Times New Roman" pitchFamily="18" charset="0"/>
              </a:rPr>
              <a:t> </a:t>
            </a:r>
            <a:r>
              <a:rPr lang="ro-RO" sz="3500" b="1" dirty="0">
                <a:latin typeface="Times New Roman" pitchFamily="18" charset="0"/>
                <a:cs typeface="Times New Roman" pitchFamily="18" charset="0"/>
              </a:rPr>
              <a:t>,, Imaginează-te în ipostaza unui profesor de limba română. Corectează textul dat, având ca punct de plecare cerințele de mai jos.</a:t>
            </a:r>
            <a:r>
              <a:rPr lang="fr-FR" sz="3500" b="1" dirty="0">
                <a:latin typeface="Times New Roman" pitchFamily="18" charset="0"/>
                <a:cs typeface="Times New Roman" pitchFamily="18" charset="0"/>
              </a:rPr>
              <a:t>’’</a:t>
            </a:r>
            <a:endParaRPr lang="ro-RO" sz="3500" b="1" dirty="0">
              <a:latin typeface="Times New Roman" pitchFamily="18" charset="0"/>
              <a:cs typeface="Times New Roman" pitchFamily="18" charset="0"/>
            </a:endParaRPr>
          </a:p>
          <a:p>
            <a:pPr>
              <a:buNone/>
            </a:pPr>
            <a:r>
              <a:rPr lang="ro-RO" sz="3500" dirty="0">
                <a:latin typeface="Times New Roman" pitchFamily="18" charset="0"/>
                <a:cs typeface="Times New Roman" pitchFamily="18" charset="0"/>
              </a:rPr>
              <a:t>                          Se dă textul:</a:t>
            </a:r>
          </a:p>
          <a:p>
            <a:pPr>
              <a:buNone/>
            </a:pPr>
            <a:r>
              <a:rPr lang="ro-RO" sz="3500" dirty="0">
                <a:latin typeface="Times New Roman" pitchFamily="18" charset="0"/>
                <a:cs typeface="Times New Roman" pitchFamily="18" charset="0"/>
              </a:rPr>
              <a:t>              Consider că din punctul meu de vedere anturajul deține un rol  foarte important în formarea personalității unui tânăr.</a:t>
            </a:r>
          </a:p>
          <a:p>
            <a:pPr>
              <a:buNone/>
            </a:pPr>
            <a:r>
              <a:rPr lang="ro-RO" sz="3500" dirty="0">
                <a:latin typeface="Times New Roman" pitchFamily="18" charset="0"/>
                <a:cs typeface="Times New Roman" pitchFamily="18" charset="0"/>
              </a:rPr>
              <a:t>              În primul rând, persoanele cu un comportament negativ, te pot influența în rău, ajungând ca în scurt timp să te comporți la fel. Dacă alegi să stai în preajma persoanelor care vorbesc urât, beau, va fi un mic pas până vei ajunge la fel.</a:t>
            </a:r>
          </a:p>
          <a:p>
            <a:pPr>
              <a:buNone/>
            </a:pPr>
            <a:r>
              <a:rPr lang="ro-RO" sz="3500" dirty="0">
                <a:latin typeface="Times New Roman" pitchFamily="18" charset="0"/>
                <a:cs typeface="Times New Roman" pitchFamily="18" charset="0"/>
              </a:rPr>
              <a:t>              În al doilea rând, dacă alegi în preajma ta oameni cu experiență, care te influențează în mod pozitiv, poți să îți realizezi greșelile. Și poți să alegi mai rațional între bine și rău. Poți fii mai perfect decât alții. Există multe opere literare despre oameni simpli, care fie au devenit mai buni, sau au deviat comportamental, dacă nu au găsit anturajele potrivite. </a:t>
            </a:r>
            <a:r>
              <a:rPr lang="ro-RO" sz="3500" dirty="0" err="1">
                <a:latin typeface="Times New Roman" pitchFamily="18" charset="0"/>
                <a:cs typeface="Times New Roman" pitchFamily="18" charset="0"/>
              </a:rPr>
              <a:t>Deasemenea</a:t>
            </a:r>
            <a:r>
              <a:rPr lang="ro-RO" sz="3500" dirty="0">
                <a:latin typeface="Times New Roman" pitchFamily="18" charset="0"/>
                <a:cs typeface="Times New Roman" pitchFamily="18" charset="0"/>
              </a:rPr>
              <a:t> un personaj care poate ilustra cel mai bine un comportament schimbat în rău este Ghiță, cizmarul devenit cârciumar, care iubește banul mai mult decât pe familia sa. Am un prieten care înainte făcea numai prostii și aproape că mă trăsese după el, dar </a:t>
            </a:r>
            <a:r>
              <a:rPr lang="ro-RO" sz="3500" dirty="0" err="1">
                <a:latin typeface="Times New Roman" pitchFamily="18" charset="0"/>
                <a:cs typeface="Times New Roman" pitchFamily="18" charset="0"/>
              </a:rPr>
              <a:t>lau</a:t>
            </a:r>
            <a:r>
              <a:rPr lang="ro-RO" sz="3500" dirty="0">
                <a:latin typeface="Times New Roman" pitchFamily="18" charset="0"/>
                <a:cs typeface="Times New Roman" pitchFamily="18" charset="0"/>
              </a:rPr>
              <a:t> văzut părinții lui la timp și </a:t>
            </a:r>
            <a:r>
              <a:rPr lang="ro-RO" sz="3500" dirty="0" err="1">
                <a:latin typeface="Times New Roman" pitchFamily="18" charset="0"/>
                <a:cs typeface="Times New Roman" pitchFamily="18" charset="0"/>
              </a:rPr>
              <a:t>lau</a:t>
            </a:r>
            <a:r>
              <a:rPr lang="ro-RO" sz="3500" dirty="0">
                <a:latin typeface="Times New Roman" pitchFamily="18" charset="0"/>
                <a:cs typeface="Times New Roman" pitchFamily="18" charset="0"/>
              </a:rPr>
              <a:t> ajutat. Am scăpat amândoi de oamenii răi.</a:t>
            </a:r>
          </a:p>
          <a:p>
            <a:pPr>
              <a:buNone/>
            </a:pPr>
            <a:r>
              <a:rPr lang="ro-RO" sz="3500" dirty="0">
                <a:latin typeface="Times New Roman" pitchFamily="18" charset="0"/>
                <a:cs typeface="Times New Roman" pitchFamily="18" charset="0"/>
              </a:rPr>
              <a:t>               În concluzie este foarte important </a:t>
            </a:r>
            <a:r>
              <a:rPr lang="ro-RO" sz="3500" dirty="0" err="1">
                <a:latin typeface="Times New Roman" pitchFamily="18" charset="0"/>
                <a:cs typeface="Times New Roman" pitchFamily="18" charset="0"/>
              </a:rPr>
              <a:t>săalegi</a:t>
            </a:r>
            <a:r>
              <a:rPr lang="ro-RO" sz="3500" dirty="0">
                <a:latin typeface="Times New Roman" pitchFamily="18" charset="0"/>
                <a:cs typeface="Times New Roman" pitchFamily="18" charset="0"/>
              </a:rPr>
              <a:t> cu grijă de cine te înconjori.</a:t>
            </a:r>
          </a:p>
          <a:p>
            <a:pPr>
              <a:buNone/>
            </a:pPr>
            <a:r>
              <a:rPr lang="ro-RO" sz="3500" dirty="0">
                <a:latin typeface="Times New Roman" pitchFamily="18" charset="0"/>
                <a:cs typeface="Times New Roman" pitchFamily="18" charset="0"/>
              </a:rPr>
              <a:t>               Oamenii te pot influența uneori </a:t>
            </a:r>
            <a:r>
              <a:rPr lang="ro-RO" sz="3500" dirty="0" err="1">
                <a:latin typeface="Times New Roman" pitchFamily="18" charset="0"/>
                <a:cs typeface="Times New Roman" pitchFamily="18" charset="0"/>
              </a:rPr>
              <a:t>decisiv.Sau</a:t>
            </a:r>
            <a:r>
              <a:rPr lang="ro-RO" sz="3500" dirty="0">
                <a:latin typeface="Times New Roman" pitchFamily="18" charset="0"/>
                <a:cs typeface="Times New Roman" pitchFamily="18" charset="0"/>
              </a:rPr>
              <a:t> așa cum spune o vorbă românească: ,,Spune-mi cu cine umbli, ca </a:t>
            </a:r>
            <a:r>
              <a:rPr lang="ro-RO" sz="3500" dirty="0" err="1">
                <a:latin typeface="Times New Roman" pitchFamily="18" charset="0"/>
                <a:cs typeface="Times New Roman" pitchFamily="18" charset="0"/>
              </a:rPr>
              <a:t>săți</a:t>
            </a:r>
            <a:r>
              <a:rPr lang="ro-RO" sz="3500" dirty="0">
                <a:latin typeface="Times New Roman" pitchFamily="18" charset="0"/>
                <a:cs typeface="Times New Roman" pitchFamily="18" charset="0"/>
              </a:rPr>
              <a:t> spun cine ești.’’</a:t>
            </a:r>
          </a:p>
          <a:p>
            <a:pPr>
              <a:buNone/>
            </a:pPr>
            <a:endParaRPr lang="ro-RO" sz="3500" dirty="0">
              <a:latin typeface="Times New Roman" pitchFamily="18" charset="0"/>
              <a:cs typeface="Times New Roman" pitchFamily="18" charset="0"/>
            </a:endParaRPr>
          </a:p>
          <a:p>
            <a:pPr>
              <a:buNone/>
            </a:pPr>
            <a:r>
              <a:rPr lang="ro-RO" sz="3500" dirty="0">
                <a:latin typeface="Times New Roman" pitchFamily="18" charset="0"/>
                <a:cs typeface="Times New Roman" pitchFamily="18" charset="0"/>
              </a:rPr>
              <a:t>                        </a:t>
            </a:r>
            <a:r>
              <a:rPr lang="en-US" sz="3500" b="1" dirty="0" err="1">
                <a:latin typeface="Times New Roman" pitchFamily="18" charset="0"/>
                <a:cs typeface="Times New Roman" pitchFamily="18" charset="0"/>
              </a:rPr>
              <a:t>Răspunde</a:t>
            </a:r>
            <a:r>
              <a:rPr lang="en-US" sz="3500" b="1" dirty="0">
                <a:latin typeface="Times New Roman" pitchFamily="18" charset="0"/>
                <a:cs typeface="Times New Roman" pitchFamily="18" charset="0"/>
              </a:rPr>
              <a:t> cu </a:t>
            </a:r>
            <a:r>
              <a:rPr lang="en-US" sz="3500" b="1" dirty="0" err="1">
                <a:latin typeface="Times New Roman" pitchFamily="18" charset="0"/>
                <a:cs typeface="Times New Roman" pitchFamily="18" charset="0"/>
              </a:rPr>
              <a:t>atenție</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următoarelor</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cerințe</a:t>
            </a:r>
            <a:r>
              <a:rPr lang="en-US" sz="3500" b="1" dirty="0">
                <a:latin typeface="Times New Roman" pitchFamily="18" charset="0"/>
                <a:cs typeface="Times New Roman" pitchFamily="18" charset="0"/>
              </a:rPr>
              <a:t>:</a:t>
            </a:r>
            <a:endParaRPr lang="ro-RO" sz="3500" b="1" dirty="0">
              <a:latin typeface="Times New Roman" pitchFamily="18" charset="0"/>
              <a:cs typeface="Times New Roman" pitchFamily="18" charset="0"/>
            </a:endParaRPr>
          </a:p>
          <a:p>
            <a:pPr>
              <a:buNone/>
            </a:pPr>
            <a:r>
              <a:rPr lang="ro-RO" sz="3500" b="1" dirty="0">
                <a:latin typeface="Times New Roman" pitchFamily="18" charset="0"/>
                <a:cs typeface="Times New Roman" pitchFamily="18" charset="0"/>
              </a:rPr>
              <a:t>     </a:t>
            </a:r>
            <a:r>
              <a:rPr lang="en-US" sz="3500" b="1" dirty="0">
                <a:latin typeface="Times New Roman" pitchFamily="18" charset="0"/>
                <a:cs typeface="Times New Roman" pitchFamily="18" charset="0"/>
              </a:rPr>
              <a:t>     </a:t>
            </a:r>
            <a:r>
              <a:rPr lang="fr-FR" sz="3500" b="1" dirty="0">
                <a:latin typeface="Times New Roman" pitchFamily="18" charset="0"/>
                <a:cs typeface="Times New Roman" pitchFamily="18" charset="0"/>
              </a:rPr>
              <a:t>1.</a:t>
            </a:r>
            <a:r>
              <a:rPr lang="fr-FR" sz="3500" dirty="0">
                <a:latin typeface="Times New Roman" pitchFamily="18" charset="0"/>
                <a:cs typeface="Times New Roman" pitchFamily="18" charset="0"/>
              </a:rPr>
              <a:t> </a:t>
            </a:r>
            <a:r>
              <a:rPr lang="fr-FR" sz="3500" dirty="0" err="1">
                <a:latin typeface="Times New Roman" pitchFamily="18" charset="0"/>
                <a:cs typeface="Times New Roman" pitchFamily="18" charset="0"/>
              </a:rPr>
              <a:t>Identifică</a:t>
            </a:r>
            <a:r>
              <a:rPr lang="fr-FR" sz="3500" dirty="0">
                <a:latin typeface="Times New Roman" pitchFamily="18" charset="0"/>
                <a:cs typeface="Times New Roman" pitchFamily="18" charset="0"/>
              </a:rPr>
              <a:t> </a:t>
            </a:r>
            <a:r>
              <a:rPr lang="fr-FR" sz="3500" dirty="0" err="1">
                <a:latin typeface="Times New Roman" pitchFamily="18" charset="0"/>
                <a:cs typeface="Times New Roman" pitchFamily="18" charset="0"/>
              </a:rPr>
              <a:t>în</a:t>
            </a:r>
            <a:r>
              <a:rPr lang="fr-FR" sz="3500" dirty="0">
                <a:latin typeface="Times New Roman" pitchFamily="18" charset="0"/>
                <a:cs typeface="Times New Roman" pitchFamily="18" charset="0"/>
              </a:rPr>
              <a:t> </a:t>
            </a:r>
            <a:r>
              <a:rPr lang="fr-FR" sz="3500" dirty="0" err="1">
                <a:latin typeface="Times New Roman" pitchFamily="18" charset="0"/>
                <a:cs typeface="Times New Roman" pitchFamily="18" charset="0"/>
              </a:rPr>
              <a:t>text</a:t>
            </a:r>
            <a:r>
              <a:rPr lang="fr-FR" sz="3500" dirty="0">
                <a:latin typeface="Times New Roman" pitchFamily="18" charset="0"/>
                <a:cs typeface="Times New Roman" pitchFamily="18" charset="0"/>
              </a:rPr>
              <a:t> </a:t>
            </a:r>
            <a:r>
              <a:rPr lang="fr-FR" sz="3500" dirty="0" err="1">
                <a:latin typeface="Times New Roman" pitchFamily="18" charset="0"/>
                <a:cs typeface="Times New Roman" pitchFamily="18" charset="0"/>
              </a:rPr>
              <a:t>elementele</a:t>
            </a:r>
            <a:r>
              <a:rPr lang="fr-FR" sz="3500" dirty="0">
                <a:latin typeface="Times New Roman" pitchFamily="18" charset="0"/>
                <a:cs typeface="Times New Roman" pitchFamily="18" charset="0"/>
              </a:rPr>
              <a:t> de </a:t>
            </a:r>
            <a:r>
              <a:rPr lang="fr-FR" sz="3500" dirty="0" err="1">
                <a:latin typeface="Times New Roman" pitchFamily="18" charset="0"/>
                <a:cs typeface="Times New Roman" pitchFamily="18" charset="0"/>
              </a:rPr>
              <a:t>structură</a:t>
            </a:r>
            <a:r>
              <a:rPr lang="fr-FR" sz="3500" dirty="0">
                <a:latin typeface="Times New Roman" pitchFamily="18" charset="0"/>
                <a:cs typeface="Times New Roman" pitchFamily="18" charset="0"/>
              </a:rPr>
              <a:t> a </a:t>
            </a:r>
            <a:r>
              <a:rPr lang="fr-FR" sz="3500" dirty="0" err="1">
                <a:latin typeface="Times New Roman" pitchFamily="18" charset="0"/>
                <a:cs typeface="Times New Roman" pitchFamily="18" charset="0"/>
              </a:rPr>
              <a:t>textului</a:t>
            </a:r>
            <a:r>
              <a:rPr lang="fr-FR" sz="3500" dirty="0">
                <a:latin typeface="Times New Roman" pitchFamily="18" charset="0"/>
                <a:cs typeface="Times New Roman" pitchFamily="18" charset="0"/>
              </a:rPr>
              <a:t> </a:t>
            </a:r>
            <a:r>
              <a:rPr lang="fr-FR" sz="3500" dirty="0" err="1">
                <a:latin typeface="Times New Roman" pitchFamily="18" charset="0"/>
                <a:cs typeface="Times New Roman" pitchFamily="18" charset="0"/>
              </a:rPr>
              <a:t>argumentativ</a:t>
            </a:r>
            <a:r>
              <a:rPr lang="fr-FR" sz="3500" dirty="0">
                <a:latin typeface="Times New Roman" pitchFamily="18" charset="0"/>
                <a:cs typeface="Times New Roman" pitchFamily="18" charset="0"/>
              </a:rPr>
              <a:t>.</a:t>
            </a:r>
            <a:endParaRPr lang="ro-RO" sz="3500" dirty="0">
              <a:latin typeface="Times New Roman" pitchFamily="18" charset="0"/>
              <a:cs typeface="Times New Roman" pitchFamily="18" charset="0"/>
            </a:endParaRPr>
          </a:p>
          <a:p>
            <a:pPr>
              <a:buNone/>
            </a:pPr>
            <a:r>
              <a:rPr lang="ro-RO" sz="3500" dirty="0">
                <a:latin typeface="Times New Roman" pitchFamily="18" charset="0"/>
                <a:cs typeface="Times New Roman" pitchFamily="18" charset="0"/>
              </a:rPr>
              <a:t>     </a:t>
            </a:r>
            <a:r>
              <a:rPr lang="fr-FR" sz="3500" dirty="0">
                <a:latin typeface="Times New Roman" pitchFamily="18" charset="0"/>
                <a:cs typeface="Times New Roman" pitchFamily="18" charset="0"/>
              </a:rPr>
              <a:t>     </a:t>
            </a:r>
            <a:r>
              <a:rPr lang="fr-FR" sz="3500" b="1" dirty="0">
                <a:latin typeface="Times New Roman" pitchFamily="18" charset="0"/>
                <a:cs typeface="Times New Roman" pitchFamily="18" charset="0"/>
              </a:rPr>
              <a:t>2.</a:t>
            </a:r>
            <a:r>
              <a:rPr lang="fr-FR" sz="3500" dirty="0">
                <a:latin typeface="Times New Roman" pitchFamily="18" charset="0"/>
                <a:cs typeface="Times New Roman" pitchFamily="18" charset="0"/>
              </a:rPr>
              <a:t> </a:t>
            </a:r>
            <a:r>
              <a:rPr lang="fr-FR" sz="3500" dirty="0" err="1">
                <a:latin typeface="Times New Roman" pitchFamily="18" charset="0"/>
                <a:cs typeface="Times New Roman" pitchFamily="18" charset="0"/>
              </a:rPr>
              <a:t>Urmăre</a:t>
            </a:r>
            <a:r>
              <a:rPr lang="fr-FR" sz="3500" dirty="0">
                <a:latin typeface="Times New Roman" pitchFamily="18" charset="0"/>
                <a:cs typeface="Times New Roman" pitchFamily="18" charset="0"/>
              </a:rPr>
              <a:t>ște </a:t>
            </a:r>
            <a:r>
              <a:rPr lang="fr-FR" sz="3500" dirty="0" err="1">
                <a:latin typeface="Times New Roman" pitchFamily="18" charset="0"/>
                <a:cs typeface="Times New Roman" pitchFamily="18" charset="0"/>
              </a:rPr>
              <a:t>conectorii</a:t>
            </a:r>
            <a:r>
              <a:rPr lang="fr-FR" sz="3500" dirty="0">
                <a:latin typeface="Times New Roman" pitchFamily="18" charset="0"/>
                <a:cs typeface="Times New Roman" pitchFamily="18" charset="0"/>
              </a:rPr>
              <a:t> </a:t>
            </a:r>
            <a:r>
              <a:rPr lang="fr-FR" sz="3500" dirty="0" err="1">
                <a:latin typeface="Times New Roman" pitchFamily="18" charset="0"/>
                <a:cs typeface="Times New Roman" pitchFamily="18" charset="0"/>
              </a:rPr>
              <a:t>folosi</a:t>
            </a:r>
            <a:r>
              <a:rPr lang="fr-FR" sz="3500" dirty="0">
                <a:latin typeface="Times New Roman" pitchFamily="18" charset="0"/>
                <a:cs typeface="Times New Roman" pitchFamily="18" charset="0"/>
              </a:rPr>
              <a:t>ți și </a:t>
            </a:r>
            <a:r>
              <a:rPr lang="ro-RO" sz="3500" dirty="0">
                <a:latin typeface="Times New Roman" pitchFamily="18" charset="0"/>
                <a:cs typeface="Times New Roman" pitchFamily="18" charset="0"/>
              </a:rPr>
              <a:t>precizează-i.</a:t>
            </a:r>
          </a:p>
          <a:p>
            <a:pPr>
              <a:buNone/>
            </a:pPr>
            <a:r>
              <a:rPr lang="ro-RO" sz="3500" b="1" dirty="0">
                <a:latin typeface="Times New Roman" pitchFamily="18" charset="0"/>
                <a:cs typeface="Times New Roman" pitchFamily="18" charset="0"/>
              </a:rPr>
              <a:t>     </a:t>
            </a:r>
            <a:r>
              <a:rPr lang="fr-FR" sz="3500" b="1" dirty="0">
                <a:latin typeface="Times New Roman" pitchFamily="18" charset="0"/>
                <a:cs typeface="Times New Roman" pitchFamily="18" charset="0"/>
              </a:rPr>
              <a:t>     3</a:t>
            </a:r>
            <a:r>
              <a:rPr lang="fr-FR" sz="3500" dirty="0">
                <a:latin typeface="Times New Roman" pitchFamily="18" charset="0"/>
                <a:cs typeface="Times New Roman" pitchFamily="18" charset="0"/>
              </a:rPr>
              <a:t>. </a:t>
            </a:r>
            <a:r>
              <a:rPr lang="fr-FR" sz="3500" dirty="0" err="1">
                <a:latin typeface="Times New Roman" pitchFamily="18" charset="0"/>
                <a:cs typeface="Times New Roman" pitchFamily="18" charset="0"/>
              </a:rPr>
              <a:t>Consideri</a:t>
            </a:r>
            <a:r>
              <a:rPr lang="fr-FR" sz="3500" dirty="0">
                <a:latin typeface="Times New Roman" pitchFamily="18" charset="0"/>
                <a:cs typeface="Times New Roman" pitchFamily="18" charset="0"/>
              </a:rPr>
              <a:t> </a:t>
            </a:r>
            <a:r>
              <a:rPr lang="fr-FR" sz="3500" dirty="0" err="1">
                <a:latin typeface="Times New Roman" pitchFamily="18" charset="0"/>
                <a:cs typeface="Times New Roman" pitchFamily="18" charset="0"/>
              </a:rPr>
              <a:t>că</a:t>
            </a:r>
            <a:r>
              <a:rPr lang="fr-FR" sz="3500" dirty="0">
                <a:latin typeface="Times New Roman" pitchFamily="18" charset="0"/>
                <a:cs typeface="Times New Roman" pitchFamily="18" charset="0"/>
              </a:rPr>
              <a:t> </a:t>
            </a:r>
            <a:r>
              <a:rPr lang="fr-FR" sz="3500" dirty="0" err="1">
                <a:latin typeface="Times New Roman" pitchFamily="18" charset="0"/>
                <a:cs typeface="Times New Roman" pitchFamily="18" charset="0"/>
              </a:rPr>
              <a:t>ipoteza</a:t>
            </a:r>
            <a:r>
              <a:rPr lang="fr-FR" sz="3500" dirty="0">
                <a:latin typeface="Times New Roman" pitchFamily="18" charset="0"/>
                <a:cs typeface="Times New Roman" pitchFamily="18" charset="0"/>
              </a:rPr>
              <a:t> este </a:t>
            </a:r>
            <a:r>
              <a:rPr lang="fr-FR" sz="3500" dirty="0" err="1">
                <a:latin typeface="Times New Roman" pitchFamily="18" charset="0"/>
                <a:cs typeface="Times New Roman" pitchFamily="18" charset="0"/>
              </a:rPr>
              <a:t>suficient</a:t>
            </a:r>
            <a:r>
              <a:rPr lang="fr-FR" sz="3500" dirty="0">
                <a:latin typeface="Times New Roman" pitchFamily="18" charset="0"/>
                <a:cs typeface="Times New Roman" pitchFamily="18" charset="0"/>
              </a:rPr>
              <a:t> </a:t>
            </a:r>
            <a:r>
              <a:rPr lang="fr-FR" sz="3500" dirty="0" err="1">
                <a:latin typeface="Times New Roman" pitchFamily="18" charset="0"/>
                <a:cs typeface="Times New Roman" pitchFamily="18" charset="0"/>
              </a:rPr>
              <a:t>dezvoltată</a:t>
            </a:r>
            <a:r>
              <a:rPr lang="fr-FR" sz="3500" dirty="0">
                <a:latin typeface="Times New Roman" pitchFamily="18" charset="0"/>
                <a:cs typeface="Times New Roman" pitchFamily="18" charset="0"/>
              </a:rPr>
              <a:t>?</a:t>
            </a:r>
            <a:endParaRPr lang="ro-RO" sz="3500" dirty="0">
              <a:latin typeface="Times New Roman" pitchFamily="18" charset="0"/>
              <a:cs typeface="Times New Roman" pitchFamily="18" charset="0"/>
            </a:endParaRPr>
          </a:p>
          <a:p>
            <a:pPr>
              <a:buNone/>
            </a:pPr>
            <a:r>
              <a:rPr lang="ro-RO" sz="3500" dirty="0">
                <a:latin typeface="Times New Roman" pitchFamily="18" charset="0"/>
                <a:cs typeface="Times New Roman" pitchFamily="18" charset="0"/>
              </a:rPr>
              <a:t>     </a:t>
            </a:r>
            <a:r>
              <a:rPr lang="fr-FR" sz="3500" dirty="0">
                <a:latin typeface="Times New Roman" pitchFamily="18" charset="0"/>
                <a:cs typeface="Times New Roman" pitchFamily="18" charset="0"/>
              </a:rPr>
              <a:t>     </a:t>
            </a:r>
            <a:r>
              <a:rPr lang="fr-FR" sz="3500" b="1" dirty="0">
                <a:latin typeface="Times New Roman" pitchFamily="18" charset="0"/>
                <a:cs typeface="Times New Roman" pitchFamily="18" charset="0"/>
              </a:rPr>
              <a:t>4</a:t>
            </a:r>
            <a:r>
              <a:rPr lang="fr-FR" sz="3500" dirty="0">
                <a:latin typeface="Times New Roman" pitchFamily="18" charset="0"/>
                <a:cs typeface="Times New Roman" pitchFamily="18" charset="0"/>
              </a:rPr>
              <a:t>. </a:t>
            </a:r>
            <a:r>
              <a:rPr lang="fr-FR" sz="3500" dirty="0" err="1">
                <a:latin typeface="Times New Roman" pitchFamily="18" charset="0"/>
                <a:cs typeface="Times New Roman" pitchFamily="18" charset="0"/>
              </a:rPr>
              <a:t>Consideri</a:t>
            </a:r>
            <a:r>
              <a:rPr lang="fr-FR" sz="3500" dirty="0">
                <a:latin typeface="Times New Roman" pitchFamily="18" charset="0"/>
                <a:cs typeface="Times New Roman" pitchFamily="18" charset="0"/>
              </a:rPr>
              <a:t> </a:t>
            </a:r>
            <a:r>
              <a:rPr lang="fr-FR" sz="3500" dirty="0" err="1">
                <a:latin typeface="Times New Roman" pitchFamily="18" charset="0"/>
                <a:cs typeface="Times New Roman" pitchFamily="18" charset="0"/>
              </a:rPr>
              <a:t>că</a:t>
            </a:r>
            <a:r>
              <a:rPr lang="fr-FR" sz="3500" dirty="0">
                <a:latin typeface="Times New Roman" pitchFamily="18" charset="0"/>
                <a:cs typeface="Times New Roman" pitchFamily="18" charset="0"/>
              </a:rPr>
              <a:t> </a:t>
            </a:r>
            <a:r>
              <a:rPr lang="fr-FR" sz="3500" dirty="0" err="1">
                <a:latin typeface="Times New Roman" pitchFamily="18" charset="0"/>
                <a:cs typeface="Times New Roman" pitchFamily="18" charset="0"/>
              </a:rPr>
              <a:t>argumentele</a:t>
            </a:r>
            <a:r>
              <a:rPr lang="fr-FR" sz="3500" dirty="0">
                <a:latin typeface="Times New Roman" pitchFamily="18" charset="0"/>
                <a:cs typeface="Times New Roman" pitchFamily="18" charset="0"/>
              </a:rPr>
              <a:t> </a:t>
            </a:r>
            <a:r>
              <a:rPr lang="fr-FR" sz="3500" dirty="0" err="1">
                <a:latin typeface="Times New Roman" pitchFamily="18" charset="0"/>
                <a:cs typeface="Times New Roman" pitchFamily="18" charset="0"/>
              </a:rPr>
              <a:t>sunt</a:t>
            </a:r>
            <a:r>
              <a:rPr lang="fr-FR" sz="3500" dirty="0">
                <a:latin typeface="Times New Roman" pitchFamily="18" charset="0"/>
                <a:cs typeface="Times New Roman" pitchFamily="18" charset="0"/>
              </a:rPr>
              <a:t> </a:t>
            </a:r>
            <a:r>
              <a:rPr lang="fr-FR" sz="3500" dirty="0" err="1">
                <a:latin typeface="Times New Roman" pitchFamily="18" charset="0"/>
                <a:cs typeface="Times New Roman" pitchFamily="18" charset="0"/>
              </a:rPr>
              <a:t>potrivite</a:t>
            </a:r>
            <a:r>
              <a:rPr lang="fr-FR" sz="3500" dirty="0">
                <a:latin typeface="Times New Roman" pitchFamily="18" charset="0"/>
                <a:cs typeface="Times New Roman" pitchFamily="18" charset="0"/>
              </a:rPr>
              <a:t>? </a:t>
            </a:r>
            <a:r>
              <a:rPr lang="fr-FR" sz="3500" dirty="0" err="1">
                <a:latin typeface="Times New Roman" pitchFamily="18" charset="0"/>
                <a:cs typeface="Times New Roman" pitchFamily="18" charset="0"/>
              </a:rPr>
              <a:t>Justifică</a:t>
            </a:r>
            <a:r>
              <a:rPr lang="fr-FR" sz="3500" dirty="0">
                <a:latin typeface="Times New Roman" pitchFamily="18" charset="0"/>
                <a:cs typeface="Times New Roman" pitchFamily="18" charset="0"/>
              </a:rPr>
              <a:t>-ți </a:t>
            </a:r>
            <a:r>
              <a:rPr lang="fr-FR" sz="3500" dirty="0" err="1">
                <a:latin typeface="Times New Roman" pitchFamily="18" charset="0"/>
                <a:cs typeface="Times New Roman" pitchFamily="18" charset="0"/>
              </a:rPr>
              <a:t>răspunsul</a:t>
            </a:r>
            <a:r>
              <a:rPr lang="fr-FR" sz="3500" dirty="0">
                <a:latin typeface="Times New Roman" pitchFamily="18" charset="0"/>
                <a:cs typeface="Times New Roman" pitchFamily="18" charset="0"/>
              </a:rPr>
              <a:t>.</a:t>
            </a:r>
            <a:endParaRPr lang="ro-RO" sz="3500" dirty="0">
              <a:latin typeface="Times New Roman" pitchFamily="18" charset="0"/>
              <a:cs typeface="Times New Roman" pitchFamily="18" charset="0"/>
            </a:endParaRPr>
          </a:p>
          <a:p>
            <a:pPr>
              <a:buNone/>
            </a:pPr>
            <a:r>
              <a:rPr lang="ro-RO" sz="3500" dirty="0">
                <a:latin typeface="Times New Roman" pitchFamily="18" charset="0"/>
                <a:cs typeface="Times New Roman" pitchFamily="18" charset="0"/>
              </a:rPr>
              <a:t>    </a:t>
            </a:r>
            <a:r>
              <a:rPr lang="fr-FR" sz="3500" dirty="0">
                <a:latin typeface="Times New Roman" pitchFamily="18" charset="0"/>
                <a:cs typeface="Times New Roman" pitchFamily="18" charset="0"/>
              </a:rPr>
              <a:t>      </a:t>
            </a:r>
            <a:r>
              <a:rPr lang="fr-FR" sz="3500" b="1" dirty="0">
                <a:latin typeface="Times New Roman" pitchFamily="18" charset="0"/>
                <a:cs typeface="Times New Roman" pitchFamily="18" charset="0"/>
              </a:rPr>
              <a:t>5.</a:t>
            </a:r>
            <a:r>
              <a:rPr lang="fr-FR" sz="3500" dirty="0">
                <a:latin typeface="Times New Roman" pitchFamily="18" charset="0"/>
                <a:cs typeface="Times New Roman" pitchFamily="18" charset="0"/>
              </a:rPr>
              <a:t> </a:t>
            </a:r>
            <a:r>
              <a:rPr lang="fr-FR" sz="3500" dirty="0" err="1">
                <a:latin typeface="Times New Roman" pitchFamily="18" charset="0"/>
                <a:cs typeface="Times New Roman" pitchFamily="18" charset="0"/>
              </a:rPr>
              <a:t>Identifică</a:t>
            </a:r>
            <a:r>
              <a:rPr lang="fr-FR" sz="3500" dirty="0">
                <a:latin typeface="Times New Roman" pitchFamily="18" charset="0"/>
                <a:cs typeface="Times New Roman" pitchFamily="18" charset="0"/>
              </a:rPr>
              <a:t> și </a:t>
            </a:r>
            <a:r>
              <a:rPr lang="fr-FR" sz="3500" dirty="0" err="1">
                <a:latin typeface="Times New Roman" pitchFamily="18" charset="0"/>
                <a:cs typeface="Times New Roman" pitchFamily="18" charset="0"/>
              </a:rPr>
              <a:t>corectează</a:t>
            </a:r>
            <a:r>
              <a:rPr lang="fr-FR" sz="3500" dirty="0">
                <a:latin typeface="Times New Roman" pitchFamily="18" charset="0"/>
                <a:cs typeface="Times New Roman" pitchFamily="18" charset="0"/>
              </a:rPr>
              <a:t> </a:t>
            </a:r>
            <a:r>
              <a:rPr lang="fr-FR" sz="3500" dirty="0" err="1">
                <a:latin typeface="Times New Roman" pitchFamily="18" charset="0"/>
                <a:cs typeface="Times New Roman" pitchFamily="18" charset="0"/>
              </a:rPr>
              <a:t>gre</a:t>
            </a:r>
            <a:r>
              <a:rPr lang="fr-FR" sz="3500" dirty="0">
                <a:latin typeface="Times New Roman" pitchFamily="18" charset="0"/>
                <a:cs typeface="Times New Roman" pitchFamily="18" charset="0"/>
              </a:rPr>
              <a:t>ș</a:t>
            </a:r>
            <a:r>
              <a:rPr lang="fr-FR" sz="3500" dirty="0" err="1">
                <a:latin typeface="Times New Roman" pitchFamily="18" charset="0"/>
                <a:cs typeface="Times New Roman" pitchFamily="18" charset="0"/>
              </a:rPr>
              <a:t>elile</a:t>
            </a:r>
            <a:r>
              <a:rPr lang="fr-FR" sz="3500" dirty="0">
                <a:latin typeface="Times New Roman" pitchFamily="18" charset="0"/>
                <a:cs typeface="Times New Roman" pitchFamily="18" charset="0"/>
              </a:rPr>
              <a:t> </a:t>
            </a:r>
            <a:r>
              <a:rPr lang="fr-FR" sz="3500" dirty="0" err="1">
                <a:latin typeface="Times New Roman" pitchFamily="18" charset="0"/>
                <a:cs typeface="Times New Roman" pitchFamily="18" charset="0"/>
              </a:rPr>
              <a:t>gramaticale</a:t>
            </a:r>
            <a:r>
              <a:rPr lang="fr-FR" sz="3500" dirty="0">
                <a:latin typeface="Times New Roman" pitchFamily="18" charset="0"/>
                <a:cs typeface="Times New Roman" pitchFamily="18" charset="0"/>
              </a:rPr>
              <a:t> </a:t>
            </a:r>
            <a:r>
              <a:rPr lang="fr-FR" sz="3500" dirty="0" err="1">
                <a:latin typeface="Times New Roman" pitchFamily="18" charset="0"/>
                <a:cs typeface="Times New Roman" pitchFamily="18" charset="0"/>
              </a:rPr>
              <a:t>sau</a:t>
            </a:r>
            <a:r>
              <a:rPr lang="fr-FR" sz="3500" dirty="0">
                <a:latin typeface="Times New Roman" pitchFamily="18" charset="0"/>
                <a:cs typeface="Times New Roman" pitchFamily="18" charset="0"/>
              </a:rPr>
              <a:t> de </a:t>
            </a:r>
            <a:r>
              <a:rPr lang="fr-FR" sz="3500" dirty="0" err="1">
                <a:latin typeface="Times New Roman" pitchFamily="18" charset="0"/>
                <a:cs typeface="Times New Roman" pitchFamily="18" charset="0"/>
              </a:rPr>
              <a:t>exprimare</a:t>
            </a:r>
            <a:r>
              <a:rPr lang="fr-FR" sz="3500" dirty="0">
                <a:latin typeface="Times New Roman" pitchFamily="18" charset="0"/>
                <a:cs typeface="Times New Roman" pitchFamily="18" charset="0"/>
              </a:rPr>
              <a:t>.</a:t>
            </a:r>
            <a:endParaRPr lang="ro-RO" sz="3500" dirty="0">
              <a:latin typeface="Times New Roman" pitchFamily="18" charset="0"/>
              <a:cs typeface="Times New Roman" pitchFamily="18" charset="0"/>
            </a:endParaRPr>
          </a:p>
          <a:p>
            <a:pPr>
              <a:buNone/>
            </a:pPr>
            <a:r>
              <a:rPr lang="ro-RO" sz="3500" b="1" dirty="0">
                <a:latin typeface="Times New Roman" pitchFamily="18" charset="0"/>
                <a:cs typeface="Times New Roman" pitchFamily="18" charset="0"/>
              </a:rPr>
              <a:t>    </a:t>
            </a:r>
            <a:r>
              <a:rPr lang="fr-FR" sz="3500" b="1" dirty="0">
                <a:latin typeface="Times New Roman" pitchFamily="18" charset="0"/>
                <a:cs typeface="Times New Roman" pitchFamily="18" charset="0"/>
              </a:rPr>
              <a:t>      </a:t>
            </a:r>
            <a:r>
              <a:rPr lang="ro-RO" sz="3500" b="1" dirty="0">
                <a:latin typeface="Times New Roman" pitchFamily="18" charset="0"/>
                <a:cs typeface="Times New Roman" pitchFamily="18" charset="0"/>
              </a:rPr>
              <a:t>6</a:t>
            </a:r>
            <a:r>
              <a:rPr lang="fr-FR" sz="3500" dirty="0">
                <a:latin typeface="Times New Roman" pitchFamily="18" charset="0"/>
                <a:cs typeface="Times New Roman" pitchFamily="18" charset="0"/>
              </a:rPr>
              <a:t>. Cum </a:t>
            </a:r>
            <a:r>
              <a:rPr lang="fr-FR" sz="3500" dirty="0" err="1">
                <a:latin typeface="Times New Roman" pitchFamily="18" charset="0"/>
                <a:cs typeface="Times New Roman" pitchFamily="18" charset="0"/>
              </a:rPr>
              <a:t>comentezi</a:t>
            </a:r>
            <a:r>
              <a:rPr lang="fr-FR" sz="3500" dirty="0">
                <a:latin typeface="Times New Roman" pitchFamily="18" charset="0"/>
                <a:cs typeface="Times New Roman" pitchFamily="18" charset="0"/>
              </a:rPr>
              <a:t> </a:t>
            </a:r>
            <a:r>
              <a:rPr lang="fr-FR" sz="3500" dirty="0" err="1">
                <a:latin typeface="Times New Roman" pitchFamily="18" charset="0"/>
                <a:cs typeface="Times New Roman" pitchFamily="18" charset="0"/>
              </a:rPr>
              <a:t>prezen</a:t>
            </a:r>
            <a:r>
              <a:rPr lang="fr-FR" sz="3500" dirty="0">
                <a:latin typeface="Times New Roman" pitchFamily="18" charset="0"/>
                <a:cs typeface="Times New Roman" pitchFamily="18" charset="0"/>
              </a:rPr>
              <a:t>ța </a:t>
            </a:r>
            <a:r>
              <a:rPr lang="fr-FR" sz="3500" dirty="0" err="1">
                <a:latin typeface="Times New Roman" pitchFamily="18" charset="0"/>
                <a:cs typeface="Times New Roman" pitchFamily="18" charset="0"/>
              </a:rPr>
              <a:t>exemplului</a:t>
            </a:r>
            <a:r>
              <a:rPr lang="fr-FR" sz="3500" dirty="0">
                <a:latin typeface="Times New Roman" pitchFamily="18" charset="0"/>
                <a:cs typeface="Times New Roman" pitchFamily="18" charset="0"/>
              </a:rPr>
              <a:t> </a:t>
            </a:r>
            <a:r>
              <a:rPr lang="fr-FR" sz="3500" dirty="0" err="1">
                <a:latin typeface="Times New Roman" pitchFamily="18" charset="0"/>
                <a:cs typeface="Times New Roman" pitchFamily="18" charset="0"/>
              </a:rPr>
              <a:t>personal</a:t>
            </a:r>
            <a:r>
              <a:rPr lang="fr-FR" sz="3500" dirty="0">
                <a:latin typeface="Times New Roman" pitchFamily="18" charset="0"/>
                <a:cs typeface="Times New Roman" pitchFamily="18" charset="0"/>
              </a:rPr>
              <a:t> </a:t>
            </a:r>
            <a:r>
              <a:rPr lang="fr-FR" sz="3500" dirty="0" err="1">
                <a:latin typeface="Times New Roman" pitchFamily="18" charset="0"/>
                <a:cs typeface="Times New Roman" pitchFamily="18" charset="0"/>
              </a:rPr>
              <a:t>în</a:t>
            </a:r>
            <a:r>
              <a:rPr lang="fr-FR" sz="3500" dirty="0">
                <a:latin typeface="Times New Roman" pitchFamily="18" charset="0"/>
                <a:cs typeface="Times New Roman" pitchFamily="18" charset="0"/>
              </a:rPr>
              <a:t> </a:t>
            </a:r>
            <a:r>
              <a:rPr lang="fr-FR" sz="3500" dirty="0" err="1">
                <a:latin typeface="Times New Roman" pitchFamily="18" charset="0"/>
                <a:cs typeface="Times New Roman" pitchFamily="18" charset="0"/>
              </a:rPr>
              <a:t>text</a:t>
            </a:r>
            <a:r>
              <a:rPr lang="fr-FR" sz="3500" dirty="0">
                <a:latin typeface="Times New Roman" pitchFamily="18" charset="0"/>
                <a:cs typeface="Times New Roman" pitchFamily="18" charset="0"/>
              </a:rPr>
              <a:t>? Ce impact are </a:t>
            </a:r>
            <a:r>
              <a:rPr lang="fr-FR" sz="3500" dirty="0" err="1">
                <a:latin typeface="Times New Roman" pitchFamily="18" charset="0"/>
                <a:cs typeface="Times New Roman" pitchFamily="18" charset="0"/>
              </a:rPr>
              <a:t>asupra</a:t>
            </a:r>
            <a:r>
              <a:rPr lang="fr-FR" sz="3500" dirty="0">
                <a:latin typeface="Times New Roman" pitchFamily="18" charset="0"/>
                <a:cs typeface="Times New Roman" pitchFamily="18" charset="0"/>
              </a:rPr>
              <a:t> </a:t>
            </a:r>
            <a:r>
              <a:rPr lang="fr-FR" sz="3500" dirty="0" err="1">
                <a:latin typeface="Times New Roman" pitchFamily="18" charset="0"/>
                <a:cs typeface="Times New Roman" pitchFamily="18" charset="0"/>
              </a:rPr>
              <a:t>calită</a:t>
            </a:r>
            <a:r>
              <a:rPr lang="fr-FR" sz="3500" dirty="0">
                <a:latin typeface="Times New Roman" pitchFamily="18" charset="0"/>
                <a:cs typeface="Times New Roman" pitchFamily="18" charset="0"/>
              </a:rPr>
              <a:t>ții </a:t>
            </a:r>
            <a:r>
              <a:rPr lang="fr-FR" sz="3500" dirty="0" err="1">
                <a:latin typeface="Times New Roman" pitchFamily="18" charset="0"/>
                <a:cs typeface="Times New Roman" pitchFamily="18" charset="0"/>
              </a:rPr>
              <a:t>textului</a:t>
            </a:r>
            <a:r>
              <a:rPr lang="fr-FR" sz="3500" dirty="0">
                <a:latin typeface="Times New Roman" pitchFamily="18" charset="0"/>
                <a:cs typeface="Times New Roman" pitchFamily="18" charset="0"/>
              </a:rPr>
              <a:t>?</a:t>
            </a:r>
            <a:endParaRPr lang="ro-RO" sz="35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1357290" y="274638"/>
            <a:ext cx="6715172" cy="582594"/>
          </a:xfrm>
          <a:solidFill>
            <a:schemeClr val="accent2">
              <a:lumMod val="40000"/>
              <a:lumOff val="60000"/>
            </a:schemeClr>
          </a:solidFill>
        </p:spPr>
        <p:txBody>
          <a:bodyPr>
            <a:normAutofit/>
          </a:bodyPr>
          <a:lstStyle/>
          <a:p>
            <a:r>
              <a:rPr lang="ro-RO" sz="3200" dirty="0">
                <a:latin typeface="Arial Black" pitchFamily="34" charset="0"/>
              </a:rPr>
              <a:t>FIȘĂ DE LUCRU - 2</a:t>
            </a:r>
          </a:p>
        </p:txBody>
      </p:sp>
      <p:sp>
        <p:nvSpPr>
          <p:cNvPr id="3" name="Substituent conținut 2"/>
          <p:cNvSpPr>
            <a:spLocks noGrp="1"/>
          </p:cNvSpPr>
          <p:nvPr>
            <p:ph sz="half" idx="1"/>
          </p:nvPr>
        </p:nvSpPr>
        <p:spPr>
          <a:xfrm>
            <a:off x="457200" y="1000108"/>
            <a:ext cx="8258204" cy="5357850"/>
          </a:xfrm>
          <a:solidFill>
            <a:schemeClr val="accent6">
              <a:lumMod val="40000"/>
              <a:lumOff val="60000"/>
            </a:schemeClr>
          </a:solidFill>
          <a:ln w="44450">
            <a:solidFill>
              <a:schemeClr val="accent1"/>
            </a:solidFill>
          </a:ln>
          <a:effectLst>
            <a:outerShdw blurRad="50800" dist="50800" dir="5400000" algn="ctr" rotWithShape="0">
              <a:srgbClr val="FFFF00"/>
            </a:outerShdw>
          </a:effectLst>
        </p:spPr>
        <p:txBody>
          <a:bodyPr>
            <a:normAutofit fontScale="77500" lnSpcReduction="20000"/>
          </a:bodyPr>
          <a:lstStyle/>
          <a:p>
            <a:pPr>
              <a:buNone/>
            </a:pPr>
            <a:r>
              <a:rPr lang="ro-RO" sz="1400" b="1" dirty="0"/>
              <a:t>                   </a:t>
            </a:r>
          </a:p>
          <a:p>
            <a:pPr>
              <a:buNone/>
            </a:pPr>
            <a:r>
              <a:rPr lang="ro-RO" sz="1800" b="1" dirty="0">
                <a:latin typeface="Times New Roman" pitchFamily="18" charset="0"/>
                <a:cs typeface="Times New Roman" pitchFamily="18" charset="0"/>
              </a:rPr>
              <a:t>                                                           EXERCIȚII DE ARGUMENTARE</a:t>
            </a:r>
          </a:p>
          <a:p>
            <a:endParaRPr lang="ro-RO" sz="1500" dirty="0">
              <a:latin typeface="Times New Roman" pitchFamily="18" charset="0"/>
              <a:cs typeface="Times New Roman" pitchFamily="18" charset="0"/>
            </a:endParaRPr>
          </a:p>
          <a:p>
            <a:pPr>
              <a:buNone/>
            </a:pPr>
            <a:r>
              <a:rPr lang="ro-RO" sz="1500" dirty="0">
                <a:latin typeface="Times New Roman" pitchFamily="18" charset="0"/>
                <a:cs typeface="Times New Roman" pitchFamily="18" charset="0"/>
              </a:rPr>
              <a:t>          1. Găsește câte un argument și câte un contraargument pentru fiecare dintre următoarele afirmații:</a:t>
            </a:r>
          </a:p>
          <a:p>
            <a:pPr>
              <a:buNone/>
            </a:pPr>
            <a:endParaRPr lang="ro-RO" sz="1500" dirty="0">
              <a:latin typeface="Times New Roman" pitchFamily="18" charset="0"/>
              <a:cs typeface="Times New Roman" pitchFamily="18" charset="0"/>
            </a:endParaRPr>
          </a:p>
          <a:p>
            <a:pPr>
              <a:buNone/>
            </a:pPr>
            <a:r>
              <a:rPr lang="ro-RO" sz="1500" dirty="0">
                <a:latin typeface="Times New Roman" pitchFamily="18" charset="0"/>
                <a:cs typeface="Times New Roman" pitchFamily="18" charset="0"/>
              </a:rPr>
              <a:t>            a. Oamenii se pot cunoaște cu adevărat, doar prin raportare la alții.</a:t>
            </a:r>
          </a:p>
          <a:p>
            <a:pPr>
              <a:buNone/>
            </a:pPr>
            <a:r>
              <a:rPr lang="ro-RO" sz="1500" b="1" dirty="0">
                <a:latin typeface="Times New Roman" pitchFamily="18" charset="0"/>
                <a:cs typeface="Times New Roman" pitchFamily="18" charset="0"/>
              </a:rPr>
              <a:t>                         Argument:                                                                                                  Contraargument:</a:t>
            </a:r>
          </a:p>
          <a:p>
            <a:pPr>
              <a:buNone/>
            </a:pPr>
            <a:r>
              <a:rPr lang="ro-RO" sz="1500" dirty="0">
                <a:latin typeface="Times New Roman" pitchFamily="18" charset="0"/>
                <a:cs typeface="Times New Roman" pitchFamily="18" charset="0"/>
              </a:rPr>
              <a:t>            …………………………………….                                                              ………………………………………..</a:t>
            </a:r>
          </a:p>
          <a:p>
            <a:pPr>
              <a:buNone/>
            </a:pPr>
            <a:r>
              <a:rPr lang="ro-RO" sz="1500" dirty="0">
                <a:latin typeface="Times New Roman" pitchFamily="18" charset="0"/>
                <a:cs typeface="Times New Roman" pitchFamily="18" charset="0"/>
              </a:rPr>
              <a:t>            ……………………………………..                                                             ………………………………………..</a:t>
            </a:r>
          </a:p>
          <a:p>
            <a:pPr>
              <a:buNone/>
            </a:pPr>
            <a:r>
              <a:rPr lang="ro-RO" sz="1500" dirty="0">
                <a:latin typeface="Times New Roman" pitchFamily="18" charset="0"/>
                <a:cs typeface="Times New Roman" pitchFamily="18" charset="0"/>
              </a:rPr>
              <a:t>            ……………………………………..                                                             ………………………………………..</a:t>
            </a:r>
          </a:p>
          <a:p>
            <a:pPr>
              <a:buNone/>
            </a:pPr>
            <a:r>
              <a:rPr lang="ro-RO" sz="1500" dirty="0">
                <a:latin typeface="Times New Roman" pitchFamily="18" charset="0"/>
                <a:cs typeface="Times New Roman" pitchFamily="18" charset="0"/>
              </a:rPr>
              <a:t>            ……………………………………..                                                              ………………………………………..</a:t>
            </a:r>
          </a:p>
          <a:p>
            <a:pPr>
              <a:buNone/>
            </a:pPr>
            <a:r>
              <a:rPr lang="ro-RO" sz="1500" dirty="0">
                <a:latin typeface="Times New Roman" pitchFamily="18" charset="0"/>
                <a:cs typeface="Times New Roman" pitchFamily="18" charset="0"/>
              </a:rPr>
              <a:t> </a:t>
            </a:r>
          </a:p>
          <a:p>
            <a:pPr>
              <a:buNone/>
            </a:pPr>
            <a:r>
              <a:rPr lang="ro-RO" sz="1500" dirty="0">
                <a:latin typeface="Times New Roman" pitchFamily="18" charset="0"/>
                <a:cs typeface="Times New Roman" pitchFamily="18" charset="0"/>
              </a:rPr>
              <a:t>             b. Călătoriile sunt calea cea mai eficientă către descoperirea de sine.</a:t>
            </a:r>
          </a:p>
          <a:p>
            <a:pPr>
              <a:buNone/>
            </a:pPr>
            <a:r>
              <a:rPr lang="ro-RO" sz="1500" dirty="0">
                <a:latin typeface="Times New Roman" pitchFamily="18" charset="0"/>
                <a:cs typeface="Times New Roman" pitchFamily="18" charset="0"/>
              </a:rPr>
              <a:t>                          </a:t>
            </a:r>
            <a:r>
              <a:rPr lang="ro-RO" sz="1500" b="1" dirty="0">
                <a:latin typeface="Times New Roman" pitchFamily="18" charset="0"/>
                <a:cs typeface="Times New Roman" pitchFamily="18" charset="0"/>
              </a:rPr>
              <a:t>Argument:                                                                                                 </a:t>
            </a:r>
            <a:r>
              <a:rPr lang="ro-RO" sz="1500" b="1" dirty="0" err="1">
                <a:latin typeface="Times New Roman" pitchFamily="18" charset="0"/>
                <a:cs typeface="Times New Roman" pitchFamily="18" charset="0"/>
              </a:rPr>
              <a:t>Contraragument</a:t>
            </a:r>
            <a:r>
              <a:rPr lang="ro-RO" sz="1500" b="1" dirty="0">
                <a:latin typeface="Times New Roman" pitchFamily="18" charset="0"/>
                <a:cs typeface="Times New Roman" pitchFamily="18" charset="0"/>
              </a:rPr>
              <a:t>:</a:t>
            </a:r>
          </a:p>
          <a:p>
            <a:pPr>
              <a:buNone/>
            </a:pPr>
            <a:r>
              <a:rPr lang="ro-RO" sz="1500" dirty="0">
                <a:latin typeface="Times New Roman" pitchFamily="18" charset="0"/>
                <a:cs typeface="Times New Roman" pitchFamily="18" charset="0"/>
              </a:rPr>
              <a:t>             ……………………………………..                                                              …………………………………………</a:t>
            </a:r>
          </a:p>
          <a:p>
            <a:pPr>
              <a:buNone/>
            </a:pPr>
            <a:r>
              <a:rPr lang="ro-RO" sz="1500" dirty="0">
                <a:latin typeface="Times New Roman" pitchFamily="18" charset="0"/>
                <a:cs typeface="Times New Roman" pitchFamily="18" charset="0"/>
              </a:rPr>
              <a:t>             ……………………………………..                                                              …………………………………………</a:t>
            </a:r>
          </a:p>
          <a:p>
            <a:pPr>
              <a:buNone/>
            </a:pPr>
            <a:r>
              <a:rPr lang="ro-RO" sz="1500" dirty="0">
                <a:latin typeface="Times New Roman" pitchFamily="18" charset="0"/>
                <a:cs typeface="Times New Roman" pitchFamily="18" charset="0"/>
              </a:rPr>
              <a:t>             ……………………………………..                                                              …………………………………………</a:t>
            </a:r>
          </a:p>
          <a:p>
            <a:pPr>
              <a:buNone/>
            </a:pPr>
            <a:r>
              <a:rPr lang="ro-RO" sz="1500" dirty="0">
                <a:latin typeface="Times New Roman" pitchFamily="18" charset="0"/>
                <a:cs typeface="Times New Roman" pitchFamily="18" charset="0"/>
              </a:rPr>
              <a:t>             ……………………………………..                                                               …………………………………………</a:t>
            </a:r>
          </a:p>
          <a:p>
            <a:pPr>
              <a:buNone/>
            </a:pPr>
            <a:r>
              <a:rPr lang="ro-RO" sz="1500" dirty="0">
                <a:latin typeface="Times New Roman" pitchFamily="18" charset="0"/>
                <a:cs typeface="Times New Roman" pitchFamily="18" charset="0"/>
              </a:rPr>
              <a:t> </a:t>
            </a:r>
          </a:p>
          <a:p>
            <a:pPr>
              <a:buNone/>
            </a:pPr>
            <a:r>
              <a:rPr lang="ro-RO" sz="1500" dirty="0">
                <a:latin typeface="Times New Roman" pitchFamily="18" charset="0"/>
                <a:cs typeface="Times New Roman" pitchFamily="18" charset="0"/>
              </a:rPr>
              <a:t>             c. Ca să devină scriitor, un om trebuie să trăiască o viață plină de aventuri.</a:t>
            </a:r>
          </a:p>
          <a:p>
            <a:pPr>
              <a:buNone/>
            </a:pPr>
            <a:r>
              <a:rPr lang="ro-RO" sz="1500" dirty="0">
                <a:latin typeface="Times New Roman" pitchFamily="18" charset="0"/>
                <a:cs typeface="Times New Roman" pitchFamily="18" charset="0"/>
              </a:rPr>
              <a:t>                         </a:t>
            </a:r>
            <a:r>
              <a:rPr lang="ro-RO" sz="1500" b="1" dirty="0">
                <a:latin typeface="Times New Roman" pitchFamily="18" charset="0"/>
                <a:cs typeface="Times New Roman" pitchFamily="18" charset="0"/>
              </a:rPr>
              <a:t>Argument:                                                                                                    Contraargument:</a:t>
            </a:r>
          </a:p>
          <a:p>
            <a:pPr>
              <a:buNone/>
            </a:pPr>
            <a:r>
              <a:rPr lang="ro-RO" sz="1500" dirty="0">
                <a:latin typeface="Times New Roman" pitchFamily="18" charset="0"/>
                <a:cs typeface="Times New Roman" pitchFamily="18" charset="0"/>
              </a:rPr>
              <a:t>           ………………………………………….                                                          …………………………………………</a:t>
            </a:r>
          </a:p>
          <a:p>
            <a:pPr>
              <a:buNone/>
            </a:pPr>
            <a:r>
              <a:rPr lang="ro-RO" sz="1500" dirty="0">
                <a:latin typeface="Times New Roman" pitchFamily="18" charset="0"/>
                <a:cs typeface="Times New Roman" pitchFamily="18" charset="0"/>
              </a:rPr>
              <a:t>           ………………………………………….                                                          …………………………………………</a:t>
            </a:r>
          </a:p>
          <a:p>
            <a:pPr>
              <a:buNone/>
            </a:pPr>
            <a:r>
              <a:rPr lang="ro-RO" sz="1500" dirty="0">
                <a:latin typeface="Times New Roman" pitchFamily="18" charset="0"/>
                <a:cs typeface="Times New Roman" pitchFamily="18" charset="0"/>
              </a:rPr>
              <a:t>           ………………………………………….                                                          …………………………………………</a:t>
            </a:r>
          </a:p>
          <a:p>
            <a:pPr>
              <a:buNone/>
            </a:pPr>
            <a:r>
              <a:rPr lang="ro-RO" sz="1500" dirty="0">
                <a:latin typeface="Times New Roman" pitchFamily="18" charset="0"/>
                <a:cs typeface="Times New Roman" pitchFamily="18" charset="0"/>
              </a:rPr>
              <a:t>           ………………………………………….                                                          …………………………………………</a:t>
            </a:r>
          </a:p>
          <a:p>
            <a:pPr>
              <a:buNone/>
            </a:pPr>
            <a:r>
              <a:rPr lang="ro-RO" sz="1500" dirty="0">
                <a:latin typeface="Times New Roman" pitchFamily="18" charset="0"/>
                <a:cs typeface="Times New Roman" pitchFamily="18" charset="0"/>
              </a:rPr>
              <a:t> </a:t>
            </a:r>
          </a:p>
          <a:p>
            <a:pPr>
              <a:buNone/>
            </a:pPr>
            <a:r>
              <a:rPr lang="ro-RO" sz="1500" dirty="0">
                <a:latin typeface="Times New Roman" pitchFamily="18" charset="0"/>
                <a:cs typeface="Times New Roman" pitchFamily="18"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solidFill>
            <a:srgbClr val="FFFF00"/>
          </a:solidFill>
        </p:spPr>
        <p:txBody>
          <a:bodyPr>
            <a:normAutofit fontScale="90000"/>
          </a:bodyPr>
          <a:lstStyle/>
          <a:p>
            <a:r>
              <a:rPr lang="ro-RO" sz="2700" dirty="0">
                <a:latin typeface="Times New Roman" pitchFamily="18" charset="0"/>
                <a:cs typeface="Times New Roman" pitchFamily="18" charset="0"/>
              </a:rPr>
              <a:t>CÂND  REDACTAȚI  TEXTUL  DE  TIP  ARGUMENTATIV</a:t>
            </a:r>
            <a:r>
              <a:rPr lang="ro-RO" dirty="0"/>
              <a:t>, </a:t>
            </a:r>
            <a:r>
              <a:rPr lang="ro-RO" sz="3100" dirty="0">
                <a:solidFill>
                  <a:srgbClr val="EC203D"/>
                </a:solidFill>
                <a:latin typeface="Arial Black" pitchFamily="34" charset="0"/>
              </a:rPr>
              <a:t>NU UITAȚI…</a:t>
            </a:r>
          </a:p>
        </p:txBody>
      </p:sp>
      <p:sp>
        <p:nvSpPr>
          <p:cNvPr id="4" name="Substituent conținut 3"/>
          <p:cNvSpPr>
            <a:spLocks noGrp="1"/>
          </p:cNvSpPr>
          <p:nvPr>
            <p:ph sz="half" idx="2"/>
          </p:nvPr>
        </p:nvSpPr>
        <p:spPr>
          <a:xfrm>
            <a:off x="457200" y="1785927"/>
            <a:ext cx="4040188" cy="3429024"/>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44450">
            <a:solidFill>
              <a:srgbClr val="FFFF00"/>
            </a:solidFill>
          </a:ln>
        </p:spPr>
        <p:txBody>
          <a:bodyPr>
            <a:normAutofit lnSpcReduction="10000"/>
          </a:bodyPr>
          <a:lstStyle/>
          <a:p>
            <a:endParaRPr lang="ro-RO" dirty="0">
              <a:solidFill>
                <a:srgbClr val="FF0000"/>
              </a:solidFill>
            </a:endParaRPr>
          </a:p>
          <a:p>
            <a:r>
              <a:rPr lang="ro-RO" dirty="0">
                <a:solidFill>
                  <a:srgbClr val="FF0000"/>
                </a:solidFill>
              </a:rPr>
              <a:t>Ordonați argumentele: </a:t>
            </a:r>
          </a:p>
          <a:p>
            <a:pPr>
              <a:buNone/>
            </a:pPr>
            <a:r>
              <a:rPr lang="ro-RO" dirty="0">
                <a:solidFill>
                  <a:srgbClr val="FF0000"/>
                </a:solidFill>
              </a:rPr>
              <a:t>       </a:t>
            </a:r>
            <a:r>
              <a:rPr lang="ro-RO" dirty="0" err="1">
                <a:solidFill>
                  <a:srgbClr val="FF0000"/>
                </a:solidFill>
              </a:rPr>
              <a:t>-</a:t>
            </a:r>
            <a:r>
              <a:rPr lang="ro-RO" dirty="0" err="1"/>
              <a:t>fapte</a:t>
            </a:r>
            <a:r>
              <a:rPr lang="ro-RO" dirty="0"/>
              <a:t>, judecăți, mărturii credințe.</a:t>
            </a:r>
          </a:p>
          <a:p>
            <a:pPr>
              <a:buNone/>
            </a:pPr>
            <a:r>
              <a:rPr lang="ro-RO" dirty="0"/>
              <a:t> </a:t>
            </a:r>
          </a:p>
          <a:p>
            <a:r>
              <a:rPr lang="ro-RO" dirty="0"/>
              <a:t> </a:t>
            </a:r>
            <a:r>
              <a:rPr lang="ro-RO" sz="2000" dirty="0"/>
              <a:t>Dacă trebuie să contracarați puncte de vedere opuse, faceți referire convingător la exemple, date, experiențe.</a:t>
            </a:r>
          </a:p>
        </p:txBody>
      </p:sp>
      <p:sp>
        <p:nvSpPr>
          <p:cNvPr id="6" name="Substituent conținut 5"/>
          <p:cNvSpPr>
            <a:spLocks noGrp="1"/>
          </p:cNvSpPr>
          <p:nvPr>
            <p:ph sz="quarter" idx="4"/>
          </p:nvPr>
        </p:nvSpPr>
        <p:spPr>
          <a:xfrm>
            <a:off x="4645025" y="1785926"/>
            <a:ext cx="4041775" cy="4572032"/>
          </a:xfrm>
          <a:gradFill>
            <a:gsLst>
              <a:gs pos="0">
                <a:srgbClr val="03D4A8"/>
              </a:gs>
              <a:gs pos="25000">
                <a:srgbClr val="21D6E0"/>
              </a:gs>
              <a:gs pos="75000">
                <a:srgbClr val="0087E6"/>
              </a:gs>
              <a:gs pos="100000">
                <a:srgbClr val="005CBF"/>
              </a:gs>
            </a:gsLst>
            <a:lin ang="5400000" scaled="0"/>
          </a:gradFill>
          <a:ln w="44450">
            <a:solidFill>
              <a:schemeClr val="accent6">
                <a:lumMod val="75000"/>
              </a:schemeClr>
            </a:solidFill>
          </a:ln>
        </p:spPr>
        <p:txBody>
          <a:bodyPr>
            <a:normAutofit fontScale="92500" lnSpcReduction="10000"/>
          </a:bodyPr>
          <a:lstStyle/>
          <a:p>
            <a:r>
              <a:rPr lang="ro-RO" dirty="0"/>
              <a:t> </a:t>
            </a:r>
            <a:r>
              <a:rPr lang="ro-RO" dirty="0">
                <a:solidFill>
                  <a:srgbClr val="FF0000"/>
                </a:solidFill>
              </a:rPr>
              <a:t>Încheierea argumentării</a:t>
            </a:r>
            <a:r>
              <a:rPr lang="ro-RO" dirty="0"/>
              <a:t>: </a:t>
            </a:r>
          </a:p>
          <a:p>
            <a:pPr>
              <a:buNone/>
            </a:pPr>
            <a:r>
              <a:rPr lang="ro-RO" dirty="0"/>
              <a:t>  1. Evitați să repetați în concluzie ce ați enunțat deja.</a:t>
            </a:r>
          </a:p>
          <a:p>
            <a:pPr>
              <a:buNone/>
            </a:pPr>
            <a:r>
              <a:rPr lang="ro-RO" dirty="0"/>
              <a:t>   2. Verificați argumentele plecând de la reperele:</a:t>
            </a:r>
          </a:p>
          <a:p>
            <a:r>
              <a:rPr lang="ro-RO" dirty="0"/>
              <a:t>Teza este clar formulată?</a:t>
            </a:r>
          </a:p>
          <a:p>
            <a:r>
              <a:rPr lang="ro-RO" dirty="0"/>
              <a:t>Argumentele sunt logice?</a:t>
            </a:r>
          </a:p>
          <a:p>
            <a:r>
              <a:rPr lang="ro-RO" dirty="0"/>
              <a:t>Paragrafele sunt vizibil marcate?</a:t>
            </a:r>
          </a:p>
          <a:p>
            <a:r>
              <a:rPr lang="ro-RO" dirty="0"/>
              <a:t>Concluzia are legătură cu ipoteza?</a:t>
            </a:r>
          </a:p>
          <a:p>
            <a:r>
              <a:rPr lang="ro-RO" dirty="0"/>
              <a:t>Aveți numărul de cuvinte necesare?</a:t>
            </a:r>
          </a:p>
          <a:p>
            <a:endParaRPr lang="ro-RO" dirty="0"/>
          </a:p>
          <a:p>
            <a:endParaRPr lang="ro-RO"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b="1" dirty="0">
                <a:latin typeface="Arial Black" pitchFamily="34" charset="0"/>
              </a:rPr>
              <a:t>BIBLIOGRAFIE</a:t>
            </a:r>
          </a:p>
        </p:txBody>
      </p:sp>
      <p:sp>
        <p:nvSpPr>
          <p:cNvPr id="3" name="Substituent conținut 2"/>
          <p:cNvSpPr>
            <a:spLocks noGrp="1"/>
          </p:cNvSpPr>
          <p:nvPr>
            <p:ph idx="1"/>
          </p:nvPr>
        </p:nvSpPr>
        <p:spPr/>
        <p:txBody>
          <a:bodyPr>
            <a:normAutofit lnSpcReduction="10000"/>
          </a:bodyPr>
          <a:lstStyle/>
          <a:p>
            <a:r>
              <a:rPr lang="fr-FR" dirty="0"/>
              <a:t> </a:t>
            </a:r>
            <a:r>
              <a:rPr lang="fr-FR" sz="2400" i="1" dirty="0" err="1"/>
              <a:t>Manual</a:t>
            </a:r>
            <a:r>
              <a:rPr lang="fr-FR" sz="2400" i="1" dirty="0"/>
              <a:t> </a:t>
            </a:r>
            <a:r>
              <a:rPr lang="fr-FR" sz="2400" i="1" dirty="0" err="1"/>
              <a:t>pentru</a:t>
            </a:r>
            <a:r>
              <a:rPr lang="fr-FR" sz="2400" i="1" dirty="0"/>
              <a:t> </a:t>
            </a:r>
            <a:r>
              <a:rPr lang="fr-FR" sz="2400" i="1" dirty="0" err="1"/>
              <a:t>clasa</a:t>
            </a:r>
            <a:r>
              <a:rPr lang="fr-FR" sz="2400" i="1" dirty="0"/>
              <a:t> a </a:t>
            </a:r>
            <a:r>
              <a:rPr lang="fr-FR" sz="2400" i="1" dirty="0" err="1"/>
              <a:t>IX-a</a:t>
            </a:r>
            <a:r>
              <a:rPr lang="fr-FR" sz="2400" dirty="0"/>
              <a:t> , </a:t>
            </a:r>
            <a:r>
              <a:rPr lang="fr-FR" sz="2400" dirty="0" err="1"/>
              <a:t>Limba</a:t>
            </a:r>
            <a:r>
              <a:rPr lang="fr-FR" sz="2400" dirty="0"/>
              <a:t> </a:t>
            </a:r>
            <a:r>
              <a:rPr lang="fr-FR" sz="2400" dirty="0" err="1"/>
              <a:t>română</a:t>
            </a:r>
            <a:r>
              <a:rPr lang="fr-FR" sz="2400" dirty="0"/>
              <a:t>, Ed. </a:t>
            </a:r>
            <a:r>
              <a:rPr lang="fr-FR" sz="2400" dirty="0" err="1"/>
              <a:t>Corint</a:t>
            </a:r>
            <a:r>
              <a:rPr lang="fr-FR" sz="2400" dirty="0"/>
              <a:t>.</a:t>
            </a:r>
            <a:endParaRPr lang="ro-RO" sz="2400" dirty="0"/>
          </a:p>
          <a:p>
            <a:r>
              <a:rPr lang="fr-FR" sz="2400" b="1" dirty="0"/>
              <a:t>Constantin </a:t>
            </a:r>
            <a:r>
              <a:rPr lang="fr-FR" sz="2400" b="1" dirty="0" err="1"/>
              <a:t>Parfene</a:t>
            </a:r>
            <a:r>
              <a:rPr lang="fr-FR" sz="2400" dirty="0"/>
              <a:t>, </a:t>
            </a:r>
            <a:r>
              <a:rPr lang="fr-FR" sz="2400" i="1" dirty="0" err="1"/>
              <a:t>Metodica</a:t>
            </a:r>
            <a:r>
              <a:rPr lang="fr-FR" sz="2400" i="1" dirty="0"/>
              <a:t> </a:t>
            </a:r>
            <a:r>
              <a:rPr lang="fr-FR" sz="2400" i="1" dirty="0" err="1"/>
              <a:t>studierii</a:t>
            </a:r>
            <a:r>
              <a:rPr lang="fr-FR" sz="2400" i="1" dirty="0"/>
              <a:t> </a:t>
            </a:r>
            <a:r>
              <a:rPr lang="fr-FR" sz="2400" i="1" dirty="0" err="1"/>
              <a:t>limbii</a:t>
            </a:r>
            <a:r>
              <a:rPr lang="fr-FR" sz="2400" i="1" dirty="0"/>
              <a:t> și </a:t>
            </a:r>
            <a:r>
              <a:rPr lang="fr-FR" sz="2400" i="1" dirty="0" err="1"/>
              <a:t>literaturii</a:t>
            </a:r>
            <a:r>
              <a:rPr lang="fr-FR" sz="2400" i="1" dirty="0"/>
              <a:t> </a:t>
            </a:r>
            <a:r>
              <a:rPr lang="fr-FR" sz="2400" i="1" dirty="0" err="1"/>
              <a:t>române</a:t>
            </a:r>
            <a:r>
              <a:rPr lang="fr-FR" sz="2400" i="1" dirty="0"/>
              <a:t> </a:t>
            </a:r>
            <a:r>
              <a:rPr lang="fr-FR" sz="2400" i="1" dirty="0" err="1"/>
              <a:t>în</a:t>
            </a:r>
            <a:r>
              <a:rPr lang="fr-FR" sz="2400" i="1" dirty="0"/>
              <a:t> ș</a:t>
            </a:r>
            <a:r>
              <a:rPr lang="fr-FR" sz="2400" i="1" dirty="0" err="1"/>
              <a:t>coală</a:t>
            </a:r>
            <a:r>
              <a:rPr lang="fr-FR" sz="2400" dirty="0"/>
              <a:t>, Ed. </a:t>
            </a:r>
            <a:r>
              <a:rPr lang="fr-FR" sz="2400" dirty="0" err="1"/>
              <a:t>Polirom</a:t>
            </a:r>
            <a:r>
              <a:rPr lang="fr-FR" sz="2400" dirty="0"/>
              <a:t>, </a:t>
            </a:r>
            <a:r>
              <a:rPr lang="fr-FR" sz="2400" dirty="0" err="1"/>
              <a:t>Ia</a:t>
            </a:r>
            <a:r>
              <a:rPr lang="fr-FR" sz="2400" dirty="0"/>
              <a:t>și, 1999.</a:t>
            </a:r>
            <a:endParaRPr lang="ro-RO" sz="2400" dirty="0"/>
          </a:p>
          <a:p>
            <a:r>
              <a:rPr lang="fr-FR" sz="2400" dirty="0"/>
              <a:t> </a:t>
            </a:r>
            <a:r>
              <a:rPr lang="fr-FR" sz="2400" b="1" dirty="0" err="1"/>
              <a:t>Vistian</a:t>
            </a:r>
            <a:r>
              <a:rPr lang="fr-FR" sz="2400" b="1" dirty="0"/>
              <a:t> </a:t>
            </a:r>
            <a:r>
              <a:rPr lang="fr-FR" sz="2400" b="1" dirty="0" err="1"/>
              <a:t>Goia</a:t>
            </a:r>
            <a:r>
              <a:rPr lang="fr-FR" sz="2400" b="1" dirty="0"/>
              <a:t>, Ion </a:t>
            </a:r>
            <a:r>
              <a:rPr lang="fr-FR" sz="2400" b="1" dirty="0" err="1"/>
              <a:t>Drăgotoiu</a:t>
            </a:r>
            <a:r>
              <a:rPr lang="fr-FR" sz="2400" dirty="0"/>
              <a:t>, </a:t>
            </a:r>
            <a:r>
              <a:rPr lang="fr-FR" sz="2400" i="1" dirty="0" err="1"/>
              <a:t>Metodica</a:t>
            </a:r>
            <a:r>
              <a:rPr lang="fr-FR" sz="2400" i="1" dirty="0"/>
              <a:t> </a:t>
            </a:r>
            <a:r>
              <a:rPr lang="fr-FR" sz="2400" i="1" dirty="0" err="1"/>
              <a:t>predării</a:t>
            </a:r>
            <a:r>
              <a:rPr lang="fr-FR" sz="2400" i="1" dirty="0"/>
              <a:t> </a:t>
            </a:r>
            <a:r>
              <a:rPr lang="fr-FR" sz="2400" i="1" dirty="0" err="1"/>
              <a:t>limbii</a:t>
            </a:r>
            <a:r>
              <a:rPr lang="fr-FR" sz="2400" i="1" dirty="0"/>
              <a:t> și </a:t>
            </a:r>
            <a:r>
              <a:rPr lang="fr-FR" sz="2400" i="1" dirty="0" err="1"/>
              <a:t>literaturii</a:t>
            </a:r>
            <a:r>
              <a:rPr lang="fr-FR" sz="2400" i="1" dirty="0"/>
              <a:t> </a:t>
            </a:r>
            <a:r>
              <a:rPr lang="fr-FR" sz="2400" i="1" dirty="0" err="1"/>
              <a:t>române</a:t>
            </a:r>
            <a:r>
              <a:rPr lang="fr-FR" sz="2400" dirty="0"/>
              <a:t>, EDP, </a:t>
            </a:r>
            <a:r>
              <a:rPr lang="fr-BE" sz="2400" dirty="0"/>
              <a:t>București, 1995.</a:t>
            </a:r>
            <a:endParaRPr lang="ro-RO" sz="2400" dirty="0"/>
          </a:p>
          <a:p>
            <a:r>
              <a:rPr lang="ro-RO" sz="2400" b="1" dirty="0" err="1"/>
              <a:t>Borchin</a:t>
            </a:r>
            <a:r>
              <a:rPr lang="ro-RO" sz="2400" b="1" dirty="0"/>
              <a:t>, Mirela-Ioana</a:t>
            </a:r>
            <a:r>
              <a:rPr lang="ro-RO" sz="2400" dirty="0"/>
              <a:t> (coord.) </a:t>
            </a:r>
            <a:r>
              <a:rPr lang="ro-RO" sz="2400" i="1" dirty="0"/>
              <a:t>Comunicare și argumentare. Teorie și aplicații</a:t>
            </a:r>
            <a:r>
              <a:rPr lang="ro-RO" sz="2400" dirty="0"/>
              <a:t>, Timișoara, Ed. Excelsior </a:t>
            </a:r>
            <a:r>
              <a:rPr lang="ro-RO" sz="2400" dirty="0" err="1"/>
              <a:t>Art</a:t>
            </a:r>
            <a:r>
              <a:rPr lang="ro-RO" sz="2400" dirty="0"/>
              <a:t>, 2007.</a:t>
            </a:r>
          </a:p>
          <a:p>
            <a:r>
              <a:rPr lang="ro-RO" sz="2400" b="1" dirty="0" err="1"/>
              <a:t>Borchin</a:t>
            </a:r>
            <a:r>
              <a:rPr lang="ro-RO" sz="2400" b="1" dirty="0"/>
              <a:t>, </a:t>
            </a:r>
            <a:r>
              <a:rPr lang="ro-RO" sz="2400" b="1" dirty="0" err="1"/>
              <a:t>Mirela-</a:t>
            </a:r>
            <a:r>
              <a:rPr lang="ro-RO" sz="2400" b="1" dirty="0"/>
              <a:t> Ioana,</a:t>
            </a:r>
            <a:r>
              <a:rPr lang="ro-RO" sz="2400" dirty="0"/>
              <a:t> </a:t>
            </a:r>
            <a:r>
              <a:rPr lang="ro-RO" sz="2400" i="1" dirty="0"/>
              <a:t>Paradigme ale comunicării: Limbaje și Limbi</a:t>
            </a:r>
            <a:r>
              <a:rPr lang="ro-RO" sz="2400" dirty="0"/>
              <a:t>, Timișoara, Ed. Excelsior, 2001.</a:t>
            </a:r>
          </a:p>
          <a:p>
            <a:r>
              <a:rPr lang="ro-RO" sz="2400" b="1" dirty="0" err="1"/>
              <a:t>Sâmihăian</a:t>
            </a:r>
            <a:r>
              <a:rPr lang="ro-RO" sz="2400" b="1" dirty="0"/>
              <a:t>, Florentina</a:t>
            </a:r>
            <a:r>
              <a:rPr lang="ro-RO" sz="2400" dirty="0"/>
              <a:t>, </a:t>
            </a:r>
            <a:r>
              <a:rPr lang="ro-RO" sz="2400" i="1" dirty="0"/>
              <a:t>O didactică a limbii și literaturii </a:t>
            </a:r>
            <a:r>
              <a:rPr lang="ro-RO" sz="2400" i="1" dirty="0" err="1"/>
              <a:t>române.Provocări</a:t>
            </a:r>
            <a:r>
              <a:rPr lang="ro-RO" sz="2400" i="1" dirty="0"/>
              <a:t> actuale pentru</a:t>
            </a:r>
            <a:r>
              <a:rPr lang="ro-RO" sz="2400" dirty="0"/>
              <a:t> </a:t>
            </a:r>
            <a:r>
              <a:rPr lang="ro-RO" sz="2400" i="1" dirty="0"/>
              <a:t>profesor și elev</a:t>
            </a:r>
            <a:r>
              <a:rPr lang="ro-RO" sz="2400" dirty="0"/>
              <a:t>, București, </a:t>
            </a:r>
            <a:r>
              <a:rPr lang="ro-RO" sz="2400" dirty="0" err="1"/>
              <a:t>Ed.Art</a:t>
            </a:r>
            <a:r>
              <a:rPr lang="ro-RO" sz="2400" dirty="0"/>
              <a:t>, 2014.</a:t>
            </a:r>
          </a:p>
          <a:p>
            <a:endParaRPr lang="ro-RO" sz="2400" dirty="0"/>
          </a:p>
          <a:p>
            <a:endParaRPr lang="ro-RO"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22000"/>
          </a:blip>
          <a:srcRect/>
          <a:stretch>
            <a:fillRect t="-25000" b="-25000"/>
          </a:stretch>
        </a:blip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1500166" y="274638"/>
            <a:ext cx="6429420" cy="939784"/>
          </a:xfrm>
          <a:solidFill>
            <a:schemeClr val="accent6">
              <a:lumMod val="60000"/>
              <a:lumOff val="40000"/>
            </a:schemeClr>
          </a:solidFill>
          <a:ln w="53975">
            <a:solidFill>
              <a:schemeClr val="accent1"/>
            </a:solidFill>
          </a:ln>
        </p:spPr>
        <p:txBody>
          <a:bodyPr>
            <a:normAutofit/>
          </a:bodyPr>
          <a:lstStyle/>
          <a:p>
            <a:r>
              <a:rPr lang="ro-RO" b="1" dirty="0">
                <a:solidFill>
                  <a:schemeClr val="accent2"/>
                </a:solidFill>
                <a:effectLst>
                  <a:outerShdw blurRad="50800" dist="50800" dir="5400000" algn="ctr" rotWithShape="0">
                    <a:srgbClr val="FFFF00"/>
                  </a:outerShdw>
                </a:effectLst>
                <a:latin typeface="Constantia" pitchFamily="18" charset="0"/>
              </a:rPr>
              <a:t>LECȚIE  DE  PREDARE</a:t>
            </a:r>
          </a:p>
        </p:txBody>
      </p:sp>
      <p:sp>
        <p:nvSpPr>
          <p:cNvPr id="3" name="Substituent conținut 2"/>
          <p:cNvSpPr>
            <a:spLocks noGrp="1"/>
          </p:cNvSpPr>
          <p:nvPr>
            <p:ph idx="1"/>
          </p:nvPr>
        </p:nvSpPr>
        <p:spPr>
          <a:xfrm>
            <a:off x="457200" y="1857364"/>
            <a:ext cx="8229600" cy="3214710"/>
          </a:xfrm>
        </p:spPr>
        <p:txBody>
          <a:bodyPr>
            <a:normAutofit/>
            <a:scene3d>
              <a:camera prst="orthographicFront"/>
              <a:lightRig rig="threePt" dir="t"/>
            </a:scene3d>
            <a:sp3d extrusionH="57150">
              <a:bevelT w="38100" h="38100" prst="relaxedInset"/>
              <a:bevelB w="38100" h="38100"/>
            </a:sp3d>
          </a:bodyPr>
          <a:lstStyle/>
          <a:p>
            <a:r>
              <a:rPr lang="ro-RO" b="1" dirty="0">
                <a:latin typeface="Constantia" pitchFamily="18" charset="0"/>
              </a:rPr>
              <a:t>OBIECTIVE   OPERAȚIONALE</a:t>
            </a:r>
            <a:r>
              <a:rPr lang="ro-RO" dirty="0"/>
              <a:t>:</a:t>
            </a:r>
          </a:p>
          <a:p>
            <a:pPr>
              <a:buNone/>
            </a:pPr>
            <a:r>
              <a:rPr lang="ro-RO" sz="1900" dirty="0">
                <a:latin typeface="Constantia" pitchFamily="18" charset="0"/>
              </a:rPr>
              <a:t>     O1: </a:t>
            </a:r>
            <a:r>
              <a:rPr lang="ro-RO" sz="1900" b="1" dirty="0">
                <a:latin typeface="Constantia" pitchFamily="18" charset="0"/>
              </a:rPr>
              <a:t>Să deosebească un text literar de unul nonliterar;</a:t>
            </a:r>
          </a:p>
          <a:p>
            <a:pPr>
              <a:buNone/>
            </a:pPr>
            <a:r>
              <a:rPr lang="ro-RO" sz="1900" b="1" dirty="0">
                <a:latin typeface="Constantia" pitchFamily="18" charset="0"/>
              </a:rPr>
              <a:t>     O2: Să recunoască structura unui text argumentativ;</a:t>
            </a:r>
          </a:p>
          <a:p>
            <a:pPr>
              <a:buNone/>
            </a:pPr>
            <a:r>
              <a:rPr lang="ro-RO" sz="1900" b="1" dirty="0">
                <a:latin typeface="Constantia" pitchFamily="18" charset="0"/>
              </a:rPr>
              <a:t>     O3: Să folosească anumiți conectori specifici în formularea argumentelor;</a:t>
            </a:r>
          </a:p>
          <a:p>
            <a:pPr>
              <a:buNone/>
            </a:pPr>
            <a:r>
              <a:rPr lang="ro-RO" sz="1900" b="1" dirty="0">
                <a:latin typeface="Constantia" pitchFamily="18" charset="0"/>
              </a:rPr>
              <a:t>     O4: Să identifice părțile componente ale textului argumentativ, precum și conectorii;</a:t>
            </a:r>
          </a:p>
          <a:p>
            <a:pPr>
              <a:buNone/>
            </a:pPr>
            <a:r>
              <a:rPr lang="ro-RO" sz="1900" b="1" dirty="0">
                <a:latin typeface="Constantia" pitchFamily="18" charset="0"/>
              </a:rPr>
              <a:t>    O5: Să alcătuiască un text de tip argumentativ pe o temă dată.</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16000"/>
          </a:blip>
          <a:srcRect/>
          <a:stretch>
            <a:fillRect l="-15000" r="-15000"/>
          </a:stretch>
        </a:blip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2357422" y="1428736"/>
            <a:ext cx="4214842" cy="642942"/>
          </a:xfrm>
          <a:solidFill>
            <a:schemeClr val="accent4">
              <a:lumMod val="40000"/>
              <a:lumOff val="60000"/>
            </a:schemeClr>
          </a:solidFill>
          <a:effectLst>
            <a:outerShdw blurRad="50800" dist="50800" dir="5400000" algn="ctr" rotWithShape="0">
              <a:srgbClr val="7030A0"/>
            </a:outerShdw>
          </a:effectLst>
        </p:spPr>
        <p:txBody>
          <a:bodyPr>
            <a:normAutofit fontScale="90000"/>
          </a:bodyPr>
          <a:lstStyle/>
          <a:p>
            <a:r>
              <a:rPr lang="ro-RO" dirty="0">
                <a:solidFill>
                  <a:srgbClr val="7030A0"/>
                </a:solidFill>
                <a:effectLst>
                  <a:outerShdw blurRad="50800" dist="50800" dir="5400000" algn="ctr" rotWithShape="0">
                    <a:srgbClr val="FFFF00"/>
                  </a:outerShdw>
                </a:effectLst>
                <a:latin typeface="Arial Black" pitchFamily="34" charset="0"/>
              </a:rPr>
              <a:t>CUPRINS </a:t>
            </a:r>
          </a:p>
        </p:txBody>
      </p:sp>
      <p:sp>
        <p:nvSpPr>
          <p:cNvPr id="3" name="Substituent conținut 2"/>
          <p:cNvSpPr>
            <a:spLocks noGrp="1"/>
          </p:cNvSpPr>
          <p:nvPr>
            <p:ph idx="1"/>
          </p:nvPr>
        </p:nvSpPr>
        <p:spPr>
          <a:xfrm>
            <a:off x="457200" y="3286125"/>
            <a:ext cx="8229600" cy="2214578"/>
          </a:xfrm>
        </p:spPr>
        <p:txBody>
          <a:bodyPr>
            <a:normAutofit lnSpcReduction="10000"/>
            <a:scene3d>
              <a:camera prst="orthographicFront"/>
              <a:lightRig rig="threePt" dir="t"/>
            </a:scene3d>
            <a:sp3d contourW="12700">
              <a:contourClr>
                <a:srgbClr val="7030A0"/>
              </a:contourClr>
            </a:sp3d>
          </a:bodyPr>
          <a:lstStyle/>
          <a:p>
            <a:endParaRPr lang="ro-RO" sz="1600" dirty="0">
              <a:latin typeface="Arial Black" pitchFamily="34" charset="0"/>
            </a:endParaRPr>
          </a:p>
          <a:p>
            <a:pPr>
              <a:buNone/>
            </a:pPr>
            <a:r>
              <a:rPr lang="ro-RO" sz="1800" b="1" dirty="0">
                <a:ln w="3175">
                  <a:solidFill>
                    <a:schemeClr val="tx1"/>
                  </a:solidFill>
                </a:ln>
                <a:solidFill>
                  <a:schemeClr val="tx1">
                    <a:lumMod val="75000"/>
                    <a:lumOff val="25000"/>
                  </a:schemeClr>
                </a:solidFill>
                <a:effectLst>
                  <a:outerShdw blurRad="50800" dist="50800" dir="5400000" algn="ctr" rotWithShape="0">
                    <a:schemeClr val="tx2"/>
                  </a:outerShdw>
                </a:effectLst>
                <a:latin typeface="Constantia" pitchFamily="18" charset="0"/>
              </a:rPr>
              <a:t>                                                             </a:t>
            </a:r>
            <a:r>
              <a:rPr lang="ro-RO" sz="1800" b="1" dirty="0">
                <a:ln w="0">
                  <a:solidFill>
                    <a:schemeClr val="tx1"/>
                  </a:solidFill>
                </a:ln>
                <a:solidFill>
                  <a:schemeClr val="tx1">
                    <a:lumMod val="75000"/>
                    <a:lumOff val="25000"/>
                  </a:schemeClr>
                </a:solidFill>
                <a:effectLst>
                  <a:outerShdw blurRad="50800" dist="50800" dir="5400000" algn="ctr" rotWithShape="0">
                    <a:schemeClr val="accent4">
                      <a:lumMod val="60000"/>
                      <a:lumOff val="40000"/>
                    </a:schemeClr>
                  </a:outerShdw>
                </a:effectLst>
                <a:latin typeface="Constantia" pitchFamily="18" charset="0"/>
              </a:rPr>
              <a:t>Diferențe text literar vs. text nonliterar.</a:t>
            </a:r>
          </a:p>
          <a:p>
            <a:pPr>
              <a:buNone/>
            </a:pPr>
            <a:r>
              <a:rPr lang="ro-RO" sz="1800" b="1" dirty="0">
                <a:ln w="0">
                  <a:solidFill>
                    <a:schemeClr val="tx1"/>
                  </a:solidFill>
                </a:ln>
                <a:solidFill>
                  <a:schemeClr val="tx1">
                    <a:lumMod val="75000"/>
                    <a:lumOff val="25000"/>
                  </a:schemeClr>
                </a:solidFill>
                <a:effectLst>
                  <a:outerShdw blurRad="50800" dist="50800" dir="5400000" algn="ctr" rotWithShape="0">
                    <a:schemeClr val="accent4">
                      <a:lumMod val="60000"/>
                      <a:lumOff val="40000"/>
                    </a:schemeClr>
                  </a:outerShdw>
                </a:effectLst>
                <a:latin typeface="Constantia" pitchFamily="18" charset="0"/>
              </a:rPr>
              <a:t>                                                             Definiția argumentării.</a:t>
            </a:r>
          </a:p>
          <a:p>
            <a:pPr>
              <a:buNone/>
            </a:pPr>
            <a:r>
              <a:rPr lang="ro-RO" sz="1800" b="1" dirty="0">
                <a:ln w="0">
                  <a:solidFill>
                    <a:schemeClr val="tx1"/>
                  </a:solidFill>
                </a:ln>
                <a:solidFill>
                  <a:schemeClr val="tx1">
                    <a:lumMod val="75000"/>
                    <a:lumOff val="25000"/>
                  </a:schemeClr>
                </a:solidFill>
                <a:effectLst>
                  <a:outerShdw blurRad="50800" dist="50800" dir="5400000" algn="ctr" rotWithShape="0">
                    <a:schemeClr val="accent4">
                      <a:lumMod val="60000"/>
                      <a:lumOff val="40000"/>
                    </a:schemeClr>
                  </a:outerShdw>
                </a:effectLst>
                <a:latin typeface="Constantia" pitchFamily="18" charset="0"/>
              </a:rPr>
              <a:t>                                                             Structura unei argumentări.</a:t>
            </a:r>
          </a:p>
          <a:p>
            <a:pPr>
              <a:buNone/>
            </a:pPr>
            <a:r>
              <a:rPr lang="ro-RO" sz="1800" b="1" dirty="0">
                <a:ln w="0">
                  <a:solidFill>
                    <a:schemeClr val="tx1"/>
                  </a:solidFill>
                </a:ln>
                <a:solidFill>
                  <a:schemeClr val="tx1">
                    <a:lumMod val="75000"/>
                    <a:lumOff val="25000"/>
                  </a:schemeClr>
                </a:solidFill>
                <a:effectLst>
                  <a:outerShdw blurRad="50800" dist="50800" dir="5400000" algn="ctr" rotWithShape="0">
                    <a:schemeClr val="accent4">
                      <a:lumMod val="60000"/>
                      <a:lumOff val="40000"/>
                    </a:schemeClr>
                  </a:outerShdw>
                </a:effectLst>
                <a:latin typeface="Constantia" pitchFamily="18" charset="0"/>
              </a:rPr>
              <a:t>                                                             Exemplu de text de tip argumentativ</a:t>
            </a:r>
          </a:p>
          <a:p>
            <a:pPr>
              <a:buNone/>
            </a:pPr>
            <a:r>
              <a:rPr lang="ro-RO" sz="1800" b="1" dirty="0">
                <a:ln w="0">
                  <a:solidFill>
                    <a:schemeClr val="tx1"/>
                  </a:solidFill>
                </a:ln>
                <a:solidFill>
                  <a:schemeClr val="tx1">
                    <a:lumMod val="75000"/>
                    <a:lumOff val="25000"/>
                  </a:schemeClr>
                </a:solidFill>
                <a:effectLst>
                  <a:outerShdw blurRad="50800" dist="50800" dir="5400000" algn="ctr" rotWithShape="0">
                    <a:schemeClr val="accent4">
                      <a:lumMod val="60000"/>
                      <a:lumOff val="40000"/>
                    </a:schemeClr>
                  </a:outerShdw>
                </a:effectLst>
                <a:latin typeface="Constantia" pitchFamily="18" charset="0"/>
              </a:rPr>
              <a:t>                                                             Exerciții practice</a:t>
            </a:r>
          </a:p>
          <a:p>
            <a:pPr>
              <a:buNone/>
            </a:pPr>
            <a:r>
              <a:rPr lang="ro-RO" sz="1800" b="1" dirty="0">
                <a:ln w="0">
                  <a:solidFill>
                    <a:schemeClr val="tx1"/>
                  </a:solidFill>
                </a:ln>
                <a:solidFill>
                  <a:schemeClr val="tx1">
                    <a:lumMod val="75000"/>
                    <a:lumOff val="25000"/>
                  </a:schemeClr>
                </a:solidFill>
                <a:effectLst>
                  <a:outerShdw blurRad="50800" dist="50800" dir="5400000" algn="ctr" rotWithShape="0">
                    <a:schemeClr val="accent4">
                      <a:lumMod val="60000"/>
                      <a:lumOff val="40000"/>
                    </a:schemeClr>
                  </a:outerShdw>
                </a:effectLst>
                <a:latin typeface="Constantia" pitchFamily="18" charset="0"/>
              </a:rPr>
              <a:t>                                                             Bibliografie</a:t>
            </a:r>
          </a:p>
          <a:p>
            <a:endParaRPr lang="ro-RO" sz="1600" dirty="0">
              <a:latin typeface="Arial Black" pitchFamily="34" charset="0"/>
            </a:endParaRPr>
          </a:p>
          <a:p>
            <a:endParaRPr lang="ro-RO" sz="1600" dirty="0">
              <a:latin typeface="Arial Black"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Explicaţie nor 1"/>
          <p:cNvSpPr/>
          <p:nvPr/>
        </p:nvSpPr>
        <p:spPr>
          <a:xfrm>
            <a:off x="2714612" y="1857364"/>
            <a:ext cx="3357586" cy="1571636"/>
          </a:xfrm>
          <a:prstGeom prst="cloudCallout">
            <a:avLst>
              <a:gd name="adj1" fmla="val -56270"/>
              <a:gd name="adj2" fmla="val 598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ln cmpd="thickThin">
                  <a:solidFill>
                    <a:schemeClr val="tx1"/>
                  </a:solidFill>
                </a:ln>
                <a:solidFill>
                  <a:srgbClr val="7030A0"/>
                </a:solidFill>
              </a:rPr>
              <a:t>  </a:t>
            </a:r>
            <a:r>
              <a:rPr lang="ro-RO" sz="2000" dirty="0">
                <a:ln cmpd="thickThin">
                  <a:solidFill>
                    <a:schemeClr val="tx1"/>
                  </a:solidFill>
                </a:ln>
                <a:solidFill>
                  <a:srgbClr val="7030A0"/>
                </a:solidFill>
              </a:rPr>
              <a:t>TEXTUL    LITERAR</a:t>
            </a:r>
          </a:p>
        </p:txBody>
      </p:sp>
      <p:sp>
        <p:nvSpPr>
          <p:cNvPr id="3" name="Soare 2"/>
          <p:cNvSpPr/>
          <p:nvPr/>
        </p:nvSpPr>
        <p:spPr>
          <a:xfrm>
            <a:off x="6215074" y="0"/>
            <a:ext cx="2571768" cy="2143116"/>
          </a:xfrm>
          <a:prstGeom prst="sun">
            <a:avLst>
              <a:gd name="adj" fmla="val 12500"/>
            </a:avLst>
          </a:prstGeom>
          <a:solidFill>
            <a:srgbClr val="F69616">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ln w="3175" cmpd="sng">
                  <a:solidFill>
                    <a:srgbClr val="FF0000"/>
                  </a:solidFill>
                </a:ln>
                <a:solidFill>
                  <a:schemeClr val="tx1"/>
                </a:solidFill>
              </a:rPr>
              <a:t>CARACTER IMAGINAR,</a:t>
            </a:r>
          </a:p>
          <a:p>
            <a:pPr algn="ctr"/>
            <a:r>
              <a:rPr lang="ro-RO" dirty="0">
                <a:ln w="3175" cmpd="sng">
                  <a:solidFill>
                    <a:srgbClr val="FF0000"/>
                  </a:solidFill>
                </a:ln>
                <a:solidFill>
                  <a:schemeClr val="tx1"/>
                </a:solidFill>
              </a:rPr>
              <a:t>SUBIECTIV</a:t>
            </a:r>
          </a:p>
        </p:txBody>
      </p:sp>
      <p:sp>
        <p:nvSpPr>
          <p:cNvPr id="4" name="Dreptunghi rotunjit 3"/>
          <p:cNvSpPr/>
          <p:nvPr/>
        </p:nvSpPr>
        <p:spPr>
          <a:xfrm>
            <a:off x="3500430" y="142852"/>
            <a:ext cx="1714512" cy="1000132"/>
          </a:xfrm>
          <a:prstGeom prst="roundRect">
            <a:avLst/>
          </a:prstGeom>
          <a:solidFill>
            <a:srgbClr val="00B050">
              <a:alpha val="6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ln w="0" cmpd="dbl">
                  <a:solidFill>
                    <a:schemeClr val="tx1"/>
                  </a:solidFill>
                </a:ln>
                <a:solidFill>
                  <a:schemeClr val="accent1"/>
                </a:solidFill>
                <a:effectLst>
                  <a:outerShdw blurRad="50800" dist="50800" dir="5400000" algn="ctr" rotWithShape="0">
                    <a:srgbClr val="FFFF00"/>
                  </a:outerShdw>
                </a:effectLst>
              </a:rPr>
              <a:t>LIMBAJ ARTISTIC </a:t>
            </a:r>
          </a:p>
        </p:txBody>
      </p:sp>
      <p:sp>
        <p:nvSpPr>
          <p:cNvPr id="5" name="Explozie 1 4"/>
          <p:cNvSpPr/>
          <p:nvPr/>
        </p:nvSpPr>
        <p:spPr>
          <a:xfrm>
            <a:off x="142844" y="142852"/>
            <a:ext cx="2643206" cy="2000264"/>
          </a:xfrm>
          <a:prstGeom prst="irregularSeal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ln>
                  <a:gradFill>
                    <a:gsLst>
                      <a:gs pos="0">
                        <a:srgbClr val="FFEFD1"/>
                      </a:gs>
                      <a:gs pos="64999">
                        <a:srgbClr val="F0EBD5"/>
                      </a:gs>
                      <a:gs pos="100000">
                        <a:srgbClr val="D1C39F"/>
                      </a:gs>
                    </a:gsLst>
                    <a:lin ang="5400000" scaled="0"/>
                  </a:gradFill>
                </a:ln>
              </a:rPr>
              <a:t>CUVINTE CU SENS FIGURAT,</a:t>
            </a:r>
          </a:p>
          <a:p>
            <a:pPr algn="ctr"/>
            <a:r>
              <a:rPr lang="ro-RO" dirty="0">
                <a:ln>
                  <a:gradFill>
                    <a:gsLst>
                      <a:gs pos="0">
                        <a:srgbClr val="FFEFD1"/>
                      </a:gs>
                      <a:gs pos="64999">
                        <a:srgbClr val="F0EBD5"/>
                      </a:gs>
                      <a:gs pos="100000">
                        <a:srgbClr val="D1C39F"/>
                      </a:gs>
                    </a:gsLst>
                    <a:lin ang="5400000" scaled="0"/>
                  </a:gradFill>
                </a:ln>
              </a:rPr>
              <a:t>CONOTATIV</a:t>
            </a:r>
          </a:p>
        </p:txBody>
      </p:sp>
      <p:sp>
        <p:nvSpPr>
          <p:cNvPr id="6" name="Schemă logică: Memorie cu acces direct 5"/>
          <p:cNvSpPr/>
          <p:nvPr/>
        </p:nvSpPr>
        <p:spPr>
          <a:xfrm>
            <a:off x="4214810" y="4429132"/>
            <a:ext cx="3071834" cy="928694"/>
          </a:xfrm>
          <a:prstGeom prst="flowChartMagneticDrum">
            <a:avLst/>
          </a:prstGeom>
          <a:solidFill>
            <a:srgbClr val="1AE424">
              <a:alpha val="7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solidFill>
                  <a:srgbClr val="FFFF00"/>
                </a:solidFill>
                <a:effectLst>
                  <a:outerShdw blurRad="50800" dist="50800" dir="5400000" algn="ctr" rotWithShape="0">
                    <a:srgbClr val="FFFF00"/>
                  </a:outerShdw>
                </a:effectLst>
              </a:rPr>
              <a:t>FIGURI DE STIL, IMAGINI ARTISTICE</a:t>
            </a:r>
          </a:p>
        </p:txBody>
      </p:sp>
      <p:sp>
        <p:nvSpPr>
          <p:cNvPr id="7" name="Oval 6"/>
          <p:cNvSpPr/>
          <p:nvPr/>
        </p:nvSpPr>
        <p:spPr>
          <a:xfrm>
            <a:off x="6215074" y="2614610"/>
            <a:ext cx="2643206" cy="1628780"/>
          </a:xfrm>
          <a:prstGeom prst="ellipse">
            <a:avLst/>
          </a:prstGeom>
          <a:solidFill>
            <a:srgbClr val="EC203D">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dirty="0"/>
              <a:t>REGISTRE ALE LIMBII VARIATE: ARHAIC, REGIONAL, POPULAR, ARGOU, JARGON</a:t>
            </a:r>
          </a:p>
        </p:txBody>
      </p:sp>
      <p:sp>
        <p:nvSpPr>
          <p:cNvPr id="8" name="Schemă logică: Decizie 7"/>
          <p:cNvSpPr/>
          <p:nvPr/>
        </p:nvSpPr>
        <p:spPr>
          <a:xfrm>
            <a:off x="571472" y="4572008"/>
            <a:ext cx="3286148" cy="1500198"/>
          </a:xfrm>
          <a:prstGeom prst="flowChartDecision">
            <a:avLst/>
          </a:prstGeom>
          <a:solidFill>
            <a:srgbClr val="FF0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t>SCOPUL COMUNICĂRII </a:t>
            </a:r>
            <a:r>
              <a:rPr lang="ro-RO" b="1" dirty="0"/>
              <a:t>este cel emotiv, estetic</a:t>
            </a:r>
          </a:p>
        </p:txBody>
      </p:sp>
      <p:cxnSp>
        <p:nvCxnSpPr>
          <p:cNvPr id="10" name="Conector curbat 9"/>
          <p:cNvCxnSpPr>
            <a:stCxn id="4" idx="2"/>
            <a:endCxn id="2" idx="3"/>
          </p:cNvCxnSpPr>
          <p:nvPr/>
        </p:nvCxnSpPr>
        <p:spPr>
          <a:xfrm rot="16200000" flipH="1">
            <a:off x="3973425" y="1527244"/>
            <a:ext cx="804240" cy="35719"/>
          </a:xfrm>
          <a:prstGeom prst="curved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Conector curbat 12"/>
          <p:cNvCxnSpPr/>
          <p:nvPr/>
        </p:nvCxnSpPr>
        <p:spPr>
          <a:xfrm rot="16200000" flipH="1">
            <a:off x="2143108" y="1714488"/>
            <a:ext cx="714380" cy="714380"/>
          </a:xfrm>
          <a:prstGeom prst="curvedConnector3">
            <a:avLst>
              <a:gd name="adj1" fmla="val 50000"/>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ector curbat 24"/>
          <p:cNvCxnSpPr/>
          <p:nvPr/>
        </p:nvCxnSpPr>
        <p:spPr>
          <a:xfrm rot="5400000" flipH="1" flipV="1">
            <a:off x="2571736" y="3500438"/>
            <a:ext cx="1571636" cy="1143008"/>
          </a:xfrm>
          <a:prstGeom prst="curvedConnector3">
            <a:avLst>
              <a:gd name="adj1" fmla="val 50000"/>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Conector curbat 31"/>
          <p:cNvCxnSpPr/>
          <p:nvPr/>
        </p:nvCxnSpPr>
        <p:spPr>
          <a:xfrm rot="10800000" flipV="1">
            <a:off x="5643570" y="1785926"/>
            <a:ext cx="1285884" cy="500066"/>
          </a:xfrm>
          <a:prstGeom prst="curvedConnector3">
            <a:avLst>
              <a:gd name="adj1" fmla="val 50000"/>
            </a:avLst>
          </a:prstGeom>
          <a:ln w="50800">
            <a:solidFill>
              <a:srgbClr val="1AE424"/>
            </a:solidFill>
            <a:tailEnd type="arrow"/>
          </a:ln>
        </p:spPr>
        <p:style>
          <a:lnRef idx="1">
            <a:schemeClr val="accent1"/>
          </a:lnRef>
          <a:fillRef idx="0">
            <a:schemeClr val="accent1"/>
          </a:fillRef>
          <a:effectRef idx="0">
            <a:schemeClr val="accent1"/>
          </a:effectRef>
          <a:fontRef idx="minor">
            <a:schemeClr val="tx1"/>
          </a:fontRef>
        </p:style>
      </p:cxnSp>
      <p:cxnSp>
        <p:nvCxnSpPr>
          <p:cNvPr id="37" name="Conector curbat 36"/>
          <p:cNvCxnSpPr>
            <a:stCxn id="7" idx="2"/>
          </p:cNvCxnSpPr>
          <p:nvPr/>
        </p:nvCxnSpPr>
        <p:spPr>
          <a:xfrm rot="10800000">
            <a:off x="5500694" y="3143248"/>
            <a:ext cx="714380" cy="285752"/>
          </a:xfrm>
          <a:prstGeom prst="curvedConnector3">
            <a:avLst>
              <a:gd name="adj1" fmla="val 50000"/>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9" name="Conector curbat 38"/>
          <p:cNvCxnSpPr/>
          <p:nvPr/>
        </p:nvCxnSpPr>
        <p:spPr>
          <a:xfrm rot="16200000" flipV="1">
            <a:off x="4464843" y="3536157"/>
            <a:ext cx="1143008" cy="642942"/>
          </a:xfrm>
          <a:prstGeom prst="curvedConnector3">
            <a:avLst>
              <a:gd name="adj1" fmla="val 50000"/>
            </a:avLst>
          </a:prstGeom>
          <a:ln w="508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42844" y="2357430"/>
            <a:ext cx="2286016" cy="2286016"/>
          </a:xfrm>
          <a:prstGeom prst="ellipse">
            <a:avLst/>
          </a:prstGeom>
          <a:solidFill>
            <a:srgbClr val="1AE424">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t>OPERE LITERARE  CARE APARȚIN GENULUI LIRIC, EPIC, DRAMATIC – TEXTE LITERARE</a:t>
            </a:r>
          </a:p>
        </p:txBody>
      </p:sp>
      <p:cxnSp>
        <p:nvCxnSpPr>
          <p:cNvPr id="28" name="Conector curbat 27"/>
          <p:cNvCxnSpPr/>
          <p:nvPr/>
        </p:nvCxnSpPr>
        <p:spPr>
          <a:xfrm flipV="1">
            <a:off x="2285984" y="2714620"/>
            <a:ext cx="500066" cy="214314"/>
          </a:xfrm>
          <a:prstGeom prst="curvedConnector3">
            <a:avLst>
              <a:gd name="adj1" fmla="val 50000"/>
            </a:avLst>
          </a:prstGeom>
          <a:ln w="41275">
            <a:solidFill>
              <a:srgbClr val="1AE424"/>
            </a:solidFill>
            <a:tailEnd type="arrow"/>
          </a:ln>
        </p:spPr>
        <p:style>
          <a:lnRef idx="1">
            <a:schemeClr val="accent1"/>
          </a:lnRef>
          <a:fillRef idx="0">
            <a:schemeClr val="accent1"/>
          </a:fillRef>
          <a:effectRef idx="0">
            <a:schemeClr val="accent1"/>
          </a:effectRef>
          <a:fontRef idx="minor">
            <a:schemeClr val="tx1"/>
          </a:fontRef>
        </p:style>
      </p:cxnSp>
      <p:sp>
        <p:nvSpPr>
          <p:cNvPr id="30" name="Dreptunghi 29"/>
          <p:cNvSpPr/>
          <p:nvPr/>
        </p:nvSpPr>
        <p:spPr>
          <a:xfrm>
            <a:off x="3286116" y="5500702"/>
            <a:ext cx="5572164" cy="121444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1400" dirty="0">
              <a:solidFill>
                <a:schemeClr val="tx1"/>
              </a:solidFill>
            </a:endParaRPr>
          </a:p>
          <a:p>
            <a:pPr algn="ctr">
              <a:buFont typeface="Arial" pitchFamily="34" charset="0"/>
              <a:buChar char="•"/>
            </a:pPr>
            <a:r>
              <a:rPr lang="ro-RO" sz="1400" dirty="0">
                <a:solidFill>
                  <a:schemeClr val="tx1"/>
                </a:solidFill>
              </a:rPr>
              <a:t>Imagini  vizuale: ,,</a:t>
            </a:r>
            <a:r>
              <a:rPr lang="ro-RO" sz="1400" i="1" dirty="0">
                <a:solidFill>
                  <a:schemeClr val="tx1"/>
                </a:solidFill>
              </a:rPr>
              <a:t>Sunt solitarul</a:t>
            </a:r>
            <a:r>
              <a:rPr lang="ro-RO" sz="1400" b="1" i="1" dirty="0">
                <a:solidFill>
                  <a:schemeClr val="tx1"/>
                </a:solidFill>
              </a:rPr>
              <a:t> pustiilor piețe/ Cu tristele becuri cu pală lumină</a:t>
            </a:r>
            <a:r>
              <a:rPr lang="en-US" sz="1400" dirty="0">
                <a:solidFill>
                  <a:schemeClr val="tx1"/>
                </a:solidFill>
              </a:rPr>
              <a:t>’’</a:t>
            </a:r>
            <a:r>
              <a:rPr lang="ro-RO" sz="1400" dirty="0">
                <a:solidFill>
                  <a:schemeClr val="tx1"/>
                </a:solidFill>
              </a:rPr>
              <a:t> (G.BACOVIA, </a:t>
            </a:r>
            <a:r>
              <a:rPr lang="ro-RO" sz="1400" i="1" dirty="0">
                <a:solidFill>
                  <a:schemeClr val="tx1"/>
                </a:solidFill>
              </a:rPr>
              <a:t>Pălind</a:t>
            </a:r>
            <a:r>
              <a:rPr lang="ro-RO" sz="1400" dirty="0">
                <a:solidFill>
                  <a:schemeClr val="tx1"/>
                </a:solidFill>
              </a:rPr>
              <a:t>)</a:t>
            </a:r>
          </a:p>
          <a:p>
            <a:pPr algn="ctr">
              <a:buFont typeface="Arial" pitchFamily="34" charset="0"/>
              <a:buChar char="•"/>
            </a:pPr>
            <a:r>
              <a:rPr lang="ro-RO" sz="1400" dirty="0">
                <a:solidFill>
                  <a:schemeClr val="tx1"/>
                </a:solidFill>
              </a:rPr>
              <a:t>Imagini auditive: ,, O palidă fată cu  gesturi grăbite/ Așteaptă pe noul amor/</a:t>
            </a:r>
            <a:r>
              <a:rPr lang="ro-RO" sz="1400" b="1" i="1" dirty="0">
                <a:solidFill>
                  <a:schemeClr val="tx1"/>
                </a:solidFill>
              </a:rPr>
              <a:t>Pe când discordant și înfiorător/Scârțâie toamna din crengi ostenite</a:t>
            </a:r>
            <a:r>
              <a:rPr lang="ro-RO" sz="1400" dirty="0">
                <a:solidFill>
                  <a:schemeClr val="tx1"/>
                </a:solidFill>
              </a:rPr>
              <a:t>.</a:t>
            </a:r>
            <a:r>
              <a:rPr lang="en-US" sz="1400" dirty="0">
                <a:solidFill>
                  <a:schemeClr val="tx1"/>
                </a:solidFill>
              </a:rPr>
              <a:t>’’ ( G. </a:t>
            </a:r>
            <a:r>
              <a:rPr lang="en-US" sz="1400" dirty="0" err="1">
                <a:solidFill>
                  <a:schemeClr val="tx1"/>
                </a:solidFill>
              </a:rPr>
              <a:t>Bacovia</a:t>
            </a:r>
            <a:r>
              <a:rPr lang="en-US" sz="1400" dirty="0">
                <a:solidFill>
                  <a:schemeClr val="tx1"/>
                </a:solidFill>
              </a:rPr>
              <a:t>, </a:t>
            </a:r>
            <a:r>
              <a:rPr lang="ro-RO" sz="1400" i="1" dirty="0">
                <a:solidFill>
                  <a:schemeClr val="tx1"/>
                </a:solidFill>
              </a:rPr>
              <a:t>În grădină</a:t>
            </a:r>
            <a:r>
              <a:rPr lang="ro-RO" sz="1400" dirty="0">
                <a:solidFill>
                  <a:schemeClr val="tx1"/>
                </a:solidFill>
              </a:rPr>
              <a:t>)</a:t>
            </a:r>
          </a:p>
          <a:p>
            <a:pPr algn="ctr"/>
            <a:endParaRPr lang="ro-RO" sz="14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graphicFrame>
        <p:nvGraphicFramePr>
          <p:cNvPr id="3" name="Nomogramă 2"/>
          <p:cNvGraphicFramePr/>
          <p:nvPr/>
        </p:nvGraphicFramePr>
        <p:xfrm>
          <a:off x="1524000" y="1071546"/>
          <a:ext cx="6477024"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reptunghi rotunjit 3"/>
          <p:cNvSpPr/>
          <p:nvPr/>
        </p:nvSpPr>
        <p:spPr>
          <a:xfrm>
            <a:off x="2214546" y="214290"/>
            <a:ext cx="4286280" cy="57150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000" dirty="0">
                <a:solidFill>
                  <a:schemeClr val="tx1"/>
                </a:solidFill>
                <a:latin typeface="Arial Black" pitchFamily="34" charset="0"/>
              </a:rPr>
              <a:t>TEXTUL  NONLITERAR </a:t>
            </a:r>
          </a:p>
        </p:txBody>
      </p:sp>
      <p:sp>
        <p:nvSpPr>
          <p:cNvPr id="5" name="Dreptunghi rotunjit 4"/>
          <p:cNvSpPr/>
          <p:nvPr/>
        </p:nvSpPr>
        <p:spPr>
          <a:xfrm>
            <a:off x="1071538" y="5500702"/>
            <a:ext cx="6929486" cy="1214446"/>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solidFill>
                  <a:srgbClr val="FF0000"/>
                </a:solidFill>
              </a:rPr>
              <a:t>Texte nonliterare sunt: reclama, știrea, articol de ziar,regulamentul unei școli;  textul de tip informativ, argumentativ </a:t>
            </a:r>
          </a:p>
        </p:txBody>
      </p:sp>
      <p:pic>
        <p:nvPicPr>
          <p:cNvPr id="1026" name="Picture 2" descr="C:\Users\PC\Dropbox\My PC (DESKTOP-F3VT10U)\Desktop\f.jpg"/>
          <p:cNvPicPr>
            <a:picLocks noChangeAspect="1" noChangeArrowheads="1"/>
          </p:cNvPicPr>
          <p:nvPr/>
        </p:nvPicPr>
        <p:blipFill>
          <a:blip r:embed="rId7"/>
          <a:srcRect/>
          <a:stretch>
            <a:fillRect/>
          </a:stretch>
        </p:blipFill>
        <p:spPr bwMode="auto">
          <a:xfrm>
            <a:off x="7500958" y="214290"/>
            <a:ext cx="1428760" cy="2071702"/>
          </a:xfrm>
          <a:prstGeom prst="rect">
            <a:avLst/>
          </a:prstGeom>
          <a:noFill/>
        </p:spPr>
      </p:pic>
      <p:pic>
        <p:nvPicPr>
          <p:cNvPr id="1027" name="Picture 3" descr="C:\Users\PC\Dropbox\My PC (DESKTOP-F3VT10U)\Desktop\ar.jpg"/>
          <p:cNvPicPr>
            <a:picLocks noChangeAspect="1" noChangeArrowheads="1"/>
          </p:cNvPicPr>
          <p:nvPr/>
        </p:nvPicPr>
        <p:blipFill>
          <a:blip r:embed="rId8"/>
          <a:srcRect/>
          <a:stretch>
            <a:fillRect/>
          </a:stretch>
        </p:blipFill>
        <p:spPr bwMode="auto">
          <a:xfrm>
            <a:off x="6786578" y="3786190"/>
            <a:ext cx="2233612" cy="1981200"/>
          </a:xfrm>
          <a:prstGeom prst="rect">
            <a:avLst/>
          </a:prstGeom>
          <a:noFill/>
        </p:spPr>
      </p:pic>
      <p:pic>
        <p:nvPicPr>
          <p:cNvPr id="1029" name="Picture 5" descr="C:\Users\PC\Dropbox\My PC (DESKTOP-F3VT10U)\Desktop\images (2).jpg"/>
          <p:cNvPicPr>
            <a:picLocks noChangeAspect="1" noChangeArrowheads="1"/>
          </p:cNvPicPr>
          <p:nvPr/>
        </p:nvPicPr>
        <p:blipFill>
          <a:blip r:embed="rId9"/>
          <a:srcRect/>
          <a:stretch>
            <a:fillRect/>
          </a:stretch>
        </p:blipFill>
        <p:spPr bwMode="auto">
          <a:xfrm>
            <a:off x="142845" y="357166"/>
            <a:ext cx="1857388" cy="2143140"/>
          </a:xfrm>
          <a:prstGeom prst="rect">
            <a:avLst/>
          </a:prstGeom>
          <a:noFill/>
        </p:spPr>
      </p:pic>
      <p:pic>
        <p:nvPicPr>
          <p:cNvPr id="1030" name="Picture 6" descr="C:\Users\PC\Dropbox\My PC (DESKTOP-F3VT10U)\Desktop\ima.jpg"/>
          <p:cNvPicPr>
            <a:picLocks noChangeAspect="1" noChangeArrowheads="1"/>
          </p:cNvPicPr>
          <p:nvPr/>
        </p:nvPicPr>
        <p:blipFill>
          <a:blip r:embed="rId10"/>
          <a:srcRect/>
          <a:stretch>
            <a:fillRect/>
          </a:stretch>
        </p:blipFill>
        <p:spPr bwMode="auto">
          <a:xfrm>
            <a:off x="142844" y="3571876"/>
            <a:ext cx="2143140" cy="185738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10800000" scaled="0"/>
        </a:grad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1071538" y="274638"/>
            <a:ext cx="7215238" cy="939784"/>
          </a:xfrm>
          <a:solidFill>
            <a:srgbClr val="00B0F0"/>
          </a:solidFill>
          <a:ln w="98425" cmpd="sng">
            <a:solidFill>
              <a:srgbClr val="FFFF00"/>
            </a:solidFill>
          </a:ln>
          <a:effectLst>
            <a:outerShdw blurRad="50800" dist="50800" dir="5400000" algn="ctr" rotWithShape="0">
              <a:srgbClr val="FFFF00"/>
            </a:outerShdw>
          </a:effectLst>
        </p:spPr>
        <p:txBody>
          <a:bodyPr>
            <a:normAutofit/>
          </a:bodyPr>
          <a:lstStyle/>
          <a:p>
            <a:r>
              <a:rPr lang="ro-RO" sz="3600" b="1" dirty="0">
                <a:solidFill>
                  <a:srgbClr val="FFFF00"/>
                </a:solidFill>
                <a:latin typeface="Freestyle Script" pitchFamily="66" charset="0"/>
              </a:rPr>
              <a:t>TEXT  LITERAR  VS. TEXT  NONLITERAR</a:t>
            </a:r>
          </a:p>
        </p:txBody>
      </p:sp>
      <p:sp>
        <p:nvSpPr>
          <p:cNvPr id="3" name="Substituent conținut 2"/>
          <p:cNvSpPr>
            <a:spLocks noGrp="1"/>
          </p:cNvSpPr>
          <p:nvPr>
            <p:ph sz="half" idx="1"/>
          </p:nvPr>
        </p:nvSpPr>
        <p:spPr>
          <a:xfrm>
            <a:off x="533400" y="1643050"/>
            <a:ext cx="4038600" cy="3929090"/>
          </a:xfrm>
          <a:solidFill>
            <a:srgbClr val="FFFF00">
              <a:alpha val="78000"/>
            </a:srgbClr>
          </a:solidFill>
        </p:spPr>
        <p:txBody>
          <a:bodyPr>
            <a:normAutofit fontScale="92500"/>
          </a:bodyPr>
          <a:lstStyle/>
          <a:p>
            <a:pPr>
              <a:buNone/>
            </a:pPr>
            <a:r>
              <a:rPr lang="ro-RO" sz="1700" b="1" dirty="0">
                <a:latin typeface="+mj-lt"/>
              </a:rPr>
              <a:t>                               </a:t>
            </a:r>
            <a:r>
              <a:rPr lang="ro-RO" sz="1700" b="1" u="sng" dirty="0">
                <a:solidFill>
                  <a:schemeClr val="tx2">
                    <a:lumMod val="75000"/>
                  </a:schemeClr>
                </a:solidFill>
                <a:latin typeface="Times New Roman" pitchFamily="18" charset="0"/>
                <a:cs typeface="Times New Roman" pitchFamily="18" charset="0"/>
              </a:rPr>
              <a:t>TEXT  1</a:t>
            </a:r>
            <a:r>
              <a:rPr lang="ro-RO" sz="1700" b="1" dirty="0">
                <a:solidFill>
                  <a:schemeClr val="tx2">
                    <a:lumMod val="75000"/>
                  </a:schemeClr>
                </a:solidFill>
                <a:latin typeface="Times New Roman" pitchFamily="18" charset="0"/>
                <a:cs typeface="Times New Roman" pitchFamily="18" charset="0"/>
              </a:rPr>
              <a:t> </a:t>
            </a:r>
            <a:endParaRPr lang="en-US" sz="1700" b="1" dirty="0">
              <a:solidFill>
                <a:schemeClr val="tx2">
                  <a:lumMod val="75000"/>
                </a:schemeClr>
              </a:solidFill>
              <a:latin typeface="Times New Roman" pitchFamily="18" charset="0"/>
              <a:cs typeface="Times New Roman" pitchFamily="18" charset="0"/>
            </a:endParaRPr>
          </a:p>
          <a:p>
            <a:pPr>
              <a:buNone/>
            </a:pPr>
            <a:r>
              <a:rPr lang="ro-RO" sz="1400" dirty="0">
                <a:latin typeface="+mj-lt"/>
              </a:rPr>
              <a:t>                   ,,</a:t>
            </a:r>
            <a:r>
              <a:rPr lang="ro-RO" sz="1600" b="1" i="1" dirty="0">
                <a:latin typeface="Times New Roman" pitchFamily="18" charset="0"/>
                <a:cs typeface="Times New Roman" pitchFamily="18" charset="0"/>
              </a:rPr>
              <a:t>Legenda spune că, de fapt Soarele și Luna ar fi fost frați. Venind vremea Soarelui să se însoare, se spune că  acesta ar fi coborât de pe bolta cerească pe Pământ pentru a-și căuta aleasa. Dar cât timp Soarele a fost pe Pământ, pretutindeni a stăpânit întunericul. Soarele a colindat Pământul însă nu și-a găsit fata potrivită, dar a prins drag de sora sa, Luna.</a:t>
            </a:r>
          </a:p>
          <a:p>
            <a:pPr>
              <a:buNone/>
            </a:pPr>
            <a:r>
              <a:rPr lang="en-US" sz="1600" b="1" i="1" dirty="0">
                <a:latin typeface="Times New Roman" pitchFamily="18" charset="0"/>
                <a:cs typeface="Times New Roman" pitchFamily="18" charset="0"/>
              </a:rPr>
              <a:t>       </a:t>
            </a:r>
            <a:r>
              <a:rPr lang="ro-RO" sz="1600" b="1" i="1" dirty="0">
                <a:latin typeface="Times New Roman" pitchFamily="18" charset="0"/>
                <a:cs typeface="Times New Roman" pitchFamily="18" charset="0"/>
              </a:rPr>
              <a:t>           Mama lor văzând acest lucru i-a luat pe unul într-o mână și pe celălalt în cealaltă mână și i-a blestemat: ,,Zi și noapte să vă zăriți, dar să fiți tot despărțiți.</a:t>
            </a:r>
            <a:r>
              <a:rPr lang="en-US" sz="1600" b="1" i="1" dirty="0">
                <a:latin typeface="Times New Roman" pitchFamily="18" charset="0"/>
                <a:cs typeface="Times New Roman" pitchFamily="18" charset="0"/>
              </a:rPr>
              <a:t>’’</a:t>
            </a:r>
          </a:p>
          <a:p>
            <a:pPr>
              <a:buNone/>
            </a:pPr>
            <a:r>
              <a:rPr lang="en-US" sz="1600" dirty="0">
                <a:latin typeface="Times New Roman" pitchFamily="18" charset="0"/>
                <a:cs typeface="Times New Roman" pitchFamily="18" charset="0"/>
              </a:rPr>
              <a:t>                          </a:t>
            </a:r>
            <a:r>
              <a:rPr lang="ro-RO" sz="1600" dirty="0">
                <a:latin typeface="Times New Roman" pitchFamily="18" charset="0"/>
                <a:cs typeface="Times New Roman" pitchFamily="18" charset="0"/>
              </a:rPr>
              <a:t>            </a:t>
            </a:r>
            <a:r>
              <a:rPr lang="en-US" sz="1600" dirty="0">
                <a:latin typeface="Times New Roman" pitchFamily="18" charset="0"/>
                <a:cs typeface="Times New Roman" pitchFamily="18" charset="0"/>
              </a:rPr>
              <a:t>(</a:t>
            </a:r>
            <a:r>
              <a:rPr lang="en-US" sz="1600" b="1" i="1" dirty="0">
                <a:latin typeface="Times New Roman" pitchFamily="18" charset="0"/>
                <a:cs typeface="Times New Roman" pitchFamily="18" charset="0"/>
              </a:rPr>
              <a:t>Legend</a:t>
            </a:r>
            <a:r>
              <a:rPr lang="ro-RO" sz="1600" b="1" i="1" dirty="0">
                <a:latin typeface="Times New Roman" pitchFamily="18" charset="0"/>
                <a:cs typeface="Times New Roman" pitchFamily="18" charset="0"/>
              </a:rPr>
              <a:t>ă  </a:t>
            </a:r>
            <a:r>
              <a:rPr lang="en-US" sz="1600" b="1" i="1" dirty="0">
                <a:latin typeface="Times New Roman" pitchFamily="18" charset="0"/>
                <a:cs typeface="Times New Roman" pitchFamily="18" charset="0"/>
              </a:rPr>
              <a:t> popular</a:t>
            </a:r>
            <a:r>
              <a:rPr lang="ro-RO" sz="1600" b="1" i="1" dirty="0">
                <a:latin typeface="Times New Roman" pitchFamily="18" charset="0"/>
                <a:cs typeface="Times New Roman" pitchFamily="18" charset="0"/>
              </a:rPr>
              <a:t>ă</a:t>
            </a:r>
            <a:r>
              <a:rPr lang="ro-RO" sz="1600" dirty="0">
                <a:latin typeface="Times New Roman" pitchFamily="18" charset="0"/>
                <a:cs typeface="Times New Roman" pitchFamily="18" charset="0"/>
              </a:rPr>
              <a:t>)</a:t>
            </a:r>
          </a:p>
        </p:txBody>
      </p:sp>
      <p:sp>
        <p:nvSpPr>
          <p:cNvPr id="4" name="Substituent conținut 3"/>
          <p:cNvSpPr>
            <a:spLocks noGrp="1"/>
          </p:cNvSpPr>
          <p:nvPr>
            <p:ph sz="half" idx="2"/>
          </p:nvPr>
        </p:nvSpPr>
        <p:spPr>
          <a:xfrm>
            <a:off x="4648200" y="1600201"/>
            <a:ext cx="4038600" cy="3971940"/>
          </a:xfrm>
          <a:solidFill>
            <a:srgbClr val="00B0F0">
              <a:alpha val="73000"/>
            </a:srgbClr>
          </a:solidFill>
        </p:spPr>
        <p:txBody>
          <a:bodyPr>
            <a:normAutofit fontScale="92500"/>
          </a:bodyPr>
          <a:lstStyle/>
          <a:p>
            <a:pPr>
              <a:buNone/>
            </a:pPr>
            <a:r>
              <a:rPr lang="ro-RO" sz="1600" dirty="0">
                <a:latin typeface="Times New Roman" pitchFamily="18" charset="0"/>
                <a:cs typeface="Times New Roman" pitchFamily="18" charset="0"/>
              </a:rPr>
              <a:t>                                 </a:t>
            </a:r>
            <a:r>
              <a:rPr lang="ro-RO" sz="1600" b="1" u="sng" dirty="0">
                <a:solidFill>
                  <a:srgbClr val="FFFF00"/>
                </a:solidFill>
                <a:latin typeface="Times New Roman" pitchFamily="18" charset="0"/>
                <a:cs typeface="Times New Roman" pitchFamily="18" charset="0"/>
              </a:rPr>
              <a:t>TEXT 2</a:t>
            </a:r>
          </a:p>
          <a:p>
            <a:pPr>
              <a:buNone/>
            </a:pPr>
            <a:r>
              <a:rPr lang="ro-RO" sz="1600" dirty="0">
                <a:latin typeface="Times New Roman" pitchFamily="18" charset="0"/>
                <a:cs typeface="Times New Roman" pitchFamily="18" charset="0"/>
              </a:rPr>
              <a:t>           </a:t>
            </a:r>
            <a:r>
              <a:rPr lang="ro-RO" sz="1600" b="1" dirty="0">
                <a:latin typeface="Times New Roman" pitchFamily="18" charset="0"/>
                <a:cs typeface="Times New Roman" pitchFamily="18" charset="0"/>
              </a:rPr>
              <a:t>Soarele are o vechime de aproape 5 miliarde de ani. Greutatea lui este de 740 de ori mai mare decât a celorlalte planete.         </a:t>
            </a:r>
          </a:p>
          <a:p>
            <a:pPr>
              <a:buNone/>
            </a:pPr>
            <a:r>
              <a:rPr lang="ro-RO" sz="1600" b="1" dirty="0">
                <a:latin typeface="Times New Roman" pitchFamily="18" charset="0"/>
                <a:cs typeface="Times New Roman" pitchFamily="18" charset="0"/>
              </a:rPr>
              <a:t>           El este o adevărată sursă de energie, o parte a energiei sale o putem vedea și noi – este vorba de lumină, restul este energie invizibilă formată din raze infraroșii și ultraviolete – cele care ne ajută să ne bronzăm. Pe Soare, temperatura are aproape 5800 de grade Kelvin, iar un grad Kelvin înseamnă aproape 273 de grade Celsius. </a:t>
            </a:r>
          </a:p>
        </p:txBody>
      </p:sp>
      <p:sp>
        <p:nvSpPr>
          <p:cNvPr id="5" name="Dreptunghi rotunjit 4"/>
          <p:cNvSpPr/>
          <p:nvPr/>
        </p:nvSpPr>
        <p:spPr>
          <a:xfrm>
            <a:off x="642910" y="5715016"/>
            <a:ext cx="7643866" cy="914400"/>
          </a:xfrm>
          <a:prstGeom prst="roundRect">
            <a:avLst/>
          </a:prstGeom>
          <a:solidFill>
            <a:srgbClr val="FFFF0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800" b="1" dirty="0">
                <a:solidFill>
                  <a:schemeClr val="tx1"/>
                </a:solidFill>
              </a:rPr>
              <a:t>1. Citește cele două texte. Specifică deosebiri între cele două texte.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18000"/>
          </a:blip>
          <a:srcRect/>
          <a:stretch>
            <a:fillRect l="-6000" r="-6000"/>
          </a:stretch>
        </a:blip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939784"/>
          </a:xfrm>
        </p:spPr>
        <p:txBody>
          <a:bodyPr>
            <a:normAutofit/>
          </a:bodyPr>
          <a:lstStyle/>
          <a:p>
            <a:r>
              <a:rPr lang="ro-RO" sz="3600" b="1" dirty="0">
                <a:latin typeface="Algerian" pitchFamily="82" charset="0"/>
              </a:rPr>
              <a:t>ARGUMENTAREA</a:t>
            </a:r>
          </a:p>
        </p:txBody>
      </p:sp>
      <p:sp>
        <p:nvSpPr>
          <p:cNvPr id="3" name="Substituent conținut 2"/>
          <p:cNvSpPr>
            <a:spLocks noGrp="1"/>
          </p:cNvSpPr>
          <p:nvPr>
            <p:ph idx="1"/>
          </p:nvPr>
        </p:nvSpPr>
        <p:spPr>
          <a:xfrm>
            <a:off x="457200" y="2428868"/>
            <a:ext cx="8229600" cy="3697295"/>
          </a:xfrm>
        </p:spPr>
        <p:txBody>
          <a:bodyPr/>
          <a:lstStyle/>
          <a:p>
            <a:r>
              <a:rPr lang="ro-RO" sz="2000" b="1" dirty="0"/>
              <a:t>ARGUMENTAREA </a:t>
            </a:r>
            <a:r>
              <a:rPr lang="ro-RO" dirty="0"/>
              <a:t> </a:t>
            </a:r>
            <a:r>
              <a:rPr lang="ro-RO" sz="2000" b="1" i="1" dirty="0"/>
              <a:t>reprezintă o formă de comunicare, care se bazează pe raționamente, dovezi cu scopul de a influența convingerile și comportamentul cuiva, folosind mesaje orale sau scrise.</a:t>
            </a:r>
          </a:p>
          <a:p>
            <a:endParaRPr lang="ro-RO" sz="2000" b="1" i="1" dirty="0"/>
          </a:p>
          <a:p>
            <a:r>
              <a:rPr lang="ro-RO" sz="2000" b="1" i="1" dirty="0"/>
              <a:t>Zilnic fiecare dintre noi producem zeci de mesaje scrise sau orale, argumentăm fie cele mai banale lucruri în viața cotidiană, fie la școală anumite informații, sau la locul de muncă, sau legat de cărțile citite. </a:t>
            </a:r>
          </a:p>
          <a:p>
            <a:r>
              <a:rPr lang="ro-RO" sz="2000" b="1" i="1" dirty="0"/>
              <a:t>Exemple: rugați un prieten să vă împrumute bani pentru a face un cadou unei persoane dragi sau un profesor ca să primească lucrarea unui elev deși a depășit termenul de predare; sau să fiți angajați la un service auto</a:t>
            </a:r>
            <a:r>
              <a:rPr lang="ro-RO" sz="2000" dirty="0"/>
              <a:t>.</a:t>
            </a:r>
            <a:endParaRPr lang="ro-RO"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8000" contrast="-16000"/>
          </a:blip>
          <a:srcRect/>
          <a:stretch>
            <a:fillRect t="-25000" b="-25000"/>
          </a:stretch>
        </a:blip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a:bodyPr>
          <a:lstStyle/>
          <a:p>
            <a:r>
              <a:rPr lang="ro-RO" sz="3600" dirty="0">
                <a:latin typeface="Algerian" pitchFamily="82" charset="0"/>
              </a:rPr>
              <a:t>ARGUMENTAREA - II</a:t>
            </a:r>
          </a:p>
        </p:txBody>
      </p:sp>
      <p:sp>
        <p:nvSpPr>
          <p:cNvPr id="3" name="Substituent text 2"/>
          <p:cNvSpPr>
            <a:spLocks noGrp="1"/>
          </p:cNvSpPr>
          <p:nvPr>
            <p:ph type="body" idx="1"/>
          </p:nvPr>
        </p:nvSpPr>
        <p:spPr>
          <a:xfrm>
            <a:off x="285720" y="1357298"/>
            <a:ext cx="4211668" cy="1500198"/>
          </a:xfrm>
          <a:noFill/>
        </p:spPr>
        <p:txBody>
          <a:bodyPr>
            <a:normAutofit/>
          </a:bodyPr>
          <a:lstStyle/>
          <a:p>
            <a:r>
              <a:rPr lang="ro-RO" sz="1600" dirty="0">
                <a:latin typeface="Arial Black" pitchFamily="34" charset="0"/>
              </a:rPr>
              <a:t>ARGUMENTAREA este utilă la examen, în viață, pe plan profesional, la un job; argumentăm în viața de zi cu zi până și cele mai nesemnificative dorințe</a:t>
            </a:r>
            <a:r>
              <a:rPr lang="ro-RO" sz="1400" dirty="0">
                <a:latin typeface="Arial Black" pitchFamily="34" charset="0"/>
              </a:rPr>
              <a:t>. </a:t>
            </a:r>
            <a:endParaRPr lang="ro-RO" sz="1400" dirty="0"/>
          </a:p>
        </p:txBody>
      </p:sp>
      <p:sp>
        <p:nvSpPr>
          <p:cNvPr id="4" name="Substituent conținut 3"/>
          <p:cNvSpPr>
            <a:spLocks noGrp="1"/>
          </p:cNvSpPr>
          <p:nvPr>
            <p:ph sz="half" idx="2"/>
          </p:nvPr>
        </p:nvSpPr>
        <p:spPr>
          <a:xfrm>
            <a:off x="457200" y="3000371"/>
            <a:ext cx="4040188" cy="3125791"/>
          </a:xfrm>
          <a:ln w="82550">
            <a:solidFill>
              <a:schemeClr val="tx2"/>
            </a:solidFill>
          </a:ln>
        </p:spPr>
        <p:txBody>
          <a:bodyPr>
            <a:normAutofit lnSpcReduction="10000"/>
          </a:bodyPr>
          <a:lstStyle/>
          <a:p>
            <a:r>
              <a:rPr lang="ro-RO" b="1" dirty="0"/>
              <a:t>Pentru a redacta un text de tip argumentativ, cele mai potrivite întrebări ar fi: </a:t>
            </a:r>
          </a:p>
          <a:p>
            <a:pPr>
              <a:buNone/>
            </a:pPr>
            <a:r>
              <a:rPr lang="ro-RO" b="1" dirty="0"/>
              <a:t>    1. CINE argumentează?</a:t>
            </a:r>
          </a:p>
          <a:p>
            <a:pPr>
              <a:buNone/>
            </a:pPr>
            <a:r>
              <a:rPr lang="ro-RO" b="1" dirty="0"/>
              <a:t>    2. CE anume argumentează?</a:t>
            </a:r>
          </a:p>
          <a:p>
            <a:pPr>
              <a:buNone/>
            </a:pPr>
            <a:r>
              <a:rPr lang="ro-RO" b="1" dirty="0"/>
              <a:t>    3. PE CINE dorește să convingă?</a:t>
            </a:r>
          </a:p>
          <a:p>
            <a:pPr>
              <a:buNone/>
            </a:pPr>
            <a:r>
              <a:rPr lang="ro-RO" b="1" dirty="0"/>
              <a:t>    4. De ce? </a:t>
            </a:r>
          </a:p>
        </p:txBody>
      </p:sp>
      <p:sp>
        <p:nvSpPr>
          <p:cNvPr id="5" name="Substituent text 4"/>
          <p:cNvSpPr>
            <a:spLocks noGrp="1"/>
          </p:cNvSpPr>
          <p:nvPr>
            <p:ph type="body" sz="quarter" idx="3"/>
          </p:nvPr>
        </p:nvSpPr>
        <p:spPr/>
        <p:txBody>
          <a:bodyPr>
            <a:noAutofit/>
          </a:bodyPr>
          <a:lstStyle/>
          <a:p>
            <a:r>
              <a:rPr lang="ro-RO" sz="1600" dirty="0"/>
              <a:t>Și în argumentarea orală, cea din viața cotidiană, fără cadru oficial,ar trebui avute în vedere ÎNTREBĂRI SIMPLE: </a:t>
            </a:r>
          </a:p>
        </p:txBody>
      </p:sp>
      <p:sp>
        <p:nvSpPr>
          <p:cNvPr id="6" name="Substituent conținut 5"/>
          <p:cNvSpPr>
            <a:spLocks noGrp="1"/>
          </p:cNvSpPr>
          <p:nvPr>
            <p:ph sz="quarter" idx="4"/>
          </p:nvPr>
        </p:nvSpPr>
        <p:spPr>
          <a:xfrm>
            <a:off x="4645025" y="2174875"/>
            <a:ext cx="4041775" cy="3754455"/>
          </a:xfrm>
          <a:ln w="41275">
            <a:solidFill>
              <a:srgbClr val="FFFF00"/>
            </a:solidFill>
          </a:ln>
        </p:spPr>
        <p:txBody>
          <a:bodyPr>
            <a:normAutofit/>
          </a:bodyPr>
          <a:lstStyle/>
          <a:p>
            <a:pPr>
              <a:buNone/>
            </a:pPr>
            <a:r>
              <a:rPr lang="ro-RO" sz="1600" dirty="0">
                <a:latin typeface="Arial Black" pitchFamily="34" charset="0"/>
              </a:rPr>
              <a:t> </a:t>
            </a:r>
          </a:p>
          <a:p>
            <a:pPr>
              <a:buNone/>
            </a:pPr>
            <a:r>
              <a:rPr lang="ro-RO" sz="1600" dirty="0">
                <a:latin typeface="Arial Black" pitchFamily="34" charset="0"/>
              </a:rPr>
              <a:t> - ,, CINE vorbește? CUI  i  se adresează? </a:t>
            </a:r>
          </a:p>
          <a:p>
            <a:pPr>
              <a:buNone/>
            </a:pPr>
            <a:r>
              <a:rPr lang="ro-RO" sz="1600" dirty="0">
                <a:latin typeface="Arial Black" pitchFamily="34" charset="0"/>
              </a:rPr>
              <a:t>  - CE comunică? DESPRE CE comunică?</a:t>
            </a:r>
          </a:p>
          <a:p>
            <a:pPr>
              <a:buNone/>
            </a:pPr>
            <a:r>
              <a:rPr lang="ro-RO" sz="1600" dirty="0">
                <a:latin typeface="Arial Black" pitchFamily="34" charset="0"/>
              </a:rPr>
              <a:t>  -  ÎN PREZENȚA CUI comunică? UNDE? CÂND? </a:t>
            </a:r>
            <a:r>
              <a:rPr lang="ro-RO" sz="1600">
                <a:latin typeface="Arial Black" pitchFamily="34" charset="0"/>
              </a:rPr>
              <a:t>CUM comunică?</a:t>
            </a:r>
            <a:endParaRPr lang="ro-RO" sz="1600" dirty="0">
              <a:latin typeface="Arial Black" pitchFamily="34" charset="0"/>
            </a:endParaRPr>
          </a:p>
          <a:p>
            <a:pPr>
              <a:buNone/>
            </a:pPr>
            <a:r>
              <a:rPr lang="ro-RO" sz="1600" dirty="0">
                <a:latin typeface="Arial Black" pitchFamily="34" charset="0"/>
              </a:rPr>
              <a:t>  - ÎN CE SCOP? </a:t>
            </a:r>
          </a:p>
          <a:p>
            <a:pPr>
              <a:buNone/>
            </a:pPr>
            <a:r>
              <a:rPr lang="ro-RO" sz="1600" dirty="0">
                <a:latin typeface="Arial Black" pitchFamily="34" charset="0"/>
              </a:rPr>
              <a:t>  - CARE sunt relațiile dintre cei care comunică și ceea ce se comunică?</a:t>
            </a:r>
            <a:r>
              <a:rPr lang="en-US" sz="1600" dirty="0">
                <a:latin typeface="Arial Black" pitchFamily="34" charset="0"/>
              </a:rPr>
              <a:t>’’</a:t>
            </a:r>
            <a:endParaRPr lang="ro-RO" sz="1600" dirty="0">
              <a:latin typeface="Arial Black" pitchFamily="34" charset="0"/>
            </a:endParaRPr>
          </a:p>
          <a:p>
            <a:pPr>
              <a:buNone/>
            </a:pPr>
            <a:endParaRPr lang="ro-RO" sz="1600" dirty="0">
              <a:latin typeface="Arial Black" pitchFamily="34" charset="0"/>
            </a:endParaRPr>
          </a:p>
          <a:p>
            <a:pPr>
              <a:buNone/>
            </a:pPr>
            <a:r>
              <a:rPr lang="ro-RO" sz="1600" dirty="0">
                <a:latin typeface="Arial Black" pitchFamily="34" charset="0"/>
              </a:rPr>
              <a:t>             (Florentina </a:t>
            </a:r>
            <a:r>
              <a:rPr lang="ro-RO" sz="1600" dirty="0" err="1">
                <a:latin typeface="Arial Black" pitchFamily="34" charset="0"/>
              </a:rPr>
              <a:t>Sâmihăian</a:t>
            </a:r>
            <a:r>
              <a:rPr lang="ro-RO" sz="1600" dirty="0">
                <a:latin typeface="Arial Black" pitchFamily="34"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12000"/>
          </a:blip>
          <a:srcRect/>
          <a:stretch>
            <a:fillRect l="-47000" r="-47000"/>
          </a:stretch>
        </a:blip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939784"/>
          </a:xfrm>
          <a:ln w="53975" cmpd="sng">
            <a:solidFill>
              <a:schemeClr val="tx1"/>
            </a:solidFill>
          </a:ln>
        </p:spPr>
        <p:txBody>
          <a:bodyPr>
            <a:normAutofit/>
          </a:bodyPr>
          <a:lstStyle/>
          <a:p>
            <a:r>
              <a:rPr lang="ro-RO" sz="3200" b="1" dirty="0">
                <a:solidFill>
                  <a:schemeClr val="accent4"/>
                </a:solidFill>
                <a:effectLst>
                  <a:outerShdw blurRad="50800" dist="50800" dir="5400000" algn="ctr" rotWithShape="0">
                    <a:srgbClr val="FF0000"/>
                  </a:outerShdw>
                </a:effectLst>
                <a:latin typeface="Berlin Sans FB Demi" pitchFamily="34" charset="0"/>
              </a:rPr>
              <a:t>TEXTUL  DE TIP  ARGUMENTATIV</a:t>
            </a:r>
          </a:p>
        </p:txBody>
      </p:sp>
      <p:sp>
        <p:nvSpPr>
          <p:cNvPr id="3" name="Substituent conținut 2"/>
          <p:cNvSpPr>
            <a:spLocks noGrp="1"/>
          </p:cNvSpPr>
          <p:nvPr>
            <p:ph idx="1"/>
          </p:nvPr>
        </p:nvSpPr>
        <p:spPr/>
        <p:txBody>
          <a:bodyPr/>
          <a:lstStyle/>
          <a:p>
            <a:pPr>
              <a:buNone/>
            </a:pPr>
            <a:r>
              <a:rPr lang="ro-RO" dirty="0"/>
              <a:t>                                                  </a:t>
            </a:r>
            <a:r>
              <a:rPr lang="ro-RO" sz="2800" b="1" dirty="0"/>
              <a:t>Secvența legată de  </a:t>
            </a:r>
          </a:p>
          <a:p>
            <a:pPr>
              <a:buNone/>
            </a:pPr>
            <a:r>
              <a:rPr lang="ro-RO" sz="2800" b="1" dirty="0"/>
              <a:t>                                                           ARGUMENTAȚIE </a:t>
            </a:r>
          </a:p>
          <a:p>
            <a:pPr>
              <a:buNone/>
            </a:pPr>
            <a:r>
              <a:rPr lang="ro-RO" sz="2800" b="1" dirty="0"/>
              <a:t>                                                </a:t>
            </a:r>
            <a:r>
              <a:rPr lang="ro-RO" sz="2400" b="1" dirty="0"/>
              <a:t>este alcătuită din 3 componente:</a:t>
            </a:r>
          </a:p>
          <a:p>
            <a:pPr>
              <a:buNone/>
            </a:pPr>
            <a:r>
              <a:rPr lang="ro-RO" sz="2400" b="1" dirty="0"/>
              <a:t>            </a:t>
            </a:r>
          </a:p>
          <a:p>
            <a:pPr>
              <a:buNone/>
            </a:pPr>
            <a:endParaRPr lang="ro-RO" sz="2400" b="1" dirty="0"/>
          </a:p>
          <a:p>
            <a:pPr>
              <a:buNone/>
            </a:pPr>
            <a:r>
              <a:rPr lang="ro-RO" sz="2400" b="1" dirty="0"/>
              <a:t> </a:t>
            </a:r>
          </a:p>
          <a:p>
            <a:pPr>
              <a:buNone/>
            </a:pPr>
            <a:r>
              <a:rPr lang="ro-RO" sz="2400" b="1" dirty="0"/>
              <a:t>                                            </a:t>
            </a:r>
            <a:r>
              <a:rPr lang="ro-RO" sz="2800" b="1" dirty="0"/>
              <a:t>                                      </a:t>
            </a:r>
          </a:p>
          <a:p>
            <a:pPr>
              <a:buNone/>
            </a:pPr>
            <a:r>
              <a:rPr lang="ro-RO" sz="2800" b="1" dirty="0"/>
              <a:t>   </a:t>
            </a:r>
            <a:r>
              <a:rPr lang="ro-RO" b="1" dirty="0"/>
              <a:t>TEZĂ / PREMIZĂ – ARGUMENTE – CONCLUZIE</a:t>
            </a:r>
            <a:r>
              <a:rPr lang="ro-RO" sz="2800" b="1" dirty="0"/>
              <a:t>         </a:t>
            </a:r>
            <a:r>
              <a:rPr lang="ro-RO" dirty="0"/>
              <a:t> </a:t>
            </a:r>
            <a:r>
              <a:rPr lang="ro-RO" sz="2800" dirty="0"/>
              <a:t> </a:t>
            </a:r>
            <a:r>
              <a:rPr lang="ro-RO" dirty="0"/>
              <a:t>                                    </a:t>
            </a:r>
          </a:p>
        </p:txBody>
      </p:sp>
      <p:sp>
        <p:nvSpPr>
          <p:cNvPr id="4" name="Săgeată în jos 3"/>
          <p:cNvSpPr/>
          <p:nvPr/>
        </p:nvSpPr>
        <p:spPr>
          <a:xfrm>
            <a:off x="6000760" y="3429000"/>
            <a:ext cx="1000132" cy="13573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773</TotalTime>
  <Words>1922</Words>
  <Application>Microsoft Office PowerPoint</Application>
  <PresentationFormat>Expunere pe ecran (4:3)</PresentationFormat>
  <Paragraphs>236</Paragraphs>
  <Slides>17</Slides>
  <Notes>0</Notes>
  <HiddenSlides>0</HiddenSlides>
  <MMClips>0</MMClips>
  <ScaleCrop>false</ScaleCrop>
  <HeadingPairs>
    <vt:vector size="6" baseType="variant">
      <vt:variant>
        <vt:lpstr>Fonturi utilizate</vt:lpstr>
      </vt:variant>
      <vt:variant>
        <vt:i4>10</vt:i4>
      </vt:variant>
      <vt:variant>
        <vt:lpstr>Temă</vt:lpstr>
      </vt:variant>
      <vt:variant>
        <vt:i4>1</vt:i4>
      </vt:variant>
      <vt:variant>
        <vt:lpstr>Titluri diapozitive</vt:lpstr>
      </vt:variant>
      <vt:variant>
        <vt:i4>17</vt:i4>
      </vt:variant>
    </vt:vector>
  </HeadingPairs>
  <TitlesOfParts>
    <vt:vector size="28" baseType="lpstr">
      <vt:lpstr>Algerian</vt:lpstr>
      <vt:lpstr>Arial</vt:lpstr>
      <vt:lpstr>Arial Black</vt:lpstr>
      <vt:lpstr>Arial Unicode MS</vt:lpstr>
      <vt:lpstr>Berlin Sans FB Demi</vt:lpstr>
      <vt:lpstr>Broadway</vt:lpstr>
      <vt:lpstr>Calibri</vt:lpstr>
      <vt:lpstr>Constantia</vt:lpstr>
      <vt:lpstr>Freestyle Script</vt:lpstr>
      <vt:lpstr>Times New Roman</vt:lpstr>
      <vt:lpstr>Temă Office</vt:lpstr>
      <vt:lpstr> TIPURI  DE  TEXTE  TEXTUL   ARGUMENTATIV</vt:lpstr>
      <vt:lpstr>LECȚIE  DE  PREDARE</vt:lpstr>
      <vt:lpstr>CUPRINS </vt:lpstr>
      <vt:lpstr>Prezentare PowerPoint</vt:lpstr>
      <vt:lpstr>Prezentare PowerPoint</vt:lpstr>
      <vt:lpstr>TEXT  LITERAR  VS. TEXT  NONLITERAR</vt:lpstr>
      <vt:lpstr>ARGUMENTAREA</vt:lpstr>
      <vt:lpstr>ARGUMENTAREA - II</vt:lpstr>
      <vt:lpstr>TEXTUL  DE TIP  ARGUMENTATIV</vt:lpstr>
      <vt:lpstr>STRUCTURA  ARGUMENTĂRII</vt:lpstr>
      <vt:lpstr>STRUCTURA  ARGUMENTĂRII - II</vt:lpstr>
      <vt:lpstr>STRUCTURA  ARGUMENTĂRII - III</vt:lpstr>
      <vt:lpstr>CONECTORII   ARGUMENTĂRII</vt:lpstr>
      <vt:lpstr>FIȘĂ DE LUCRU -1</vt:lpstr>
      <vt:lpstr>FIȘĂ DE LUCRU - 2</vt:lpstr>
      <vt:lpstr>CÂND  REDACTAȚI  TEXTUL  DE  TIP  ARGUMENTATIV, NU UITAȚI…</vt:lpstr>
      <vt:lpstr>BIBLIOGRAFIE</vt:lpstr>
    </vt:vector>
  </TitlesOfParts>
  <Company>Unitate Scolara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TIPURI  DE  TEXTETEXTUL     ARGUMENTATIV</dc:title>
  <dc:creator>Windows User</dc:creator>
  <cp:lastModifiedBy>Cristina Liliana Diaconița</cp:lastModifiedBy>
  <cp:revision>74</cp:revision>
  <dcterms:created xsi:type="dcterms:W3CDTF">2021-01-08T08:40:31Z</dcterms:created>
  <dcterms:modified xsi:type="dcterms:W3CDTF">2025-07-10T14:10:20Z</dcterms:modified>
</cp:coreProperties>
</file>