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3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3CDAF9-C1B7-4FF4-AD10-3B013EC2B04A}" type="datetimeFigureOut">
              <a:rPr lang="en-GB" smtClean="0"/>
              <a:pPr/>
              <a:t>10/07/2025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38A686A-6A91-4744-B7B8-16B980AFC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slide" Target="slide10.xml"/><Relationship Id="rId26" Type="http://schemas.openxmlformats.org/officeDocument/2006/relationships/slide" Target="slide14.xm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slide" Target="slide18.xml"/><Relationship Id="rId42" Type="http://schemas.openxmlformats.org/officeDocument/2006/relationships/slide" Target="slide22.xml"/><Relationship Id="rId47" Type="http://schemas.openxmlformats.org/officeDocument/2006/relationships/image" Target="../media/image27.png"/><Relationship Id="rId50" Type="http://schemas.openxmlformats.org/officeDocument/2006/relationships/slide" Target="slide26.xml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29" Type="http://schemas.openxmlformats.org/officeDocument/2006/relationships/image" Target="../media/image18.png"/><Relationship Id="rId11" Type="http://schemas.openxmlformats.org/officeDocument/2006/relationships/image" Target="../media/image9.png"/><Relationship Id="rId24" Type="http://schemas.openxmlformats.org/officeDocument/2006/relationships/slide" Target="slide13.xml"/><Relationship Id="rId32" Type="http://schemas.openxmlformats.org/officeDocument/2006/relationships/slide" Target="slide17.xml"/><Relationship Id="rId37" Type="http://schemas.openxmlformats.org/officeDocument/2006/relationships/image" Target="../media/image22.png"/><Relationship Id="rId40" Type="http://schemas.openxmlformats.org/officeDocument/2006/relationships/slide" Target="slide21.xml"/><Relationship Id="rId45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slide" Target="slide15.xml"/><Relationship Id="rId36" Type="http://schemas.openxmlformats.org/officeDocument/2006/relationships/slide" Target="slide19.xml"/><Relationship Id="rId49" Type="http://schemas.openxmlformats.org/officeDocument/2006/relationships/image" Target="../media/image28.png"/><Relationship Id="rId10" Type="http://schemas.openxmlformats.org/officeDocument/2006/relationships/slide" Target="slide6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slide" Target="slide23.xml"/><Relationship Id="rId52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slide" Target="slide8.xml"/><Relationship Id="rId22" Type="http://schemas.openxmlformats.org/officeDocument/2006/relationships/slide" Target="slide12.xml"/><Relationship Id="rId27" Type="http://schemas.openxmlformats.org/officeDocument/2006/relationships/image" Target="../media/image17.png"/><Relationship Id="rId30" Type="http://schemas.openxmlformats.org/officeDocument/2006/relationships/slide" Target="slide16.xml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openxmlformats.org/officeDocument/2006/relationships/slide" Target="slide25.xml"/><Relationship Id="rId8" Type="http://schemas.openxmlformats.org/officeDocument/2006/relationships/slide" Target="slide5.xml"/><Relationship Id="rId51" Type="http://schemas.openxmlformats.org/officeDocument/2006/relationships/image" Target="../media/image29.png"/><Relationship Id="rId3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slide" Target="slide20.xml"/><Relationship Id="rId46" Type="http://schemas.openxmlformats.org/officeDocument/2006/relationships/slide" Target="slide24.xml"/><Relationship Id="rId20" Type="http://schemas.openxmlformats.org/officeDocument/2006/relationships/slide" Target="slide11.xml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Image"/>
          <p:cNvGrpSpPr/>
          <p:nvPr/>
        </p:nvGrpSpPr>
        <p:grpSpPr>
          <a:xfrm>
            <a:off x="2535189" y="0"/>
            <a:ext cx="7200000" cy="4493903"/>
            <a:chOff x="2433769" y="196341"/>
            <a:chExt cx="7200000" cy="4493903"/>
          </a:xfrm>
        </p:grpSpPr>
        <p:pic>
          <p:nvPicPr>
            <p:cNvPr id="16" name="Targe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769" y="2140875"/>
              <a:ext cx="7200000" cy="2549369"/>
            </a:xfrm>
            <a:prstGeom prst="rect">
              <a:avLst/>
            </a:prstGeom>
            <a:effectLst/>
          </p:spPr>
        </p:pic>
        <p:pic>
          <p:nvPicPr>
            <p:cNvPr id="21" name="Arrow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92492">
              <a:off x="6866366" y="520876"/>
              <a:ext cx="544453" cy="3240000"/>
            </a:xfrm>
            <a:prstGeom prst="rect">
              <a:avLst/>
            </a:prstGeom>
          </p:spPr>
        </p:pic>
        <p:pic>
          <p:nvPicPr>
            <p:cNvPr id="23" name="Arrow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2670">
              <a:off x="4956914" y="196341"/>
              <a:ext cx="483960" cy="2880000"/>
            </a:xfrm>
            <a:prstGeom prst="rect">
              <a:avLst/>
            </a:prstGeom>
          </p:spPr>
        </p:pic>
        <p:pic>
          <p:nvPicPr>
            <p:cNvPr id="24" name="Arrow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8952">
              <a:off x="4671765" y="525766"/>
              <a:ext cx="604943" cy="3600000"/>
            </a:xfrm>
            <a:prstGeom prst="rect">
              <a:avLst/>
            </a:prstGeom>
          </p:spPr>
        </p:pic>
      </p:grpSp>
      <p:sp>
        <p:nvSpPr>
          <p:cNvPr id="13" name="CasetăText 12"/>
          <p:cNvSpPr txBox="1"/>
          <p:nvPr/>
        </p:nvSpPr>
        <p:spPr>
          <a:xfrm>
            <a:off x="1672047" y="5288340"/>
            <a:ext cx="10519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9600" b="1" i="1" dirty="0">
                <a:solidFill>
                  <a:srgbClr val="FFFF00"/>
                </a:solidFill>
                <a:latin typeface="Respective 2.0" pitchFamily="2" charset="-18"/>
              </a:rPr>
              <a:t> </a:t>
            </a:r>
            <a:r>
              <a:rPr lang="ro-RO" sz="7200" b="1" i="1" dirty="0">
                <a:latin typeface="Respective 2.0" pitchFamily="2" charset="-18"/>
              </a:rPr>
              <a:t>prof. </a:t>
            </a:r>
            <a:r>
              <a:rPr lang="en-US" sz="7200" b="1" i="1" dirty="0">
                <a:latin typeface="Respective 2.0" pitchFamily="2" charset="-18"/>
              </a:rPr>
              <a:t>Ioan Giorgiana</a:t>
            </a:r>
            <a:endParaRPr lang="ro-RO" sz="9600" b="1" i="1" dirty="0">
              <a:latin typeface="Respective 2.0" pitchFamily="2" charset="-1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024539"/>
            <a:ext cx="120294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Evul mediu românesc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4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al XIII-lea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Primele încercări de formare a statului de la sud de Carpați datează din secolul: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168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78" y="101600"/>
            <a:ext cx="708244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Bogdan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Independența Moldovei în raport cu suzeranitatea maghiară a fost obținută de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1359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“Descălecatul” lui  Bogdan a avut loc în anul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417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domnia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Instituția politică centrală a Tărilor Române extracarpatice a fost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931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1386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Mitropolia Moldovei a fost creată în anul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541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Dobrotici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Urmașul lui Balica a fost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309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Rovine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anul 1395 a avut loc lupta de la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104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guvernator al Ungariei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 mai înaltă demnitate deținută de Iancu de Hunedoara a fost aceea de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92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Mahomed al II-lea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1456, la Belgrad, armata otomană a fost condusă de sultanul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477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polonezii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Codrii Cosminului, Ștefan cel Mare s-a înfruntat cu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014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get 1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219600"/>
            <a:ext cx="1440000" cy="1440000"/>
          </a:xfrm>
          <a:prstGeom prst="rect">
            <a:avLst/>
          </a:prstGeom>
        </p:spPr>
      </p:pic>
      <p:pic>
        <p:nvPicPr>
          <p:cNvPr id="7" name="Target 2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219600"/>
            <a:ext cx="1440000" cy="1440000"/>
          </a:xfrm>
          <a:prstGeom prst="rect">
            <a:avLst/>
          </a:prstGeom>
        </p:spPr>
      </p:pic>
      <p:pic>
        <p:nvPicPr>
          <p:cNvPr id="9" name="Target 3">
            <a:hlinkClick r:id="rId6" action="ppaction://hlinksldjump" highlightClick="1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14820"/>
            <a:ext cx="1440000" cy="1440000"/>
          </a:xfrm>
          <a:prstGeom prst="rect">
            <a:avLst/>
          </a:prstGeom>
        </p:spPr>
      </p:pic>
      <p:pic>
        <p:nvPicPr>
          <p:cNvPr id="11" name="Target 4">
            <a:hlinkClick r:id="rId8" action="ppaction://hlinksldjump" highlightClick="1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24361"/>
            <a:ext cx="1440000" cy="1434049"/>
          </a:xfrm>
          <a:prstGeom prst="rect">
            <a:avLst/>
          </a:prstGeom>
        </p:spPr>
      </p:pic>
      <p:pic>
        <p:nvPicPr>
          <p:cNvPr id="13" name="Target 5">
            <a:hlinkClick r:id="rId10" action="ppaction://hlinksldjump" highlightClick="1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219600"/>
            <a:ext cx="1440000" cy="1440000"/>
          </a:xfrm>
          <a:prstGeom prst="rect">
            <a:avLst/>
          </a:prstGeom>
        </p:spPr>
      </p:pic>
      <p:pic>
        <p:nvPicPr>
          <p:cNvPr id="15" name="Target 6">
            <a:hlinkClick r:id="rId12" action="ppaction://hlinksldjump" highlightClick="1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219600"/>
            <a:ext cx="1440000" cy="1440000"/>
          </a:xfrm>
          <a:prstGeom prst="rect">
            <a:avLst/>
          </a:prstGeom>
        </p:spPr>
      </p:pic>
      <p:pic>
        <p:nvPicPr>
          <p:cNvPr id="17" name="Target 7">
            <a:hlinkClick r:id="rId14" action="ppaction://hlinksldjump" highlightClick="1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19600"/>
            <a:ext cx="1440000" cy="1440000"/>
          </a:xfrm>
          <a:prstGeom prst="rect">
            <a:avLst/>
          </a:prstGeom>
        </p:spPr>
      </p:pic>
      <p:pic>
        <p:nvPicPr>
          <p:cNvPr id="19" name="Target 8">
            <a:hlinkClick r:id="rId16" action="ppaction://hlinksldjump" highlightClick="1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1879200"/>
            <a:ext cx="1440000" cy="1440000"/>
          </a:xfrm>
          <a:prstGeom prst="rect">
            <a:avLst/>
          </a:prstGeom>
        </p:spPr>
      </p:pic>
      <p:pic>
        <p:nvPicPr>
          <p:cNvPr id="21" name="Target 9">
            <a:hlinkClick r:id="rId18" action="ppaction://hlinksldjump" highlightClick="1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1879200"/>
            <a:ext cx="1440000" cy="1440000"/>
          </a:xfrm>
          <a:prstGeom prst="rect">
            <a:avLst/>
          </a:prstGeom>
        </p:spPr>
      </p:pic>
      <p:pic>
        <p:nvPicPr>
          <p:cNvPr id="23" name="Target 10">
            <a:hlinkClick r:id="rId20" action="ppaction://hlinksldjump" highlightClick="1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1869640"/>
            <a:ext cx="1440000" cy="1463901"/>
          </a:xfrm>
          <a:prstGeom prst="rect">
            <a:avLst/>
          </a:prstGeom>
        </p:spPr>
      </p:pic>
      <p:pic>
        <p:nvPicPr>
          <p:cNvPr id="25" name="Target 11">
            <a:hlinkClick r:id="rId22" action="ppaction://hlinksldjump" highlightClick="1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1882771"/>
            <a:ext cx="1440000" cy="1434049"/>
          </a:xfrm>
          <a:prstGeom prst="rect">
            <a:avLst/>
          </a:prstGeom>
        </p:spPr>
      </p:pic>
      <p:pic>
        <p:nvPicPr>
          <p:cNvPr id="27" name="Target 12">
            <a:hlinkClick r:id="rId24" action="ppaction://hlinksldjump" highlightClick="1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1879200"/>
            <a:ext cx="1440000" cy="1440000"/>
          </a:xfrm>
          <a:prstGeom prst="rect">
            <a:avLst/>
          </a:prstGeom>
        </p:spPr>
      </p:pic>
      <p:pic>
        <p:nvPicPr>
          <p:cNvPr id="29" name="Target 13">
            <a:hlinkClick r:id="rId26" action="ppaction://hlinksldjump" highlightClick="1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1879200"/>
            <a:ext cx="1440000" cy="1440000"/>
          </a:xfrm>
          <a:prstGeom prst="rect">
            <a:avLst/>
          </a:prstGeom>
        </p:spPr>
      </p:pic>
      <p:pic>
        <p:nvPicPr>
          <p:cNvPr id="31" name="Target 14">
            <a:hlinkClick r:id="rId28" action="ppaction://hlinksldjump" highlightClick="1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1879200"/>
            <a:ext cx="1440000" cy="1440000"/>
          </a:xfrm>
          <a:prstGeom prst="rect">
            <a:avLst/>
          </a:prstGeom>
        </p:spPr>
      </p:pic>
      <p:pic>
        <p:nvPicPr>
          <p:cNvPr id="33" name="Target 15">
            <a:hlinkClick r:id="rId30" action="ppaction://hlinksldjump" highlightClick="1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0" y="3538800"/>
            <a:ext cx="1440000" cy="1440000"/>
          </a:xfrm>
          <a:prstGeom prst="rect">
            <a:avLst/>
          </a:prstGeom>
        </p:spPr>
      </p:pic>
      <p:pic>
        <p:nvPicPr>
          <p:cNvPr id="35" name="Target 16">
            <a:hlinkClick r:id="rId32" action="ppaction://hlinksldjump" highlightClick="1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0" y="3538800"/>
            <a:ext cx="1440000" cy="1440000"/>
          </a:xfrm>
          <a:prstGeom prst="rect">
            <a:avLst/>
          </a:prstGeom>
        </p:spPr>
      </p:pic>
      <p:pic>
        <p:nvPicPr>
          <p:cNvPr id="37" name="Target 17">
            <a:hlinkClick r:id="rId34" action="ppaction://hlinksldjump" highlightClick="1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3548361"/>
            <a:ext cx="1440000" cy="1440000"/>
          </a:xfrm>
          <a:prstGeom prst="rect">
            <a:avLst/>
          </a:prstGeom>
        </p:spPr>
      </p:pic>
      <p:pic>
        <p:nvPicPr>
          <p:cNvPr id="39" name="Target 18">
            <a:hlinkClick r:id="rId36" action="ppaction://hlinksldjump" highlightClick="1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3541181"/>
            <a:ext cx="1440000" cy="1434049"/>
          </a:xfrm>
          <a:prstGeom prst="rect">
            <a:avLst/>
          </a:prstGeom>
        </p:spPr>
      </p:pic>
      <p:pic>
        <p:nvPicPr>
          <p:cNvPr id="41" name="Target 19">
            <a:hlinkClick r:id="rId38" action="ppaction://hlinksldjump" highlightClick="1"/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00" y="3538800"/>
            <a:ext cx="1440000" cy="1440000"/>
          </a:xfrm>
          <a:prstGeom prst="rect">
            <a:avLst/>
          </a:prstGeom>
        </p:spPr>
      </p:pic>
      <p:pic>
        <p:nvPicPr>
          <p:cNvPr id="43" name="Target 20">
            <a:hlinkClick r:id="rId40" action="ppaction://hlinksldjump" highlightClick="1"/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00" y="3538800"/>
            <a:ext cx="1440000" cy="1440000"/>
          </a:xfrm>
          <a:prstGeom prst="rect">
            <a:avLst/>
          </a:prstGeom>
        </p:spPr>
      </p:pic>
      <p:pic>
        <p:nvPicPr>
          <p:cNvPr id="45" name="Target 21">
            <a:hlinkClick r:id="rId42" action="ppaction://hlinksldjump" highlightClick="1"/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3538800"/>
            <a:ext cx="1440000" cy="1440000"/>
          </a:xfrm>
          <a:prstGeom prst="rect">
            <a:avLst/>
          </a:prstGeom>
        </p:spPr>
      </p:pic>
      <p:pic>
        <p:nvPicPr>
          <p:cNvPr id="47" name="Target 22">
            <a:hlinkClick r:id="rId44" action="ppaction://hlinksldjump" highlightClick="1"/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26" y="5067771"/>
            <a:ext cx="1440000" cy="1440000"/>
          </a:xfrm>
          <a:prstGeom prst="rect">
            <a:avLst/>
          </a:prstGeom>
        </p:spPr>
      </p:pic>
      <p:pic>
        <p:nvPicPr>
          <p:cNvPr id="49" name="Target 23">
            <a:hlinkClick r:id="rId46" action="ppaction://hlinksldjump" highlightClick="1"/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43" y="5133086"/>
            <a:ext cx="1440000" cy="1440000"/>
          </a:xfrm>
          <a:prstGeom prst="rect">
            <a:avLst/>
          </a:prstGeom>
        </p:spPr>
      </p:pic>
      <p:pic>
        <p:nvPicPr>
          <p:cNvPr id="51" name="Target 24">
            <a:hlinkClick r:id="rId48" action="ppaction://hlinksldjump" highlightClick="1"/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37" y="5111741"/>
            <a:ext cx="1440000" cy="1440000"/>
          </a:xfrm>
          <a:prstGeom prst="rect">
            <a:avLst/>
          </a:prstGeom>
        </p:spPr>
      </p:pic>
      <p:pic>
        <p:nvPicPr>
          <p:cNvPr id="53" name="Target 25">
            <a:hlinkClick r:id="rId50" action="ppaction://hlinksldjump" highlightClick="1"/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31" y="5016711"/>
            <a:ext cx="1440000" cy="1434049"/>
          </a:xfrm>
          <a:prstGeom prst="rect">
            <a:avLst/>
          </a:prstGeom>
        </p:spPr>
      </p:pic>
      <p:pic>
        <p:nvPicPr>
          <p:cNvPr id="66" name="Arrow 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90" y="374108"/>
            <a:ext cx="120989" cy="720000"/>
          </a:xfrm>
          <a:prstGeom prst="rect">
            <a:avLst/>
          </a:prstGeom>
        </p:spPr>
      </p:pic>
      <p:pic>
        <p:nvPicPr>
          <p:cNvPr id="67" name="Arrow 2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1" y="374107"/>
            <a:ext cx="120989" cy="720000"/>
          </a:xfrm>
          <a:prstGeom prst="rect">
            <a:avLst/>
          </a:prstGeom>
        </p:spPr>
      </p:pic>
      <p:pic>
        <p:nvPicPr>
          <p:cNvPr id="68" name="Arrow 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2" y="374106"/>
            <a:ext cx="120989" cy="720000"/>
          </a:xfrm>
          <a:prstGeom prst="rect">
            <a:avLst/>
          </a:prstGeom>
        </p:spPr>
      </p:pic>
      <p:pic>
        <p:nvPicPr>
          <p:cNvPr id="69" name="Arrow 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8" y="374106"/>
            <a:ext cx="120989" cy="720000"/>
          </a:xfrm>
          <a:prstGeom prst="rect">
            <a:avLst/>
          </a:prstGeom>
        </p:spPr>
      </p:pic>
      <p:pic>
        <p:nvPicPr>
          <p:cNvPr id="70" name="Arrow 5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1" y="374107"/>
            <a:ext cx="120989" cy="720000"/>
          </a:xfrm>
          <a:prstGeom prst="rect">
            <a:avLst/>
          </a:prstGeom>
        </p:spPr>
      </p:pic>
      <p:pic>
        <p:nvPicPr>
          <p:cNvPr id="71" name="Arrow 6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6" y="374105"/>
            <a:ext cx="120989" cy="720000"/>
          </a:xfrm>
          <a:prstGeom prst="rect">
            <a:avLst/>
          </a:prstGeom>
        </p:spPr>
      </p:pic>
      <p:pic>
        <p:nvPicPr>
          <p:cNvPr id="72" name="Arrow 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3" y="374105"/>
            <a:ext cx="120989" cy="720000"/>
          </a:xfrm>
          <a:prstGeom prst="rect">
            <a:avLst/>
          </a:prstGeom>
        </p:spPr>
      </p:pic>
      <p:pic>
        <p:nvPicPr>
          <p:cNvPr id="73" name="Arrow 8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90" y="2025108"/>
            <a:ext cx="120989" cy="720000"/>
          </a:xfrm>
          <a:prstGeom prst="rect">
            <a:avLst/>
          </a:prstGeom>
        </p:spPr>
      </p:pic>
      <p:pic>
        <p:nvPicPr>
          <p:cNvPr id="74" name="Arrow 9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1" y="2025107"/>
            <a:ext cx="120989" cy="720000"/>
          </a:xfrm>
          <a:prstGeom prst="rect">
            <a:avLst/>
          </a:prstGeom>
        </p:spPr>
      </p:pic>
      <p:pic>
        <p:nvPicPr>
          <p:cNvPr id="75" name="Arrow 10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2" y="2025106"/>
            <a:ext cx="120989" cy="720000"/>
          </a:xfrm>
          <a:prstGeom prst="rect">
            <a:avLst/>
          </a:prstGeom>
        </p:spPr>
      </p:pic>
      <p:pic>
        <p:nvPicPr>
          <p:cNvPr id="76" name="Arrow 1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8" y="2025106"/>
            <a:ext cx="120989" cy="720000"/>
          </a:xfrm>
          <a:prstGeom prst="rect">
            <a:avLst/>
          </a:prstGeom>
        </p:spPr>
      </p:pic>
      <p:pic>
        <p:nvPicPr>
          <p:cNvPr id="77" name="Arrow 12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1" y="2025107"/>
            <a:ext cx="120989" cy="720000"/>
          </a:xfrm>
          <a:prstGeom prst="rect">
            <a:avLst/>
          </a:prstGeom>
        </p:spPr>
      </p:pic>
      <p:pic>
        <p:nvPicPr>
          <p:cNvPr id="78" name="Arrow 1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6" y="2025105"/>
            <a:ext cx="120989" cy="720000"/>
          </a:xfrm>
          <a:prstGeom prst="rect">
            <a:avLst/>
          </a:prstGeom>
        </p:spPr>
      </p:pic>
      <p:pic>
        <p:nvPicPr>
          <p:cNvPr id="79" name="Arrow 1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3" y="2025105"/>
            <a:ext cx="120989" cy="720000"/>
          </a:xfrm>
          <a:prstGeom prst="rect">
            <a:avLst/>
          </a:prstGeom>
        </p:spPr>
      </p:pic>
      <p:pic>
        <p:nvPicPr>
          <p:cNvPr id="80" name="Arrow 15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43489" y="3718442"/>
            <a:ext cx="120989" cy="720000"/>
          </a:xfrm>
          <a:prstGeom prst="rect">
            <a:avLst/>
          </a:prstGeom>
        </p:spPr>
      </p:pic>
      <p:pic>
        <p:nvPicPr>
          <p:cNvPr id="81" name="Arrow 16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847490" y="3718441"/>
            <a:ext cx="120989" cy="720000"/>
          </a:xfrm>
          <a:prstGeom prst="rect">
            <a:avLst/>
          </a:prstGeom>
        </p:spPr>
      </p:pic>
      <p:pic>
        <p:nvPicPr>
          <p:cNvPr id="82" name="Arrow 17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4551491" y="3718440"/>
            <a:ext cx="120989" cy="720000"/>
          </a:xfrm>
          <a:prstGeom prst="rect">
            <a:avLst/>
          </a:prstGeom>
        </p:spPr>
      </p:pic>
      <p:pic>
        <p:nvPicPr>
          <p:cNvPr id="83" name="Arrow 18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6312557" y="3718440"/>
            <a:ext cx="120989" cy="720000"/>
          </a:xfrm>
          <a:prstGeom prst="rect">
            <a:avLst/>
          </a:prstGeom>
        </p:spPr>
      </p:pic>
      <p:pic>
        <p:nvPicPr>
          <p:cNvPr id="84" name="Arrow 19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959490" y="3718441"/>
            <a:ext cx="120989" cy="720000"/>
          </a:xfrm>
          <a:prstGeom prst="rect">
            <a:avLst/>
          </a:prstGeom>
        </p:spPr>
      </p:pic>
      <p:pic>
        <p:nvPicPr>
          <p:cNvPr id="85" name="Arrow 20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9703625" y="3718439"/>
            <a:ext cx="120989" cy="720000"/>
          </a:xfrm>
          <a:prstGeom prst="rect">
            <a:avLst/>
          </a:prstGeom>
        </p:spPr>
      </p:pic>
      <p:pic>
        <p:nvPicPr>
          <p:cNvPr id="86" name="Arrow 21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1375792" y="3718439"/>
            <a:ext cx="120989" cy="720000"/>
          </a:xfrm>
          <a:prstGeom prst="rect">
            <a:avLst/>
          </a:prstGeom>
        </p:spPr>
      </p:pic>
      <p:pic>
        <p:nvPicPr>
          <p:cNvPr id="87" name="Arrow 22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2136265" y="5161163"/>
            <a:ext cx="120989" cy="720000"/>
          </a:xfrm>
          <a:prstGeom prst="rect">
            <a:avLst/>
          </a:prstGeom>
        </p:spPr>
      </p:pic>
      <p:pic>
        <p:nvPicPr>
          <p:cNvPr id="88" name="Arrow 23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7328049" y="5239540"/>
            <a:ext cx="120989" cy="720000"/>
          </a:xfrm>
          <a:prstGeom prst="rect">
            <a:avLst/>
          </a:prstGeom>
        </p:spPr>
      </p:pic>
      <p:pic>
        <p:nvPicPr>
          <p:cNvPr id="89" name="Arrow 2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5374452" y="5226474"/>
            <a:ext cx="120989" cy="720000"/>
          </a:xfrm>
          <a:prstGeom prst="rect">
            <a:avLst/>
          </a:prstGeom>
        </p:spPr>
      </p:pic>
      <p:pic>
        <p:nvPicPr>
          <p:cNvPr id="90" name="Arrow 25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5163">
            <a:off x="10662487" y="5135036"/>
            <a:ext cx="12098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"/>
                            </p:stCondLst>
                            <p:childTnLst>
                              <p:par>
                                <p:cTn id="6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"/>
                            </p:stCondLst>
                            <p:childTnLst>
                              <p:par>
                                <p:cTn id="8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"/>
                            </p:stCondLst>
                            <p:childTnLst>
                              <p:par>
                                <p:cTn id="9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"/>
                            </p:stCondLst>
                            <p:childTnLst>
                              <p:par>
                                <p:cTn id="10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"/>
                            </p:stCondLst>
                            <p:childTnLst>
                              <p:par>
                                <p:cTn id="12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"/>
                            </p:stCondLst>
                            <p:childTnLst>
                              <p:par>
                                <p:cTn id="13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"/>
                            </p:stCondLst>
                            <p:childTnLst>
                              <p:par>
                                <p:cTn id="14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"/>
                            </p:stCondLst>
                            <p:childTnLst>
                              <p:par>
                                <p:cTn id="15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"/>
                            </p:stCondLst>
                            <p:childTnLst>
                              <p:par>
                                <p:cTn id="16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"/>
                            </p:stCondLst>
                            <p:childTnLst>
                              <p:par>
                                <p:cTn id="175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"/>
                            </p:stCondLst>
                            <p:childTnLst>
                              <p:par>
                                <p:cTn id="186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"/>
                            </p:stCondLst>
                            <p:childTnLst>
                              <p:par>
                                <p:cTn id="19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"/>
                            </p:stCondLst>
                            <p:childTnLst>
                              <p:par>
                                <p:cTn id="208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00"/>
                            </p:stCondLst>
                            <p:childTnLst>
                              <p:par>
                                <p:cTn id="21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0"/>
                            </p:stCondLst>
                            <p:childTnLst>
                              <p:par>
                                <p:cTn id="230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"/>
                            </p:stCondLst>
                            <p:childTnLst>
                              <p:par>
                                <p:cTn id="24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0"/>
                            </p:stCondLst>
                            <p:childTnLst>
                              <p:par>
                                <p:cTn id="252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0"/>
                            </p:stCondLst>
                            <p:childTnLst>
                              <p:par>
                                <p:cTn id="263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00"/>
                            </p:stCondLst>
                            <p:childTnLst>
                              <p:par>
                                <p:cTn id="27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antiotoman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 Sfântă a fost o alianță cu caracter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738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Rudolf al II-lea 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Contemporan cu Mihai Viteazul a fost împăratul habsburgic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558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chemeClr val="bg1"/>
                </a:solidFill>
              </a:rPr>
              <a:t>turcilor</a:t>
            </a:r>
            <a:r>
              <a:rPr lang="en-US" sz="4000" dirty="0">
                <a:solidFill>
                  <a:schemeClr val="bg1"/>
                </a:solidFill>
              </a:rPr>
              <a:t>/</a:t>
            </a:r>
            <a:r>
              <a:rPr lang="en-US" sz="4000" dirty="0" err="1">
                <a:solidFill>
                  <a:schemeClr val="bg1"/>
                </a:solidFill>
              </a:rPr>
              <a:t>Baiazid</a:t>
            </a:r>
            <a:r>
              <a:rPr lang="en-US" sz="4000" dirty="0">
                <a:solidFill>
                  <a:schemeClr val="bg1"/>
                </a:solidFill>
              </a:rPr>
              <a:t> I</a:t>
            </a: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lupta de la Nicopole victoria a aparținut 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736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bg1"/>
                </a:solidFill>
              </a:rPr>
              <a:t>Matei Corvin</a:t>
            </a: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Vlad Țepeș a încheiat o alianță antiotomană cu regele maghiar 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661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cruciadă târzie</a:t>
            </a: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Lupta antiotomană a lui Mihai Viteazul a readus în actualitate ideea de 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544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Cetatea Albă</a:t>
            </a: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 conflict militar al Moldovei cu Imperiul Otoman a avut loc la 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020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chemeClr val="bg1"/>
                </a:solidFill>
              </a:rPr>
              <a:t>Seneslau</a:t>
            </a: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</a:rPr>
              <a:t>„</a:t>
            </a:r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 cavalerilor ioaniți” menționează existența unui voievodat în stânga Oltului condus de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578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Leustachiu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</a:rPr>
              <a:t>Primul voievod al Transilvaniei se numea</a:t>
            </a:r>
            <a:endParaRPr lang="en-GB" sz="6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134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românilor</a:t>
            </a:r>
            <a:endParaRPr lang="en-GB" sz="4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Districtul era o unitate administrativ-teritorială a: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828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3088"/>
            <a:ext cx="720000" cy="717024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1288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adunare generală a nobilimii din Transilvania a fost convocată în anul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2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178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juridic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Tripartitum-ul lui Werböczi este o lucrare cu caracter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793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al XIII-lea.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Cucerirea spațiului intracarpatic de către regalitatea maghiară s-a încheiat în secolul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913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Bihor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Primul comitat organizat în Transilvania a fost: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392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Question Numb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00" y="101600"/>
            <a:ext cx="720000" cy="720000"/>
          </a:xfrm>
          <a:prstGeom prst="rect">
            <a:avLst/>
          </a:prstGeom>
        </p:spPr>
      </p:pic>
      <p:sp>
        <p:nvSpPr>
          <p:cNvPr id="7" name="Answer Box"/>
          <p:cNvSpPr/>
          <p:nvPr/>
        </p:nvSpPr>
        <p:spPr>
          <a:xfrm>
            <a:off x="156000" y="4978400"/>
            <a:ext cx="11880000" cy="10800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>
                <a:solidFill>
                  <a:schemeClr val="bg1"/>
                </a:solidFill>
              </a:rPr>
              <a:t>principat</a:t>
            </a:r>
            <a:endParaRPr lang="en-GB" sz="4000" dirty="0">
              <a:solidFill>
                <a:schemeClr val="bg1"/>
              </a:solidFill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  <p:sp>
        <p:nvSpPr>
          <p:cNvPr id="9" name="Question Box"/>
          <p:cNvSpPr/>
          <p:nvPr/>
        </p:nvSpPr>
        <p:spPr>
          <a:xfrm>
            <a:off x="156000" y="960800"/>
            <a:ext cx="11880000" cy="3878400"/>
          </a:xfrm>
          <a:prstGeom prst="rect">
            <a:avLst/>
          </a:prstGeom>
          <a:solidFill>
            <a:srgbClr val="00B0F0"/>
          </a:solidFill>
          <a:ln w="635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suzeranitate turcească, Transilvania a devenit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ea typeface="HGPSoeiKakupoptai" panose="040B0A00000000000000" pitchFamily="82" charset="-128"/>
              <a:cs typeface="Times New Roman" panose="02020603050405020304" pitchFamily="18" charset="0"/>
            </a:endParaRPr>
          </a:p>
        </p:txBody>
      </p:sp>
      <p:sp>
        <p:nvSpPr>
          <p:cNvPr id="11" name="Back Button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04000" y="6197600"/>
            <a:ext cx="1584000" cy="5400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HGPSoeiKakupoptai" panose="040B0A00000000000000" pitchFamily="82" charset="-128"/>
                <a:ea typeface="HGPSoeiKakupoptai" panose="040B0A00000000000000" pitchFamily="82" charset="-128"/>
              </a:rPr>
              <a:t>ÎNAPOI</a:t>
            </a:r>
            <a:endParaRPr lang="en-GB" sz="3600" dirty="0">
              <a:latin typeface="HGPSoeiKakupoptai" panose="040B0A00000000000000" pitchFamily="82" charset="-128"/>
              <a:ea typeface="HGP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018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366</TotalTime>
  <Words>304</Words>
  <Application>Microsoft Office PowerPoint</Application>
  <PresentationFormat>Widescreen</PresentationFormat>
  <Paragraphs>74</Paragraphs>
  <Slides>26</Slides>
  <Notes>0</Notes>
  <HiddenSlides>24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Franklin Gothic Book</vt:lpstr>
      <vt:lpstr>HGPSoeiKakupoptai</vt:lpstr>
      <vt:lpstr>Perpetua</vt:lpstr>
      <vt:lpstr>Respective 2.0</vt:lpstr>
      <vt:lpstr>Times New Roman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tekhnologic</dc:creator>
  <cp:lastModifiedBy>GIORGIANA IOAN</cp:lastModifiedBy>
  <cp:revision>17</cp:revision>
  <dcterms:created xsi:type="dcterms:W3CDTF">2017-03-18T02:43:21Z</dcterms:created>
  <dcterms:modified xsi:type="dcterms:W3CDTF">2025-07-10T14:47:43Z</dcterms:modified>
</cp:coreProperties>
</file>