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jpg" ContentType="image/jpg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x="14630400" cy="8229600"/>
  <p:notesSz cx="14630400" cy="82296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0" i="0">
                <a:solidFill>
                  <a:srgbClr val="37502E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3A362F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37502E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3A362F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37502E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37502E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399" y="8229599"/>
                </a:moveTo>
                <a:lnTo>
                  <a:pt x="0" y="8229599"/>
                </a:lnTo>
                <a:lnTo>
                  <a:pt x="0" y="0"/>
                </a:lnTo>
                <a:lnTo>
                  <a:pt x="14630399" y="0"/>
                </a:lnTo>
                <a:lnTo>
                  <a:pt x="14630399" y="8229599"/>
                </a:lnTo>
                <a:close/>
              </a:path>
            </a:pathLst>
          </a:custGeom>
          <a:solidFill>
            <a:srgbClr val="FEF5E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8810" y="390683"/>
            <a:ext cx="8852853" cy="12315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0" i="0">
                <a:solidFill>
                  <a:srgbClr val="37502E"/>
                </a:solidFill>
                <a:latin typeface="Georgia"/>
                <a:cs typeface="Georg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25024" y="3030696"/>
            <a:ext cx="6071234" cy="2760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3A362F"/>
                </a:solidFill>
                <a:latin typeface="Tahoma"/>
                <a:cs typeface="Tahom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533888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image" Target="../media/image30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5.pn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png"/><Relationship Id="rId3" Type="http://schemas.openxmlformats.org/officeDocument/2006/relationships/image" Target="../media/image37.pn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8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9.png"/><Relationship Id="rId3" Type="http://schemas.openxmlformats.org/officeDocument/2006/relationships/image" Target="../media/image40.png"/><Relationship Id="rId4" Type="http://schemas.openxmlformats.org/officeDocument/2006/relationships/image" Target="../media/image41.png"/><Relationship Id="rId5" Type="http://schemas.openxmlformats.org/officeDocument/2006/relationships/image" Target="../media/image42.png"/><Relationship Id="rId6" Type="http://schemas.openxmlformats.org/officeDocument/2006/relationships/image" Target="../media/image43.png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Relationship Id="rId8" Type="http://schemas.openxmlformats.org/officeDocument/2006/relationships/image" Target="../media/image19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0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1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4.png"/><Relationship Id="rId5" Type="http://schemas.openxmlformats.org/officeDocument/2006/relationships/image" Target="../media/image2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28508" y="2103548"/>
            <a:ext cx="6379210" cy="15113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317750" marR="5080" indent="-2305050">
              <a:lnSpc>
                <a:spcPct val="121900"/>
              </a:lnSpc>
              <a:spcBef>
                <a:spcPts val="95"/>
              </a:spcBef>
            </a:pPr>
            <a:r>
              <a:rPr dirty="0" sz="4000" spc="195" b="1">
                <a:solidFill>
                  <a:srgbClr val="664E40"/>
                </a:solidFill>
                <a:latin typeface="Roboto"/>
                <a:cs typeface="Roboto"/>
              </a:rPr>
              <a:t>PERSUASIVE</a:t>
            </a:r>
            <a:r>
              <a:rPr dirty="0" sz="4000" spc="75" b="1">
                <a:solidFill>
                  <a:srgbClr val="664E40"/>
                </a:solidFill>
                <a:latin typeface="Roboto"/>
                <a:cs typeface="Roboto"/>
              </a:rPr>
              <a:t> </a:t>
            </a:r>
            <a:r>
              <a:rPr dirty="0" sz="4000" spc="350" b="1">
                <a:solidFill>
                  <a:srgbClr val="664E40"/>
                </a:solidFill>
                <a:latin typeface="Roboto"/>
                <a:cs typeface="Roboto"/>
              </a:rPr>
              <a:t>LANGUAGE </a:t>
            </a:r>
            <a:r>
              <a:rPr dirty="0" sz="4000" spc="360" b="1">
                <a:solidFill>
                  <a:srgbClr val="664E40"/>
                </a:solidFill>
                <a:latin typeface="Roboto"/>
                <a:cs typeface="Roboto"/>
              </a:rPr>
              <a:t>IN</a:t>
            </a:r>
            <a:r>
              <a:rPr dirty="0" sz="4000" spc="30" b="1">
                <a:solidFill>
                  <a:srgbClr val="664E40"/>
                </a:solidFill>
                <a:latin typeface="Roboto"/>
                <a:cs typeface="Roboto"/>
              </a:rPr>
              <a:t> </a:t>
            </a:r>
            <a:r>
              <a:rPr dirty="0" sz="4000" spc="120" b="1">
                <a:solidFill>
                  <a:srgbClr val="664E40"/>
                </a:solidFill>
                <a:latin typeface="Roboto"/>
                <a:cs typeface="Roboto"/>
              </a:rPr>
              <a:t>USE</a:t>
            </a:r>
            <a:endParaRPr sz="4000">
              <a:latin typeface="Roboto"/>
              <a:cs typeface="Roboto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419273" y="1040412"/>
            <a:ext cx="1794420" cy="180702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288773" y="6016166"/>
            <a:ext cx="6059170" cy="448309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2374900" marR="5080" indent="-2362200">
              <a:lnSpc>
                <a:spcPts val="1650"/>
              </a:lnSpc>
              <a:spcBef>
                <a:spcPts val="180"/>
              </a:spcBef>
            </a:pPr>
            <a:r>
              <a:rPr dirty="0" sz="1400" spc="215" b="1" i="1">
                <a:latin typeface="Roboto Cn"/>
                <a:cs typeface="Roboto Cn"/>
              </a:rPr>
              <a:t>Material</a:t>
            </a:r>
            <a:r>
              <a:rPr dirty="0" sz="1400" spc="65" b="1" i="1">
                <a:latin typeface="Roboto Cn"/>
                <a:cs typeface="Roboto Cn"/>
              </a:rPr>
              <a:t> </a:t>
            </a:r>
            <a:r>
              <a:rPr dirty="0" sz="1400" spc="195" b="1" i="1">
                <a:latin typeface="Roboto Cn"/>
                <a:cs typeface="Roboto Cn"/>
              </a:rPr>
              <a:t>realizat</a:t>
            </a:r>
            <a:r>
              <a:rPr dirty="0" sz="1400" spc="70" b="1" i="1">
                <a:latin typeface="Roboto Cn"/>
                <a:cs typeface="Roboto Cn"/>
              </a:rPr>
              <a:t> </a:t>
            </a:r>
            <a:r>
              <a:rPr dirty="0" sz="1400" spc="190" b="1" i="1">
                <a:latin typeface="Roboto Cn"/>
                <a:cs typeface="Roboto Cn"/>
              </a:rPr>
              <a:t>în</a:t>
            </a:r>
            <a:r>
              <a:rPr dirty="0" sz="1400" spc="65" b="1" i="1">
                <a:latin typeface="Roboto Cn"/>
                <a:cs typeface="Roboto Cn"/>
              </a:rPr>
              <a:t> </a:t>
            </a:r>
            <a:r>
              <a:rPr dirty="0" sz="1400" spc="185" b="1" i="1">
                <a:latin typeface="Roboto Cn"/>
                <a:cs typeface="Roboto Cn"/>
              </a:rPr>
              <a:t>conformitate</a:t>
            </a:r>
            <a:r>
              <a:rPr dirty="0" sz="1400" spc="70" b="1" i="1">
                <a:latin typeface="Roboto Cn"/>
                <a:cs typeface="Roboto Cn"/>
              </a:rPr>
              <a:t> </a:t>
            </a:r>
            <a:r>
              <a:rPr dirty="0" sz="1400" spc="180" b="1" i="1">
                <a:latin typeface="Roboto Cn"/>
                <a:cs typeface="Roboto Cn"/>
              </a:rPr>
              <a:t>cu</a:t>
            </a:r>
            <a:r>
              <a:rPr dirty="0" sz="1400" spc="65" b="1" i="1">
                <a:latin typeface="Roboto Cn"/>
                <a:cs typeface="Roboto Cn"/>
              </a:rPr>
              <a:t> </a:t>
            </a:r>
            <a:r>
              <a:rPr dirty="0" sz="1400" spc="240" b="1" i="1">
                <a:latin typeface="Roboto Cn"/>
                <a:cs typeface="Roboto Cn"/>
              </a:rPr>
              <a:t>programa</a:t>
            </a:r>
            <a:r>
              <a:rPr dirty="0" sz="1400" spc="70" b="1" i="1">
                <a:latin typeface="Roboto Cn"/>
                <a:cs typeface="Roboto Cn"/>
              </a:rPr>
              <a:t> </a:t>
            </a:r>
            <a:r>
              <a:rPr dirty="0" sz="1400" spc="195" b="1" i="1">
                <a:latin typeface="Roboto Cn"/>
                <a:cs typeface="Roboto Cn"/>
              </a:rPr>
              <a:t>școlară</a:t>
            </a:r>
            <a:r>
              <a:rPr dirty="0" sz="1400" spc="65" b="1" i="1">
                <a:latin typeface="Roboto Cn"/>
                <a:cs typeface="Roboto Cn"/>
              </a:rPr>
              <a:t> </a:t>
            </a:r>
            <a:r>
              <a:rPr dirty="0" sz="1400" spc="190" b="1" i="1">
                <a:latin typeface="Roboto Cn"/>
                <a:cs typeface="Roboto Cn"/>
              </a:rPr>
              <a:t>în</a:t>
            </a:r>
            <a:r>
              <a:rPr dirty="0" sz="1400" spc="70" b="1" i="1">
                <a:latin typeface="Roboto Cn"/>
                <a:cs typeface="Roboto Cn"/>
              </a:rPr>
              <a:t> </a:t>
            </a:r>
            <a:r>
              <a:rPr dirty="0" sz="1400" spc="165" b="1" i="1">
                <a:latin typeface="Roboto Cn"/>
                <a:cs typeface="Roboto Cn"/>
              </a:rPr>
              <a:t>vigoare, </a:t>
            </a:r>
            <a:r>
              <a:rPr dirty="0" sz="1400" spc="225" b="1" i="1">
                <a:latin typeface="Roboto Cn"/>
                <a:cs typeface="Roboto Cn"/>
              </a:rPr>
              <a:t>aprobată</a:t>
            </a:r>
            <a:r>
              <a:rPr dirty="0" sz="1400" spc="65" b="1" i="1">
                <a:latin typeface="Roboto Cn"/>
                <a:cs typeface="Roboto Cn"/>
              </a:rPr>
              <a:t> </a:t>
            </a:r>
            <a:r>
              <a:rPr dirty="0" sz="1400" spc="195" b="1" i="1">
                <a:latin typeface="Roboto Cn"/>
                <a:cs typeface="Roboto Cn"/>
              </a:rPr>
              <a:t>MEC</a:t>
            </a:r>
            <a:endParaRPr sz="1400">
              <a:latin typeface="Roboto Cn"/>
              <a:cs typeface="Roboto C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09430" y="4611104"/>
            <a:ext cx="1072521" cy="16877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68235" y="4611551"/>
            <a:ext cx="2853618" cy="21453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20201" y="4887776"/>
            <a:ext cx="665174" cy="216544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6368805" y="4536120"/>
            <a:ext cx="1351280" cy="5772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800" spc="-50">
                <a:latin typeface="Lucida Sans Unicode"/>
                <a:cs typeface="Lucida Sans Unicode"/>
              </a:rPr>
              <a:t>ț</a:t>
            </a:r>
            <a:endParaRPr sz="1800">
              <a:latin typeface="Lucida Sans Unicode"/>
              <a:cs typeface="Lucida Sans Unicode"/>
            </a:endParaRPr>
          </a:p>
          <a:p>
            <a:pPr marL="1216660">
              <a:lnSpc>
                <a:spcPct val="100000"/>
              </a:lnSpc>
              <a:spcBef>
                <a:spcPts val="15"/>
              </a:spcBef>
            </a:pPr>
            <a:r>
              <a:rPr dirty="0" sz="1800" spc="-50">
                <a:latin typeface="Lucida Sans Unicode"/>
                <a:cs typeface="Lucida Sans Unicode"/>
              </a:rPr>
              <a:t>ă</a:t>
            </a:r>
            <a:endParaRPr sz="1800">
              <a:latin typeface="Lucida Sans Unicode"/>
              <a:cs typeface="Lucida Sans Unicode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538408" y="2875175"/>
            <a:ext cx="3091991" cy="4637987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3037002" cy="455550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024" y="725010"/>
            <a:ext cx="5218430" cy="4368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700"/>
              <a:t>Cialdini's</a:t>
            </a:r>
            <a:r>
              <a:rPr dirty="0" sz="2700" spc="200"/>
              <a:t> </a:t>
            </a:r>
            <a:r>
              <a:rPr dirty="0" sz="2700"/>
              <a:t>Six</a:t>
            </a:r>
            <a:r>
              <a:rPr dirty="0" sz="2700" spc="204"/>
              <a:t> </a:t>
            </a:r>
            <a:r>
              <a:rPr dirty="0" sz="2700"/>
              <a:t>Principles</a:t>
            </a:r>
            <a:r>
              <a:rPr dirty="0" sz="2700" spc="200"/>
              <a:t> </a:t>
            </a:r>
            <a:r>
              <a:rPr dirty="0" sz="2700"/>
              <a:t>in</a:t>
            </a:r>
            <a:r>
              <a:rPr dirty="0" sz="2700" spc="204"/>
              <a:t> </a:t>
            </a:r>
            <a:r>
              <a:rPr dirty="0" sz="2700" spc="-10"/>
              <a:t>Action</a:t>
            </a:r>
            <a:endParaRPr sz="2700"/>
          </a:p>
        </p:txBody>
      </p:sp>
      <p:grpSp>
        <p:nvGrpSpPr>
          <p:cNvPr id="3" name="object 3" descr=""/>
          <p:cNvGrpSpPr/>
          <p:nvPr/>
        </p:nvGrpSpPr>
        <p:grpSpPr>
          <a:xfrm>
            <a:off x="830111" y="1463999"/>
            <a:ext cx="12970510" cy="895350"/>
            <a:chOff x="830111" y="1463999"/>
            <a:chExt cx="12970510" cy="895350"/>
          </a:xfrm>
        </p:grpSpPr>
        <p:sp>
          <p:nvSpPr>
            <p:cNvPr id="4" name="object 4" descr=""/>
            <p:cNvSpPr/>
            <p:nvPr/>
          </p:nvSpPr>
          <p:spPr>
            <a:xfrm>
              <a:off x="837724" y="1471611"/>
              <a:ext cx="12955270" cy="880110"/>
            </a:xfrm>
            <a:custGeom>
              <a:avLst/>
              <a:gdLst/>
              <a:ahLst/>
              <a:cxnLst/>
              <a:rect l="l" t="t" r="r" b="b"/>
              <a:pathLst>
                <a:path w="12955269" h="880110">
                  <a:moveTo>
                    <a:pt x="0" y="21990"/>
                  </a:moveTo>
                  <a:lnTo>
                    <a:pt x="1728" y="13431"/>
                  </a:lnTo>
                  <a:lnTo>
                    <a:pt x="6440" y="6440"/>
                  </a:lnTo>
                  <a:lnTo>
                    <a:pt x="13430" y="1728"/>
                  </a:lnTo>
                  <a:lnTo>
                    <a:pt x="21990" y="0"/>
                  </a:lnTo>
                  <a:lnTo>
                    <a:pt x="12932960" y="0"/>
                  </a:lnTo>
                  <a:lnTo>
                    <a:pt x="12938793" y="0"/>
                  </a:lnTo>
                  <a:lnTo>
                    <a:pt x="12944386" y="2316"/>
                  </a:lnTo>
                  <a:lnTo>
                    <a:pt x="12948510" y="6440"/>
                  </a:lnTo>
                  <a:lnTo>
                    <a:pt x="12952635" y="10565"/>
                  </a:lnTo>
                  <a:lnTo>
                    <a:pt x="12954952" y="16158"/>
                  </a:lnTo>
                  <a:lnTo>
                    <a:pt x="12954952" y="21990"/>
                  </a:lnTo>
                  <a:lnTo>
                    <a:pt x="12954952" y="857643"/>
                  </a:lnTo>
                  <a:lnTo>
                    <a:pt x="12953224" y="866202"/>
                  </a:lnTo>
                  <a:lnTo>
                    <a:pt x="12948510" y="873193"/>
                  </a:lnTo>
                  <a:lnTo>
                    <a:pt x="12941520" y="877905"/>
                  </a:lnTo>
                  <a:lnTo>
                    <a:pt x="12932960" y="879634"/>
                  </a:lnTo>
                  <a:lnTo>
                    <a:pt x="21990" y="879634"/>
                  </a:lnTo>
                  <a:lnTo>
                    <a:pt x="13430" y="877905"/>
                  </a:lnTo>
                  <a:lnTo>
                    <a:pt x="6440" y="873193"/>
                  </a:lnTo>
                  <a:lnTo>
                    <a:pt x="1728" y="866202"/>
                  </a:lnTo>
                  <a:lnTo>
                    <a:pt x="0" y="857643"/>
                  </a:lnTo>
                  <a:lnTo>
                    <a:pt x="0" y="21990"/>
                  </a:lnTo>
                  <a:close/>
                </a:path>
              </a:pathLst>
            </a:custGeom>
            <a:ln w="15224">
              <a:solidFill>
                <a:srgbClr val="D9CCB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52963" y="1486853"/>
              <a:ext cx="586740" cy="849630"/>
            </a:xfrm>
            <a:custGeom>
              <a:avLst/>
              <a:gdLst/>
              <a:ahLst/>
              <a:cxnLst/>
              <a:rect l="l" t="t" r="r" b="b"/>
              <a:pathLst>
                <a:path w="586740" h="849630">
                  <a:moveTo>
                    <a:pt x="584723" y="849153"/>
                  </a:moveTo>
                  <a:lnTo>
                    <a:pt x="1659" y="849153"/>
                  </a:lnTo>
                  <a:lnTo>
                    <a:pt x="0" y="847494"/>
                  </a:lnTo>
                  <a:lnTo>
                    <a:pt x="0" y="3705"/>
                  </a:lnTo>
                  <a:lnTo>
                    <a:pt x="0" y="1659"/>
                  </a:lnTo>
                  <a:lnTo>
                    <a:pt x="1659" y="0"/>
                  </a:lnTo>
                  <a:lnTo>
                    <a:pt x="583659" y="0"/>
                  </a:lnTo>
                  <a:lnTo>
                    <a:pt x="584602" y="390"/>
                  </a:lnTo>
                  <a:lnTo>
                    <a:pt x="585992" y="1780"/>
                  </a:lnTo>
                  <a:lnTo>
                    <a:pt x="586382" y="2723"/>
                  </a:lnTo>
                  <a:lnTo>
                    <a:pt x="586382" y="847494"/>
                  </a:lnTo>
                  <a:lnTo>
                    <a:pt x="584723" y="849153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1023500" y="1754981"/>
            <a:ext cx="104139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65">
                <a:solidFill>
                  <a:srgbClr val="3A362F"/>
                </a:solidFill>
                <a:latin typeface="Georgia"/>
                <a:cs typeface="Georgia"/>
              </a:rPr>
              <a:t>1</a:t>
            </a:r>
            <a:endParaRPr sz="1700">
              <a:latin typeface="Georgia"/>
              <a:cs typeface="Georg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73212" y="1532587"/>
            <a:ext cx="5461635" cy="624205"/>
          </a:xfrm>
          <a:prstGeom prst="rect">
            <a:avLst/>
          </a:prstGeom>
        </p:spPr>
        <p:txBody>
          <a:bodyPr wrap="square" lIns="0" tIns="876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1600" spc="-10">
                <a:solidFill>
                  <a:srgbClr val="3A362F"/>
                </a:solidFill>
                <a:latin typeface="Georgia"/>
                <a:cs typeface="Georgia"/>
              </a:rPr>
              <a:t>Reciprocity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"Download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our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50">
                <a:solidFill>
                  <a:srgbClr val="3A362F"/>
                </a:solidFill>
                <a:latin typeface="Tahoma"/>
                <a:cs typeface="Tahoma"/>
              </a:rPr>
              <a:t>free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guide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0">
                <a:solidFill>
                  <a:srgbClr val="3A362F"/>
                </a:solidFill>
                <a:latin typeface="Tahoma"/>
                <a:cs typeface="Tahoma"/>
              </a:rPr>
              <a:t>now"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90">
                <a:solidFill>
                  <a:srgbClr val="3A362F"/>
                </a:solidFill>
                <a:latin typeface="Tahoma"/>
                <a:cs typeface="Tahoma"/>
              </a:rPr>
              <a:t>-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50">
                <a:solidFill>
                  <a:srgbClr val="3A362F"/>
                </a:solidFill>
                <a:latin typeface="Tahoma"/>
                <a:cs typeface="Tahoma"/>
              </a:rPr>
              <a:t>Offering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0">
                <a:solidFill>
                  <a:srgbClr val="3A362F"/>
                </a:solidFill>
                <a:latin typeface="Tahoma"/>
                <a:cs typeface="Tahoma"/>
              </a:rPr>
              <a:t>value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0">
                <a:solidFill>
                  <a:srgbClr val="3A362F"/>
                </a:solidFill>
                <a:latin typeface="Tahoma"/>
                <a:cs typeface="Tahoma"/>
              </a:rPr>
              <a:t>before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0">
                <a:solidFill>
                  <a:srgbClr val="3A362F"/>
                </a:solidFill>
                <a:latin typeface="Tahoma"/>
                <a:cs typeface="Tahoma"/>
              </a:rPr>
              <a:t>asking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for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50">
                <a:solidFill>
                  <a:srgbClr val="3A362F"/>
                </a:solidFill>
                <a:latin typeface="Tahoma"/>
                <a:cs typeface="Tahoma"/>
              </a:rPr>
              <a:t>sign-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ups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830111" y="2490199"/>
            <a:ext cx="12970510" cy="895350"/>
            <a:chOff x="830111" y="2490199"/>
            <a:chExt cx="12970510" cy="895350"/>
          </a:xfrm>
        </p:grpSpPr>
        <p:sp>
          <p:nvSpPr>
            <p:cNvPr id="9" name="object 9" descr=""/>
            <p:cNvSpPr/>
            <p:nvPr/>
          </p:nvSpPr>
          <p:spPr>
            <a:xfrm>
              <a:off x="837724" y="2497811"/>
              <a:ext cx="12955270" cy="880110"/>
            </a:xfrm>
            <a:custGeom>
              <a:avLst/>
              <a:gdLst/>
              <a:ahLst/>
              <a:cxnLst/>
              <a:rect l="l" t="t" r="r" b="b"/>
              <a:pathLst>
                <a:path w="12955269" h="880110">
                  <a:moveTo>
                    <a:pt x="0" y="21990"/>
                  </a:moveTo>
                  <a:lnTo>
                    <a:pt x="1728" y="13431"/>
                  </a:lnTo>
                  <a:lnTo>
                    <a:pt x="6440" y="6441"/>
                  </a:lnTo>
                  <a:lnTo>
                    <a:pt x="13430" y="1728"/>
                  </a:lnTo>
                  <a:lnTo>
                    <a:pt x="21990" y="0"/>
                  </a:lnTo>
                  <a:lnTo>
                    <a:pt x="12932960" y="0"/>
                  </a:lnTo>
                  <a:lnTo>
                    <a:pt x="12938793" y="0"/>
                  </a:lnTo>
                  <a:lnTo>
                    <a:pt x="12944386" y="2316"/>
                  </a:lnTo>
                  <a:lnTo>
                    <a:pt x="12948510" y="6440"/>
                  </a:lnTo>
                  <a:lnTo>
                    <a:pt x="12952635" y="10565"/>
                  </a:lnTo>
                  <a:lnTo>
                    <a:pt x="12954952" y="16158"/>
                  </a:lnTo>
                  <a:lnTo>
                    <a:pt x="12954952" y="21990"/>
                  </a:lnTo>
                  <a:lnTo>
                    <a:pt x="12954952" y="857643"/>
                  </a:lnTo>
                  <a:lnTo>
                    <a:pt x="12953224" y="866203"/>
                  </a:lnTo>
                  <a:lnTo>
                    <a:pt x="12948510" y="873193"/>
                  </a:lnTo>
                  <a:lnTo>
                    <a:pt x="12941520" y="877906"/>
                  </a:lnTo>
                  <a:lnTo>
                    <a:pt x="12932960" y="879634"/>
                  </a:lnTo>
                  <a:lnTo>
                    <a:pt x="21990" y="879634"/>
                  </a:lnTo>
                  <a:lnTo>
                    <a:pt x="13430" y="877906"/>
                  </a:lnTo>
                  <a:lnTo>
                    <a:pt x="6440" y="873193"/>
                  </a:lnTo>
                  <a:lnTo>
                    <a:pt x="1728" y="866203"/>
                  </a:lnTo>
                  <a:lnTo>
                    <a:pt x="0" y="857643"/>
                  </a:lnTo>
                  <a:lnTo>
                    <a:pt x="0" y="21990"/>
                  </a:lnTo>
                  <a:close/>
                </a:path>
              </a:pathLst>
            </a:custGeom>
            <a:ln w="15224">
              <a:solidFill>
                <a:srgbClr val="D9CCB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852963" y="2513051"/>
              <a:ext cx="586740" cy="849630"/>
            </a:xfrm>
            <a:custGeom>
              <a:avLst/>
              <a:gdLst/>
              <a:ahLst/>
              <a:cxnLst/>
              <a:rect l="l" t="t" r="r" b="b"/>
              <a:pathLst>
                <a:path w="586740" h="849629">
                  <a:moveTo>
                    <a:pt x="584723" y="849153"/>
                  </a:moveTo>
                  <a:lnTo>
                    <a:pt x="1659" y="849153"/>
                  </a:lnTo>
                  <a:lnTo>
                    <a:pt x="0" y="847494"/>
                  </a:lnTo>
                  <a:lnTo>
                    <a:pt x="0" y="3706"/>
                  </a:lnTo>
                  <a:lnTo>
                    <a:pt x="0" y="1659"/>
                  </a:lnTo>
                  <a:lnTo>
                    <a:pt x="1659" y="0"/>
                  </a:lnTo>
                  <a:lnTo>
                    <a:pt x="583659" y="0"/>
                  </a:lnTo>
                  <a:lnTo>
                    <a:pt x="584602" y="390"/>
                  </a:lnTo>
                  <a:lnTo>
                    <a:pt x="585992" y="1780"/>
                  </a:lnTo>
                  <a:lnTo>
                    <a:pt x="586382" y="2723"/>
                  </a:lnTo>
                  <a:lnTo>
                    <a:pt x="586382" y="847494"/>
                  </a:lnTo>
                  <a:lnTo>
                    <a:pt x="584723" y="849153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1023500" y="2781181"/>
            <a:ext cx="14160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50">
                <a:solidFill>
                  <a:srgbClr val="3A362F"/>
                </a:solidFill>
                <a:latin typeface="Georgia"/>
                <a:cs typeface="Georgia"/>
              </a:rPr>
              <a:t>2</a:t>
            </a:r>
            <a:endParaRPr sz="1700">
              <a:latin typeface="Georgia"/>
              <a:cs typeface="Georg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573212" y="2558789"/>
            <a:ext cx="8921750" cy="624205"/>
          </a:xfrm>
          <a:prstGeom prst="rect">
            <a:avLst/>
          </a:prstGeom>
        </p:spPr>
        <p:txBody>
          <a:bodyPr wrap="square" lIns="0" tIns="876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1600" spc="40">
                <a:solidFill>
                  <a:srgbClr val="3A362F"/>
                </a:solidFill>
                <a:latin typeface="Georgia"/>
                <a:cs typeface="Georgia"/>
              </a:rPr>
              <a:t>Consistency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1400" spc="-60">
                <a:solidFill>
                  <a:srgbClr val="3A362F"/>
                </a:solidFill>
                <a:latin typeface="Tahoma"/>
                <a:cs typeface="Tahoma"/>
              </a:rPr>
              <a:t>"You</a:t>
            </a:r>
            <a:r>
              <a:rPr dirty="0" sz="14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care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about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0">
                <a:solidFill>
                  <a:srgbClr val="3A362F"/>
                </a:solidFill>
                <a:latin typeface="Tahoma"/>
                <a:cs typeface="Tahoma"/>
              </a:rPr>
              <a:t>environment;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that's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why</a:t>
            </a:r>
            <a:r>
              <a:rPr dirty="0" sz="14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our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55">
                <a:solidFill>
                  <a:srgbClr val="3A362F"/>
                </a:solidFill>
                <a:latin typeface="Tahoma"/>
                <a:cs typeface="Tahoma"/>
              </a:rPr>
              <a:t>eco-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friendly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products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are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perfect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for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0">
                <a:solidFill>
                  <a:srgbClr val="3A362F"/>
                </a:solidFill>
                <a:latin typeface="Tahoma"/>
                <a:cs typeface="Tahoma"/>
              </a:rPr>
              <a:t>you"</a:t>
            </a:r>
            <a:r>
              <a:rPr dirty="0" sz="14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90">
                <a:solidFill>
                  <a:srgbClr val="3A362F"/>
                </a:solidFill>
                <a:latin typeface="Tahoma"/>
                <a:cs typeface="Tahoma"/>
              </a:rPr>
              <a:t>-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Aligning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0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0">
                <a:solidFill>
                  <a:srgbClr val="3A362F"/>
                </a:solidFill>
                <a:latin typeface="Tahoma"/>
                <a:cs typeface="Tahoma"/>
              </a:rPr>
              <a:t>existing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beliefs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13" name="object 13" descr=""/>
          <p:cNvGrpSpPr/>
          <p:nvPr/>
        </p:nvGrpSpPr>
        <p:grpSpPr>
          <a:xfrm>
            <a:off x="830111" y="3516399"/>
            <a:ext cx="12970510" cy="895350"/>
            <a:chOff x="830111" y="3516399"/>
            <a:chExt cx="12970510" cy="895350"/>
          </a:xfrm>
        </p:grpSpPr>
        <p:sp>
          <p:nvSpPr>
            <p:cNvPr id="14" name="object 14" descr=""/>
            <p:cNvSpPr/>
            <p:nvPr/>
          </p:nvSpPr>
          <p:spPr>
            <a:xfrm>
              <a:off x="837724" y="3524012"/>
              <a:ext cx="12955270" cy="880110"/>
            </a:xfrm>
            <a:custGeom>
              <a:avLst/>
              <a:gdLst/>
              <a:ahLst/>
              <a:cxnLst/>
              <a:rect l="l" t="t" r="r" b="b"/>
              <a:pathLst>
                <a:path w="12955269" h="880110">
                  <a:moveTo>
                    <a:pt x="0" y="21990"/>
                  </a:moveTo>
                  <a:lnTo>
                    <a:pt x="1728" y="13430"/>
                  </a:lnTo>
                  <a:lnTo>
                    <a:pt x="6440" y="6440"/>
                  </a:lnTo>
                  <a:lnTo>
                    <a:pt x="13430" y="1728"/>
                  </a:lnTo>
                  <a:lnTo>
                    <a:pt x="21990" y="0"/>
                  </a:lnTo>
                  <a:lnTo>
                    <a:pt x="12932960" y="0"/>
                  </a:lnTo>
                  <a:lnTo>
                    <a:pt x="12938793" y="0"/>
                  </a:lnTo>
                  <a:lnTo>
                    <a:pt x="12944386" y="2316"/>
                  </a:lnTo>
                  <a:lnTo>
                    <a:pt x="12948510" y="6441"/>
                  </a:lnTo>
                  <a:lnTo>
                    <a:pt x="12952635" y="10564"/>
                  </a:lnTo>
                  <a:lnTo>
                    <a:pt x="12954952" y="16158"/>
                  </a:lnTo>
                  <a:lnTo>
                    <a:pt x="12954952" y="21990"/>
                  </a:lnTo>
                  <a:lnTo>
                    <a:pt x="12954952" y="857642"/>
                  </a:lnTo>
                  <a:lnTo>
                    <a:pt x="12953224" y="866202"/>
                  </a:lnTo>
                  <a:lnTo>
                    <a:pt x="12948510" y="873192"/>
                  </a:lnTo>
                  <a:lnTo>
                    <a:pt x="12941520" y="877905"/>
                  </a:lnTo>
                  <a:lnTo>
                    <a:pt x="12932960" y="879633"/>
                  </a:lnTo>
                  <a:lnTo>
                    <a:pt x="21990" y="879633"/>
                  </a:lnTo>
                  <a:lnTo>
                    <a:pt x="13430" y="877905"/>
                  </a:lnTo>
                  <a:lnTo>
                    <a:pt x="6440" y="873192"/>
                  </a:lnTo>
                  <a:lnTo>
                    <a:pt x="1728" y="866202"/>
                  </a:lnTo>
                  <a:lnTo>
                    <a:pt x="0" y="857642"/>
                  </a:lnTo>
                  <a:lnTo>
                    <a:pt x="0" y="21990"/>
                  </a:lnTo>
                  <a:close/>
                </a:path>
              </a:pathLst>
            </a:custGeom>
            <a:ln w="15224">
              <a:solidFill>
                <a:srgbClr val="D9CCB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852963" y="3539252"/>
              <a:ext cx="586740" cy="849630"/>
            </a:xfrm>
            <a:custGeom>
              <a:avLst/>
              <a:gdLst/>
              <a:ahLst/>
              <a:cxnLst/>
              <a:rect l="l" t="t" r="r" b="b"/>
              <a:pathLst>
                <a:path w="586740" h="849629">
                  <a:moveTo>
                    <a:pt x="584723" y="849153"/>
                  </a:moveTo>
                  <a:lnTo>
                    <a:pt x="1659" y="849153"/>
                  </a:lnTo>
                  <a:lnTo>
                    <a:pt x="0" y="847495"/>
                  </a:lnTo>
                  <a:lnTo>
                    <a:pt x="0" y="3705"/>
                  </a:lnTo>
                  <a:lnTo>
                    <a:pt x="0" y="1659"/>
                  </a:lnTo>
                  <a:lnTo>
                    <a:pt x="1659" y="0"/>
                  </a:lnTo>
                  <a:lnTo>
                    <a:pt x="583659" y="0"/>
                  </a:lnTo>
                  <a:lnTo>
                    <a:pt x="584602" y="390"/>
                  </a:lnTo>
                  <a:lnTo>
                    <a:pt x="585992" y="1780"/>
                  </a:lnTo>
                  <a:lnTo>
                    <a:pt x="586382" y="2723"/>
                  </a:lnTo>
                  <a:lnTo>
                    <a:pt x="586382" y="847495"/>
                  </a:lnTo>
                  <a:lnTo>
                    <a:pt x="584723" y="849153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1023500" y="3807380"/>
            <a:ext cx="14605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50">
                <a:solidFill>
                  <a:srgbClr val="3A362F"/>
                </a:solidFill>
                <a:latin typeface="Georgia"/>
                <a:cs typeface="Georgia"/>
              </a:rPr>
              <a:t>3</a:t>
            </a:r>
            <a:endParaRPr sz="1700">
              <a:latin typeface="Georgia"/>
              <a:cs typeface="Georg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73212" y="3584990"/>
            <a:ext cx="5103495" cy="624205"/>
          </a:xfrm>
          <a:prstGeom prst="rect">
            <a:avLst/>
          </a:prstGeom>
        </p:spPr>
        <p:txBody>
          <a:bodyPr wrap="square" lIns="0" tIns="876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1600">
                <a:solidFill>
                  <a:srgbClr val="3A362F"/>
                </a:solidFill>
                <a:latin typeface="Georgia"/>
                <a:cs typeface="Georgia"/>
              </a:rPr>
              <a:t>Social</a:t>
            </a:r>
            <a:r>
              <a:rPr dirty="0" sz="1600" spc="15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Georgia"/>
                <a:cs typeface="Georgia"/>
              </a:rPr>
              <a:t>Proof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"Join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over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80">
                <a:solidFill>
                  <a:srgbClr val="3A362F"/>
                </a:solidFill>
                <a:latin typeface="Tahoma"/>
                <a:cs typeface="Tahoma"/>
              </a:rPr>
              <a:t>10,000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satisfied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customers"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90">
                <a:solidFill>
                  <a:srgbClr val="3A362F"/>
                </a:solidFill>
                <a:latin typeface="Tahoma"/>
                <a:cs typeface="Tahoma"/>
              </a:rPr>
              <a:t>-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Showing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others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approve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830111" y="4542599"/>
            <a:ext cx="12970510" cy="895350"/>
            <a:chOff x="830111" y="4542599"/>
            <a:chExt cx="12970510" cy="895350"/>
          </a:xfrm>
        </p:grpSpPr>
        <p:sp>
          <p:nvSpPr>
            <p:cNvPr id="19" name="object 19" descr=""/>
            <p:cNvSpPr/>
            <p:nvPr/>
          </p:nvSpPr>
          <p:spPr>
            <a:xfrm>
              <a:off x="837724" y="4550211"/>
              <a:ext cx="12955270" cy="880110"/>
            </a:xfrm>
            <a:custGeom>
              <a:avLst/>
              <a:gdLst/>
              <a:ahLst/>
              <a:cxnLst/>
              <a:rect l="l" t="t" r="r" b="b"/>
              <a:pathLst>
                <a:path w="12955269" h="880110">
                  <a:moveTo>
                    <a:pt x="0" y="21990"/>
                  </a:moveTo>
                  <a:lnTo>
                    <a:pt x="1728" y="13431"/>
                  </a:lnTo>
                  <a:lnTo>
                    <a:pt x="6440" y="6440"/>
                  </a:lnTo>
                  <a:lnTo>
                    <a:pt x="13430" y="1728"/>
                  </a:lnTo>
                  <a:lnTo>
                    <a:pt x="21990" y="0"/>
                  </a:lnTo>
                  <a:lnTo>
                    <a:pt x="12932960" y="0"/>
                  </a:lnTo>
                  <a:lnTo>
                    <a:pt x="12938793" y="0"/>
                  </a:lnTo>
                  <a:lnTo>
                    <a:pt x="12944386" y="2316"/>
                  </a:lnTo>
                  <a:lnTo>
                    <a:pt x="12948510" y="6441"/>
                  </a:lnTo>
                  <a:lnTo>
                    <a:pt x="12952635" y="10564"/>
                  </a:lnTo>
                  <a:lnTo>
                    <a:pt x="12954952" y="16158"/>
                  </a:lnTo>
                  <a:lnTo>
                    <a:pt x="12954952" y="21990"/>
                  </a:lnTo>
                  <a:lnTo>
                    <a:pt x="12954952" y="857642"/>
                  </a:lnTo>
                  <a:lnTo>
                    <a:pt x="12953224" y="866202"/>
                  </a:lnTo>
                  <a:lnTo>
                    <a:pt x="12948510" y="873193"/>
                  </a:lnTo>
                  <a:lnTo>
                    <a:pt x="12941520" y="877905"/>
                  </a:lnTo>
                  <a:lnTo>
                    <a:pt x="12932960" y="879633"/>
                  </a:lnTo>
                  <a:lnTo>
                    <a:pt x="21990" y="879633"/>
                  </a:lnTo>
                  <a:lnTo>
                    <a:pt x="13430" y="877905"/>
                  </a:lnTo>
                  <a:lnTo>
                    <a:pt x="6440" y="873193"/>
                  </a:lnTo>
                  <a:lnTo>
                    <a:pt x="1728" y="866202"/>
                  </a:lnTo>
                  <a:lnTo>
                    <a:pt x="0" y="857642"/>
                  </a:lnTo>
                  <a:lnTo>
                    <a:pt x="0" y="21990"/>
                  </a:lnTo>
                  <a:close/>
                </a:path>
              </a:pathLst>
            </a:custGeom>
            <a:ln w="15224">
              <a:solidFill>
                <a:srgbClr val="D9CCB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852963" y="4565451"/>
              <a:ext cx="586740" cy="849630"/>
            </a:xfrm>
            <a:custGeom>
              <a:avLst/>
              <a:gdLst/>
              <a:ahLst/>
              <a:cxnLst/>
              <a:rect l="l" t="t" r="r" b="b"/>
              <a:pathLst>
                <a:path w="586740" h="849629">
                  <a:moveTo>
                    <a:pt x="584723" y="849153"/>
                  </a:moveTo>
                  <a:lnTo>
                    <a:pt x="1659" y="849153"/>
                  </a:lnTo>
                  <a:lnTo>
                    <a:pt x="0" y="847494"/>
                  </a:lnTo>
                  <a:lnTo>
                    <a:pt x="0" y="3705"/>
                  </a:lnTo>
                  <a:lnTo>
                    <a:pt x="0" y="1659"/>
                  </a:lnTo>
                  <a:lnTo>
                    <a:pt x="1659" y="0"/>
                  </a:lnTo>
                  <a:lnTo>
                    <a:pt x="583659" y="0"/>
                  </a:lnTo>
                  <a:lnTo>
                    <a:pt x="584602" y="390"/>
                  </a:lnTo>
                  <a:lnTo>
                    <a:pt x="585992" y="1780"/>
                  </a:lnTo>
                  <a:lnTo>
                    <a:pt x="586382" y="2722"/>
                  </a:lnTo>
                  <a:lnTo>
                    <a:pt x="586382" y="847494"/>
                  </a:lnTo>
                  <a:lnTo>
                    <a:pt x="584723" y="849153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1023500" y="4833580"/>
            <a:ext cx="14287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50">
                <a:solidFill>
                  <a:srgbClr val="3A362F"/>
                </a:solidFill>
                <a:latin typeface="Georgia"/>
                <a:cs typeface="Georgia"/>
              </a:rPr>
              <a:t>4</a:t>
            </a:r>
            <a:endParaRPr sz="1700">
              <a:latin typeface="Georgia"/>
              <a:cs typeface="Georg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573212" y="4611189"/>
            <a:ext cx="5349875" cy="624205"/>
          </a:xfrm>
          <a:prstGeom prst="rect">
            <a:avLst/>
          </a:prstGeom>
        </p:spPr>
        <p:txBody>
          <a:bodyPr wrap="square" lIns="0" tIns="876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1600" spc="-10">
                <a:solidFill>
                  <a:srgbClr val="3A362F"/>
                </a:solidFill>
                <a:latin typeface="Georgia"/>
                <a:cs typeface="Georgia"/>
              </a:rPr>
              <a:t>Liking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1400" spc="-40">
                <a:solidFill>
                  <a:srgbClr val="3A362F"/>
                </a:solidFill>
                <a:latin typeface="Tahoma"/>
                <a:cs typeface="Tahoma"/>
              </a:rPr>
              <a:t>Using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relatable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spokespeople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who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share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values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0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target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audience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830111" y="5568798"/>
            <a:ext cx="12970510" cy="895350"/>
            <a:chOff x="830111" y="5568798"/>
            <a:chExt cx="12970510" cy="895350"/>
          </a:xfrm>
        </p:grpSpPr>
        <p:sp>
          <p:nvSpPr>
            <p:cNvPr id="24" name="object 24" descr=""/>
            <p:cNvSpPr/>
            <p:nvPr/>
          </p:nvSpPr>
          <p:spPr>
            <a:xfrm>
              <a:off x="837724" y="5576410"/>
              <a:ext cx="12955270" cy="880110"/>
            </a:xfrm>
            <a:custGeom>
              <a:avLst/>
              <a:gdLst/>
              <a:ahLst/>
              <a:cxnLst/>
              <a:rect l="l" t="t" r="r" b="b"/>
              <a:pathLst>
                <a:path w="12955269" h="880110">
                  <a:moveTo>
                    <a:pt x="0" y="21990"/>
                  </a:moveTo>
                  <a:lnTo>
                    <a:pt x="1728" y="13431"/>
                  </a:lnTo>
                  <a:lnTo>
                    <a:pt x="6440" y="6441"/>
                  </a:lnTo>
                  <a:lnTo>
                    <a:pt x="13430" y="1728"/>
                  </a:lnTo>
                  <a:lnTo>
                    <a:pt x="21990" y="0"/>
                  </a:lnTo>
                  <a:lnTo>
                    <a:pt x="12932960" y="0"/>
                  </a:lnTo>
                  <a:lnTo>
                    <a:pt x="12938793" y="0"/>
                  </a:lnTo>
                  <a:lnTo>
                    <a:pt x="12944386" y="2316"/>
                  </a:lnTo>
                  <a:lnTo>
                    <a:pt x="12948510" y="6440"/>
                  </a:lnTo>
                  <a:lnTo>
                    <a:pt x="12952635" y="10565"/>
                  </a:lnTo>
                  <a:lnTo>
                    <a:pt x="12954952" y="16158"/>
                  </a:lnTo>
                  <a:lnTo>
                    <a:pt x="12954952" y="21990"/>
                  </a:lnTo>
                  <a:lnTo>
                    <a:pt x="12954952" y="857643"/>
                  </a:lnTo>
                  <a:lnTo>
                    <a:pt x="12953224" y="866202"/>
                  </a:lnTo>
                  <a:lnTo>
                    <a:pt x="12948510" y="873192"/>
                  </a:lnTo>
                  <a:lnTo>
                    <a:pt x="12941520" y="877905"/>
                  </a:lnTo>
                  <a:lnTo>
                    <a:pt x="12932960" y="879633"/>
                  </a:lnTo>
                  <a:lnTo>
                    <a:pt x="21990" y="879633"/>
                  </a:lnTo>
                  <a:lnTo>
                    <a:pt x="13430" y="877905"/>
                  </a:lnTo>
                  <a:lnTo>
                    <a:pt x="6440" y="873192"/>
                  </a:lnTo>
                  <a:lnTo>
                    <a:pt x="1728" y="866202"/>
                  </a:lnTo>
                  <a:lnTo>
                    <a:pt x="0" y="857643"/>
                  </a:lnTo>
                  <a:lnTo>
                    <a:pt x="0" y="21990"/>
                  </a:lnTo>
                  <a:close/>
                </a:path>
              </a:pathLst>
            </a:custGeom>
            <a:ln w="15224">
              <a:solidFill>
                <a:srgbClr val="D9CCB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852963" y="5591651"/>
              <a:ext cx="586740" cy="849630"/>
            </a:xfrm>
            <a:custGeom>
              <a:avLst/>
              <a:gdLst/>
              <a:ahLst/>
              <a:cxnLst/>
              <a:rect l="l" t="t" r="r" b="b"/>
              <a:pathLst>
                <a:path w="586740" h="849629">
                  <a:moveTo>
                    <a:pt x="584723" y="849153"/>
                  </a:moveTo>
                  <a:lnTo>
                    <a:pt x="1659" y="849153"/>
                  </a:lnTo>
                  <a:lnTo>
                    <a:pt x="0" y="847494"/>
                  </a:lnTo>
                  <a:lnTo>
                    <a:pt x="0" y="3705"/>
                  </a:lnTo>
                  <a:lnTo>
                    <a:pt x="0" y="1658"/>
                  </a:lnTo>
                  <a:lnTo>
                    <a:pt x="1659" y="0"/>
                  </a:lnTo>
                  <a:lnTo>
                    <a:pt x="583659" y="0"/>
                  </a:lnTo>
                  <a:lnTo>
                    <a:pt x="584602" y="390"/>
                  </a:lnTo>
                  <a:lnTo>
                    <a:pt x="585992" y="1779"/>
                  </a:lnTo>
                  <a:lnTo>
                    <a:pt x="586382" y="2722"/>
                  </a:lnTo>
                  <a:lnTo>
                    <a:pt x="586382" y="847494"/>
                  </a:lnTo>
                  <a:lnTo>
                    <a:pt x="584723" y="849153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1023500" y="5859779"/>
            <a:ext cx="14351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50">
                <a:solidFill>
                  <a:srgbClr val="3A362F"/>
                </a:solidFill>
                <a:latin typeface="Georgia"/>
                <a:cs typeface="Georgia"/>
              </a:rPr>
              <a:t>5</a:t>
            </a:r>
            <a:endParaRPr sz="1700">
              <a:latin typeface="Georgia"/>
              <a:cs typeface="Georgi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573212" y="5637388"/>
            <a:ext cx="5435600" cy="624205"/>
          </a:xfrm>
          <a:prstGeom prst="rect">
            <a:avLst/>
          </a:prstGeom>
        </p:spPr>
        <p:txBody>
          <a:bodyPr wrap="square" lIns="0" tIns="876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1600" spc="-10">
                <a:solidFill>
                  <a:srgbClr val="3A362F"/>
                </a:solidFill>
                <a:latin typeface="Georgia"/>
                <a:cs typeface="Georgia"/>
              </a:rPr>
              <a:t>Authority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"Recommended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0">
                <a:solidFill>
                  <a:srgbClr val="3A362F"/>
                </a:solidFill>
                <a:latin typeface="Tahoma"/>
                <a:cs typeface="Tahoma"/>
              </a:rPr>
              <a:t>by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75">
                <a:solidFill>
                  <a:srgbClr val="3A362F"/>
                </a:solidFill>
                <a:latin typeface="Tahoma"/>
                <a:cs typeface="Tahoma"/>
              </a:rPr>
              <a:t>9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out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of</a:t>
            </a:r>
            <a:r>
              <a:rPr dirty="0" sz="14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80">
                <a:solidFill>
                  <a:srgbClr val="3A362F"/>
                </a:solidFill>
                <a:latin typeface="Tahoma"/>
                <a:cs typeface="Tahoma"/>
              </a:rPr>
              <a:t>10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dentists"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90">
                <a:solidFill>
                  <a:srgbClr val="3A362F"/>
                </a:solidFill>
                <a:latin typeface="Tahoma"/>
                <a:cs typeface="Tahoma"/>
              </a:rPr>
              <a:t>-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50">
                <a:solidFill>
                  <a:srgbClr val="3A362F"/>
                </a:solidFill>
                <a:latin typeface="Tahoma"/>
                <a:cs typeface="Tahoma"/>
              </a:rPr>
              <a:t>Leveraging</a:t>
            </a:r>
            <a:r>
              <a:rPr dirty="0" sz="14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0">
                <a:solidFill>
                  <a:srgbClr val="3A362F"/>
                </a:solidFill>
                <a:latin typeface="Tahoma"/>
                <a:cs typeface="Tahoma"/>
              </a:rPr>
              <a:t>expert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endorsement</a:t>
            </a:r>
            <a:endParaRPr sz="1400">
              <a:latin typeface="Tahoma"/>
              <a:cs typeface="Tahoma"/>
            </a:endParaRPr>
          </a:p>
        </p:txBody>
      </p:sp>
      <p:grpSp>
        <p:nvGrpSpPr>
          <p:cNvPr id="28" name="object 28" descr=""/>
          <p:cNvGrpSpPr/>
          <p:nvPr/>
        </p:nvGrpSpPr>
        <p:grpSpPr>
          <a:xfrm>
            <a:off x="830111" y="6594998"/>
            <a:ext cx="12970510" cy="895350"/>
            <a:chOff x="830111" y="6594998"/>
            <a:chExt cx="12970510" cy="895350"/>
          </a:xfrm>
        </p:grpSpPr>
        <p:sp>
          <p:nvSpPr>
            <p:cNvPr id="29" name="object 29" descr=""/>
            <p:cNvSpPr/>
            <p:nvPr/>
          </p:nvSpPr>
          <p:spPr>
            <a:xfrm>
              <a:off x="837724" y="6602610"/>
              <a:ext cx="12955270" cy="880110"/>
            </a:xfrm>
            <a:custGeom>
              <a:avLst/>
              <a:gdLst/>
              <a:ahLst/>
              <a:cxnLst/>
              <a:rect l="l" t="t" r="r" b="b"/>
              <a:pathLst>
                <a:path w="12955269" h="880109">
                  <a:moveTo>
                    <a:pt x="0" y="21990"/>
                  </a:moveTo>
                  <a:lnTo>
                    <a:pt x="1728" y="13430"/>
                  </a:lnTo>
                  <a:lnTo>
                    <a:pt x="6440" y="6440"/>
                  </a:lnTo>
                  <a:lnTo>
                    <a:pt x="13430" y="1728"/>
                  </a:lnTo>
                  <a:lnTo>
                    <a:pt x="21990" y="0"/>
                  </a:lnTo>
                  <a:lnTo>
                    <a:pt x="12932960" y="0"/>
                  </a:lnTo>
                  <a:lnTo>
                    <a:pt x="12938793" y="0"/>
                  </a:lnTo>
                  <a:lnTo>
                    <a:pt x="12944386" y="2317"/>
                  </a:lnTo>
                  <a:lnTo>
                    <a:pt x="12948510" y="6441"/>
                  </a:lnTo>
                  <a:lnTo>
                    <a:pt x="12952635" y="10564"/>
                  </a:lnTo>
                  <a:lnTo>
                    <a:pt x="12954952" y="16158"/>
                  </a:lnTo>
                  <a:lnTo>
                    <a:pt x="12954952" y="21990"/>
                  </a:lnTo>
                  <a:lnTo>
                    <a:pt x="12954952" y="857642"/>
                  </a:lnTo>
                  <a:lnTo>
                    <a:pt x="12953224" y="866202"/>
                  </a:lnTo>
                  <a:lnTo>
                    <a:pt x="12948510" y="873193"/>
                  </a:lnTo>
                  <a:lnTo>
                    <a:pt x="12941520" y="877906"/>
                  </a:lnTo>
                  <a:lnTo>
                    <a:pt x="12932960" y="879634"/>
                  </a:lnTo>
                  <a:lnTo>
                    <a:pt x="21990" y="879634"/>
                  </a:lnTo>
                  <a:lnTo>
                    <a:pt x="13430" y="877906"/>
                  </a:lnTo>
                  <a:lnTo>
                    <a:pt x="6440" y="873193"/>
                  </a:lnTo>
                  <a:lnTo>
                    <a:pt x="1728" y="866202"/>
                  </a:lnTo>
                  <a:lnTo>
                    <a:pt x="0" y="857642"/>
                  </a:lnTo>
                  <a:lnTo>
                    <a:pt x="0" y="21990"/>
                  </a:lnTo>
                  <a:close/>
                </a:path>
              </a:pathLst>
            </a:custGeom>
            <a:ln w="15224">
              <a:solidFill>
                <a:srgbClr val="D9CCB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 descr=""/>
            <p:cNvSpPr/>
            <p:nvPr/>
          </p:nvSpPr>
          <p:spPr>
            <a:xfrm>
              <a:off x="852963" y="6617850"/>
              <a:ext cx="586740" cy="849630"/>
            </a:xfrm>
            <a:custGeom>
              <a:avLst/>
              <a:gdLst/>
              <a:ahLst/>
              <a:cxnLst/>
              <a:rect l="l" t="t" r="r" b="b"/>
              <a:pathLst>
                <a:path w="586740" h="849629">
                  <a:moveTo>
                    <a:pt x="584723" y="849153"/>
                  </a:moveTo>
                  <a:lnTo>
                    <a:pt x="1659" y="849153"/>
                  </a:lnTo>
                  <a:lnTo>
                    <a:pt x="0" y="847495"/>
                  </a:lnTo>
                  <a:lnTo>
                    <a:pt x="0" y="3706"/>
                  </a:lnTo>
                  <a:lnTo>
                    <a:pt x="0" y="1659"/>
                  </a:lnTo>
                  <a:lnTo>
                    <a:pt x="1659" y="0"/>
                  </a:lnTo>
                  <a:lnTo>
                    <a:pt x="583659" y="0"/>
                  </a:lnTo>
                  <a:lnTo>
                    <a:pt x="584602" y="390"/>
                  </a:lnTo>
                  <a:lnTo>
                    <a:pt x="585297" y="1085"/>
                  </a:lnTo>
                  <a:lnTo>
                    <a:pt x="585992" y="1780"/>
                  </a:lnTo>
                  <a:lnTo>
                    <a:pt x="586382" y="2723"/>
                  </a:lnTo>
                  <a:lnTo>
                    <a:pt x="586382" y="847495"/>
                  </a:lnTo>
                  <a:lnTo>
                    <a:pt x="584723" y="849153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1" name="object 31" descr=""/>
          <p:cNvSpPr txBox="1"/>
          <p:nvPr/>
        </p:nvSpPr>
        <p:spPr>
          <a:xfrm>
            <a:off x="1023500" y="6885979"/>
            <a:ext cx="15049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50">
                <a:solidFill>
                  <a:srgbClr val="3A362F"/>
                </a:solidFill>
                <a:latin typeface="Georgia"/>
                <a:cs typeface="Georgia"/>
              </a:rPr>
              <a:t>6</a:t>
            </a:r>
            <a:endParaRPr sz="1700">
              <a:latin typeface="Georgia"/>
              <a:cs typeface="Georgia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573212" y="6663588"/>
            <a:ext cx="6059170" cy="624205"/>
          </a:xfrm>
          <a:prstGeom prst="rect">
            <a:avLst/>
          </a:prstGeom>
        </p:spPr>
        <p:txBody>
          <a:bodyPr wrap="square" lIns="0" tIns="876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dirty="0" sz="1600" spc="35">
                <a:solidFill>
                  <a:srgbClr val="3A362F"/>
                </a:solidFill>
                <a:latin typeface="Georgia"/>
                <a:cs typeface="Georgia"/>
              </a:rPr>
              <a:t>Scarcity</a:t>
            </a:r>
            <a:endParaRPr sz="16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"Limited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edition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90">
                <a:solidFill>
                  <a:srgbClr val="3A362F"/>
                </a:solidFill>
                <a:latin typeface="Tahoma"/>
                <a:cs typeface="Tahoma"/>
              </a:rPr>
              <a:t>-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0">
                <a:solidFill>
                  <a:srgbClr val="3A362F"/>
                </a:solidFill>
                <a:latin typeface="Tahoma"/>
                <a:cs typeface="Tahoma"/>
              </a:rPr>
              <a:t>while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stocks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0">
                <a:solidFill>
                  <a:srgbClr val="3A362F"/>
                </a:solidFill>
                <a:latin typeface="Tahoma"/>
                <a:cs typeface="Tahoma"/>
              </a:rPr>
              <a:t>last"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90">
                <a:solidFill>
                  <a:srgbClr val="3A362F"/>
                </a:solidFill>
                <a:latin typeface="Tahoma"/>
                <a:cs typeface="Tahoma"/>
              </a:rPr>
              <a:t>-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0">
                <a:solidFill>
                  <a:srgbClr val="3A362F"/>
                </a:solidFill>
                <a:latin typeface="Tahoma"/>
                <a:cs typeface="Tahoma"/>
              </a:rPr>
              <a:t>Creating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urgency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through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limited</a:t>
            </a:r>
            <a:r>
              <a:rPr dirty="0" sz="14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availability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38877" rIns="0" bIns="0" rtlCol="0" vert="horz">
            <a:spAutoFit/>
          </a:bodyPr>
          <a:lstStyle/>
          <a:p>
            <a:pPr marL="188595">
              <a:lnSpc>
                <a:spcPct val="100000"/>
              </a:lnSpc>
              <a:spcBef>
                <a:spcPts val="100"/>
              </a:spcBef>
            </a:pPr>
            <a:r>
              <a:rPr dirty="0" sz="3850" spc="70"/>
              <a:t>Persuasive</a:t>
            </a:r>
            <a:r>
              <a:rPr dirty="0" sz="3850" spc="100"/>
              <a:t> </a:t>
            </a:r>
            <a:r>
              <a:rPr dirty="0" sz="3850" spc="105"/>
              <a:t>Structures</a:t>
            </a:r>
            <a:endParaRPr sz="38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7724" y="1986558"/>
            <a:ext cx="12954951" cy="83772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34454" y="3008313"/>
            <a:ext cx="5724525" cy="702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Problem</a:t>
            </a:r>
            <a:endParaRPr sz="19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Identify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pain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point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or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challenge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resonates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your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audience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511931" y="3008313"/>
            <a:ext cx="5806440" cy="702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Solution</a:t>
            </a:r>
            <a:endParaRPr sz="19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Present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your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idea,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product,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service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as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answer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their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problem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7724" y="4011810"/>
            <a:ext cx="12954951" cy="83772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034454" y="5033566"/>
            <a:ext cx="5554980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Evidence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Provide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proof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supports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your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solution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(statistics,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testimonials, examples)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511931" y="5033566"/>
            <a:ext cx="5149850" cy="702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Call</a:t>
            </a:r>
            <a:r>
              <a:rPr dirty="0" sz="1900" spc="6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80">
                <a:solidFill>
                  <a:srgbClr val="3A362F"/>
                </a:solidFill>
                <a:latin typeface="Georgia"/>
                <a:cs typeface="Georgia"/>
              </a:rPr>
              <a:t>to</a:t>
            </a:r>
            <a:r>
              <a:rPr dirty="0" sz="1900" spc="7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Action</a:t>
            </a:r>
            <a:endParaRPr sz="19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Direct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audience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towards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specific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response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next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steps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25024" y="6582331"/>
            <a:ext cx="1291082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This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problem-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solution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structure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creates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narrative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arc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builds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tension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before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offering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relief,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making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proposed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action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seem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natural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necessary.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8578" rIns="0" bIns="0" rtlCol="0" vert="horz">
            <a:spAutoFit/>
          </a:bodyPr>
          <a:lstStyle/>
          <a:p>
            <a:pPr marL="188595">
              <a:lnSpc>
                <a:spcPct val="100000"/>
              </a:lnSpc>
              <a:spcBef>
                <a:spcPts val="100"/>
              </a:spcBef>
            </a:pPr>
            <a:r>
              <a:rPr dirty="0" sz="3450" spc="60"/>
              <a:t>Persuasion</a:t>
            </a:r>
            <a:r>
              <a:rPr dirty="0" sz="3450" spc="75"/>
              <a:t> </a:t>
            </a:r>
            <a:r>
              <a:rPr dirty="0" sz="3450" spc="80"/>
              <a:t>Across</a:t>
            </a:r>
            <a:r>
              <a:rPr dirty="0" sz="3450" spc="85"/>
              <a:t> </a:t>
            </a:r>
            <a:r>
              <a:rPr dirty="0" sz="3450" spc="35"/>
              <a:t>Platforms</a:t>
            </a:r>
            <a:endParaRPr sz="34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7724" y="1709618"/>
            <a:ext cx="3745111" cy="374511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825024" y="5624155"/>
            <a:ext cx="4036060" cy="1363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3A362F"/>
                </a:solidFill>
                <a:latin typeface="Georgia"/>
                <a:cs typeface="Georgia"/>
              </a:rPr>
              <a:t>Social</a:t>
            </a:r>
            <a:r>
              <a:rPr dirty="0" sz="1700" spc="17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-20">
                <a:solidFill>
                  <a:srgbClr val="3A362F"/>
                </a:solidFill>
                <a:latin typeface="Georgia"/>
                <a:cs typeface="Georgia"/>
              </a:rPr>
              <a:t>Media</a:t>
            </a:r>
            <a:endParaRPr sz="1700">
              <a:latin typeface="Georgia"/>
              <a:cs typeface="Georgia"/>
            </a:endParaRPr>
          </a:p>
          <a:p>
            <a:pPr marL="12700" marR="5080">
              <a:lnSpc>
                <a:spcPts val="2850"/>
              </a:lnSpc>
              <a:spcBef>
                <a:spcPts val="45"/>
              </a:spcBef>
            </a:pPr>
            <a:r>
              <a:rPr dirty="0" sz="1450" spc="-55">
                <a:solidFill>
                  <a:srgbClr val="3A362F"/>
                </a:solidFill>
                <a:latin typeface="Tahoma"/>
                <a:cs typeface="Tahoma"/>
              </a:rPr>
              <a:t>Brief,</a:t>
            </a:r>
            <a:r>
              <a:rPr dirty="0" sz="14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emotive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content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strong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visuals.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0">
                <a:solidFill>
                  <a:srgbClr val="3A362F"/>
                </a:solidFill>
                <a:latin typeface="Tahoma"/>
                <a:cs typeface="Tahoma"/>
              </a:rPr>
              <a:t>Uses </a:t>
            </a:r>
            <a:r>
              <a:rPr dirty="0" sz="1450" spc="-55">
                <a:solidFill>
                  <a:srgbClr val="3A362F"/>
                </a:solidFill>
                <a:latin typeface="Tahoma"/>
                <a:cs typeface="Tahoma"/>
              </a:rPr>
              <a:t>hashtags,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trending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topics,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shareability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spread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450" spc="-8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60">
                <a:solidFill>
                  <a:srgbClr val="3A362F"/>
                </a:solidFill>
                <a:latin typeface="Tahoma"/>
                <a:cs typeface="Tahoma"/>
              </a:rPr>
              <a:t>messages</a:t>
            </a:r>
            <a:r>
              <a:rPr dirty="0" sz="1450" spc="-8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quickly.</a:t>
            </a:r>
            <a:endParaRPr sz="1450">
              <a:latin typeface="Tahoma"/>
              <a:cs typeface="Tahoma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4582" y="1709618"/>
            <a:ext cx="3745111" cy="374511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5221882" y="5624155"/>
            <a:ext cx="4048125" cy="1363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3A362F"/>
                </a:solidFill>
                <a:latin typeface="Georgia"/>
                <a:cs typeface="Georgia"/>
              </a:rPr>
              <a:t>Print</a:t>
            </a:r>
            <a:r>
              <a:rPr dirty="0" sz="1700" spc="9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-20">
                <a:solidFill>
                  <a:srgbClr val="3A362F"/>
                </a:solidFill>
                <a:latin typeface="Georgia"/>
                <a:cs typeface="Georgia"/>
              </a:rPr>
              <a:t>Media</a:t>
            </a:r>
            <a:endParaRPr sz="1700">
              <a:latin typeface="Georgia"/>
              <a:cs typeface="Georgia"/>
            </a:endParaRPr>
          </a:p>
          <a:p>
            <a:pPr marL="12700" marR="5080">
              <a:lnSpc>
                <a:spcPts val="2850"/>
              </a:lnSpc>
              <a:spcBef>
                <a:spcPts val="45"/>
              </a:spcBef>
            </a:pP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Headline-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driven</a:t>
            </a:r>
            <a:r>
              <a:rPr dirty="0" sz="1450" spc="-10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persuasion</a:t>
            </a:r>
            <a:r>
              <a:rPr dirty="0" sz="1450" spc="-9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450" spc="-9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60">
                <a:solidFill>
                  <a:srgbClr val="3A362F"/>
                </a:solidFill>
                <a:latin typeface="Tahoma"/>
                <a:cs typeface="Tahoma"/>
              </a:rPr>
              <a:t>greater</a:t>
            </a:r>
            <a:r>
              <a:rPr dirty="0" sz="1450" spc="-9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depth.</a:t>
            </a:r>
            <a:r>
              <a:rPr dirty="0" sz="1450" spc="-9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0">
                <a:solidFill>
                  <a:srgbClr val="3A362F"/>
                </a:solidFill>
                <a:latin typeface="Tahoma"/>
                <a:cs typeface="Tahoma"/>
              </a:rPr>
              <a:t>Uses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authoritative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tone,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expert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quotes,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detailed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evidence</a:t>
            </a:r>
            <a:r>
              <a:rPr dirty="0" sz="145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45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>
                <a:solidFill>
                  <a:srgbClr val="3A362F"/>
                </a:solidFill>
                <a:latin typeface="Tahoma"/>
                <a:cs typeface="Tahoma"/>
              </a:rPr>
              <a:t>build</a:t>
            </a:r>
            <a:r>
              <a:rPr dirty="0" sz="145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credibility.</a:t>
            </a:r>
            <a:endParaRPr sz="1450">
              <a:latin typeface="Tahoma"/>
              <a:cs typeface="Tahoma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631442" y="1709618"/>
            <a:ext cx="3745110" cy="3745110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9618742" y="5624155"/>
            <a:ext cx="4021454" cy="1363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3A362F"/>
                </a:solidFill>
                <a:latin typeface="Georgia"/>
                <a:cs typeface="Georgia"/>
              </a:rPr>
              <a:t>Broadcast</a:t>
            </a:r>
            <a:r>
              <a:rPr dirty="0" sz="1700" spc="31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-20">
                <a:solidFill>
                  <a:srgbClr val="3A362F"/>
                </a:solidFill>
                <a:latin typeface="Georgia"/>
                <a:cs typeface="Georgia"/>
              </a:rPr>
              <a:t>Media</a:t>
            </a:r>
            <a:endParaRPr sz="1700">
              <a:latin typeface="Georgia"/>
              <a:cs typeface="Georgia"/>
            </a:endParaRPr>
          </a:p>
          <a:p>
            <a:pPr marL="12700" marR="5080">
              <a:lnSpc>
                <a:spcPts val="2850"/>
              </a:lnSpc>
              <a:spcBef>
                <a:spcPts val="45"/>
              </a:spcBef>
            </a:pP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Visual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storytelling</a:t>
            </a:r>
            <a:r>
              <a:rPr dirty="0" sz="145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45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emotional</a:t>
            </a:r>
            <a:r>
              <a:rPr dirty="0" sz="145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impact.</a:t>
            </a:r>
            <a:r>
              <a:rPr dirty="0" sz="145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Combines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verbal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45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50">
                <a:solidFill>
                  <a:srgbClr val="3A362F"/>
                </a:solidFill>
                <a:latin typeface="Tahoma"/>
                <a:cs typeface="Tahoma"/>
              </a:rPr>
              <a:t>non-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verbal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persuasion</a:t>
            </a:r>
            <a:r>
              <a:rPr dirty="0" sz="145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through</a:t>
            </a:r>
            <a:r>
              <a:rPr dirty="0" sz="145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tone,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music,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55">
                <a:solidFill>
                  <a:srgbClr val="3A362F"/>
                </a:solidFill>
                <a:latin typeface="Tahoma"/>
                <a:cs typeface="Tahoma"/>
              </a:rPr>
              <a:t>imagery,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personal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stories.</a:t>
            </a:r>
            <a:endParaRPr sz="1450">
              <a:latin typeface="Tahoma"/>
              <a:cs typeface="Tahom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825024" y="7133946"/>
            <a:ext cx="8641715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Each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medium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requires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adapting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techniques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0">
                <a:solidFill>
                  <a:srgbClr val="3A362F"/>
                </a:solidFill>
                <a:latin typeface="Tahoma"/>
                <a:cs typeface="Tahoma"/>
              </a:rPr>
              <a:t>fit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audience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expectations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platform</a:t>
            </a:r>
            <a:r>
              <a:rPr dirty="0" sz="14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constraints.</a:t>
            </a:r>
            <a:endParaRPr sz="14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8" cy="248721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5024" y="3273028"/>
            <a:ext cx="9297670" cy="5816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50" spc="105"/>
              <a:t>The</a:t>
            </a:r>
            <a:r>
              <a:rPr dirty="0" sz="3650" spc="125"/>
              <a:t> </a:t>
            </a:r>
            <a:r>
              <a:rPr dirty="0" sz="3650"/>
              <a:t>Dark</a:t>
            </a:r>
            <a:r>
              <a:rPr dirty="0" sz="3650" spc="140"/>
              <a:t> </a:t>
            </a:r>
            <a:r>
              <a:rPr dirty="0" sz="3650"/>
              <a:t>Side:</a:t>
            </a:r>
            <a:r>
              <a:rPr dirty="0" sz="3650" spc="135"/>
              <a:t> </a:t>
            </a:r>
            <a:r>
              <a:rPr dirty="0" sz="3650"/>
              <a:t>Manipulation</a:t>
            </a:r>
            <a:r>
              <a:rPr dirty="0" sz="3650" spc="135"/>
              <a:t> </a:t>
            </a:r>
            <a:r>
              <a:rPr dirty="0" sz="3650"/>
              <a:t>vs.</a:t>
            </a:r>
            <a:r>
              <a:rPr dirty="0" sz="3650" spc="140"/>
              <a:t> </a:t>
            </a:r>
            <a:r>
              <a:rPr dirty="0" sz="3650" spc="55"/>
              <a:t>Persuasion</a:t>
            </a:r>
            <a:endParaRPr sz="3650"/>
          </a:p>
        </p:txBody>
      </p:sp>
      <p:sp>
        <p:nvSpPr>
          <p:cNvPr id="4" name="object 4" descr=""/>
          <p:cNvSpPr txBox="1"/>
          <p:nvPr/>
        </p:nvSpPr>
        <p:spPr>
          <a:xfrm>
            <a:off x="825024" y="4358719"/>
            <a:ext cx="241363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>
                <a:solidFill>
                  <a:srgbClr val="37502E"/>
                </a:solidFill>
                <a:latin typeface="Georgia"/>
                <a:cs typeface="Georgia"/>
              </a:rPr>
              <a:t>Ethical</a:t>
            </a:r>
            <a:r>
              <a:rPr dirty="0" sz="2200" spc="185">
                <a:solidFill>
                  <a:srgbClr val="37502E"/>
                </a:solidFill>
                <a:latin typeface="Georgia"/>
                <a:cs typeface="Georgia"/>
              </a:rPr>
              <a:t> </a:t>
            </a:r>
            <a:r>
              <a:rPr dirty="0" sz="2200" spc="-10">
                <a:solidFill>
                  <a:srgbClr val="37502E"/>
                </a:solidFill>
                <a:latin typeface="Georgia"/>
                <a:cs typeface="Georgia"/>
              </a:rPr>
              <a:t>Persuasion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873707" y="4915018"/>
            <a:ext cx="2839085" cy="1812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6705" indent="-294005">
              <a:lnSpc>
                <a:spcPct val="100000"/>
              </a:lnSpc>
              <a:spcBef>
                <a:spcPts val="100"/>
              </a:spcBef>
              <a:buChar char="•"/>
              <a:tabLst>
                <a:tab pos="306705" algn="l"/>
              </a:tabLst>
            </a:pPr>
            <a:r>
              <a:rPr dirty="0" sz="1550" spc="-50">
                <a:solidFill>
                  <a:srgbClr val="3A362F"/>
                </a:solidFill>
                <a:latin typeface="Tahoma"/>
                <a:cs typeface="Tahoma"/>
              </a:rPr>
              <a:t>Respects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5">
                <a:solidFill>
                  <a:srgbClr val="3A362F"/>
                </a:solidFill>
                <a:latin typeface="Tahoma"/>
                <a:cs typeface="Tahoma"/>
              </a:rPr>
              <a:t>audience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autonomy</a:t>
            </a:r>
            <a:endParaRPr sz="1550">
              <a:latin typeface="Tahoma"/>
              <a:cs typeface="Tahoma"/>
            </a:endParaRPr>
          </a:p>
          <a:p>
            <a:pPr marL="306705" indent="-294005">
              <a:lnSpc>
                <a:spcPct val="100000"/>
              </a:lnSpc>
              <a:spcBef>
                <a:spcPts val="1190"/>
              </a:spcBef>
              <a:buChar char="•"/>
              <a:tabLst>
                <a:tab pos="306705" algn="l"/>
              </a:tabLst>
            </a:pP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Presents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balanced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information</a:t>
            </a:r>
            <a:endParaRPr sz="1550">
              <a:latin typeface="Tahoma"/>
              <a:cs typeface="Tahoma"/>
            </a:endParaRPr>
          </a:p>
          <a:p>
            <a:pPr marL="306705" indent="-294005">
              <a:lnSpc>
                <a:spcPct val="100000"/>
              </a:lnSpc>
              <a:spcBef>
                <a:spcPts val="1195"/>
              </a:spcBef>
              <a:buChar char="•"/>
              <a:tabLst>
                <a:tab pos="306705" algn="l"/>
              </a:tabLst>
            </a:pPr>
            <a:r>
              <a:rPr dirty="0" sz="1550" spc="-60">
                <a:solidFill>
                  <a:srgbClr val="3A362F"/>
                </a:solidFill>
                <a:latin typeface="Tahoma"/>
                <a:cs typeface="Tahoma"/>
              </a:rPr>
              <a:t>Makes</a:t>
            </a:r>
            <a:r>
              <a:rPr dirty="0" sz="15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transparent</a:t>
            </a:r>
            <a:r>
              <a:rPr dirty="0" sz="15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arguments</a:t>
            </a:r>
            <a:endParaRPr sz="1550">
              <a:latin typeface="Tahoma"/>
              <a:cs typeface="Tahoma"/>
            </a:endParaRPr>
          </a:p>
          <a:p>
            <a:pPr marL="306705" indent="-294005">
              <a:lnSpc>
                <a:spcPct val="100000"/>
              </a:lnSpc>
              <a:spcBef>
                <a:spcPts val="1195"/>
              </a:spcBef>
              <a:buChar char="•"/>
              <a:tabLst>
                <a:tab pos="306705" algn="l"/>
              </a:tabLst>
            </a:pPr>
            <a:r>
              <a:rPr dirty="0" sz="1550" spc="-35">
                <a:solidFill>
                  <a:srgbClr val="3A362F"/>
                </a:solidFill>
                <a:latin typeface="Tahoma"/>
                <a:cs typeface="Tahoma"/>
              </a:rPr>
              <a:t>Benefits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0">
                <a:solidFill>
                  <a:srgbClr val="3A362F"/>
                </a:solidFill>
                <a:latin typeface="Tahoma"/>
                <a:cs typeface="Tahoma"/>
              </a:rPr>
              <a:t>both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parties</a:t>
            </a:r>
            <a:endParaRPr sz="1550">
              <a:latin typeface="Tahoma"/>
              <a:cs typeface="Tahoma"/>
            </a:endParaRPr>
          </a:p>
          <a:p>
            <a:pPr marL="306705" indent="-294005">
              <a:lnSpc>
                <a:spcPct val="100000"/>
              </a:lnSpc>
              <a:spcBef>
                <a:spcPts val="1190"/>
              </a:spcBef>
              <a:buChar char="•"/>
              <a:tabLst>
                <a:tab pos="306705" algn="l"/>
              </a:tabLst>
            </a:pP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Avoids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deception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552768" y="4358719"/>
            <a:ext cx="270510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>
                <a:solidFill>
                  <a:srgbClr val="37502E"/>
                </a:solidFill>
                <a:latin typeface="Georgia"/>
                <a:cs typeface="Georgia"/>
              </a:rPr>
              <a:t>Manipulative</a:t>
            </a:r>
            <a:r>
              <a:rPr dirty="0" sz="2200" spc="254">
                <a:solidFill>
                  <a:srgbClr val="37502E"/>
                </a:solidFill>
                <a:latin typeface="Georgia"/>
                <a:cs typeface="Georgia"/>
              </a:rPr>
              <a:t> </a:t>
            </a:r>
            <a:r>
              <a:rPr dirty="0" sz="2200" spc="50">
                <a:solidFill>
                  <a:srgbClr val="37502E"/>
                </a:solidFill>
                <a:latin typeface="Georgia"/>
                <a:cs typeface="Georgia"/>
              </a:rPr>
              <a:t>Tactics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7601451" y="4915018"/>
            <a:ext cx="3480435" cy="18129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6705" indent="-294005">
              <a:lnSpc>
                <a:spcPct val="100000"/>
              </a:lnSpc>
              <a:spcBef>
                <a:spcPts val="100"/>
              </a:spcBef>
              <a:buChar char="•"/>
              <a:tabLst>
                <a:tab pos="306705" algn="l"/>
              </a:tabLst>
            </a:pPr>
            <a:r>
              <a:rPr dirty="0" sz="1550" spc="-50">
                <a:solidFill>
                  <a:srgbClr val="3A362F"/>
                </a:solidFill>
                <a:latin typeface="Tahoma"/>
                <a:cs typeface="Tahoma"/>
              </a:rPr>
              <a:t>Uses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false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information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0">
                <a:solidFill>
                  <a:srgbClr val="3A362F"/>
                </a:solidFill>
                <a:latin typeface="Tahoma"/>
                <a:cs typeface="Tahoma"/>
              </a:rPr>
              <a:t>or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fabrications</a:t>
            </a:r>
            <a:endParaRPr sz="1550">
              <a:latin typeface="Tahoma"/>
              <a:cs typeface="Tahoma"/>
            </a:endParaRPr>
          </a:p>
          <a:p>
            <a:pPr marL="306705" indent="-294005">
              <a:lnSpc>
                <a:spcPct val="100000"/>
              </a:lnSpc>
              <a:spcBef>
                <a:spcPts val="1190"/>
              </a:spcBef>
              <a:buChar char="•"/>
              <a:tabLst>
                <a:tab pos="306705" algn="l"/>
              </a:tabLst>
            </a:pP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Exploits</a:t>
            </a:r>
            <a:r>
              <a:rPr dirty="0" sz="155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55">
                <a:solidFill>
                  <a:srgbClr val="3A362F"/>
                </a:solidFill>
                <a:latin typeface="Tahoma"/>
                <a:cs typeface="Tahoma"/>
              </a:rPr>
              <a:t>fears</a:t>
            </a:r>
            <a:r>
              <a:rPr dirty="0" sz="155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0">
                <a:solidFill>
                  <a:srgbClr val="3A362F"/>
                </a:solidFill>
                <a:latin typeface="Tahoma"/>
                <a:cs typeface="Tahoma"/>
              </a:rPr>
              <a:t>or</a:t>
            </a:r>
            <a:r>
              <a:rPr dirty="0" sz="155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insecurities</a:t>
            </a:r>
            <a:endParaRPr sz="1550">
              <a:latin typeface="Tahoma"/>
              <a:cs typeface="Tahoma"/>
            </a:endParaRPr>
          </a:p>
          <a:p>
            <a:pPr marL="306705" indent="-294005">
              <a:lnSpc>
                <a:spcPct val="100000"/>
              </a:lnSpc>
              <a:spcBef>
                <a:spcPts val="1195"/>
              </a:spcBef>
              <a:buChar char="•"/>
              <a:tabLst>
                <a:tab pos="306705" algn="l"/>
              </a:tabLst>
            </a:pP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Intentionally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0">
                <a:solidFill>
                  <a:srgbClr val="3A362F"/>
                </a:solidFill>
                <a:latin typeface="Tahoma"/>
                <a:cs typeface="Tahoma"/>
              </a:rPr>
              <a:t>omits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crucial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information</a:t>
            </a:r>
            <a:endParaRPr sz="1550">
              <a:latin typeface="Tahoma"/>
              <a:cs typeface="Tahoma"/>
            </a:endParaRPr>
          </a:p>
          <a:p>
            <a:pPr marL="306705" indent="-294005">
              <a:lnSpc>
                <a:spcPct val="100000"/>
              </a:lnSpc>
              <a:spcBef>
                <a:spcPts val="1195"/>
              </a:spcBef>
              <a:buChar char="•"/>
              <a:tabLst>
                <a:tab pos="306705" algn="l"/>
              </a:tabLst>
            </a:pPr>
            <a:r>
              <a:rPr dirty="0" sz="1550" spc="-55">
                <a:solidFill>
                  <a:srgbClr val="3A362F"/>
                </a:solidFill>
                <a:latin typeface="Tahoma"/>
                <a:cs typeface="Tahoma"/>
              </a:rPr>
              <a:t>Creates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artificial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pressure</a:t>
            </a:r>
            <a:endParaRPr sz="1550">
              <a:latin typeface="Tahoma"/>
              <a:cs typeface="Tahoma"/>
            </a:endParaRPr>
          </a:p>
          <a:p>
            <a:pPr marL="306705" indent="-294005">
              <a:lnSpc>
                <a:spcPct val="100000"/>
              </a:lnSpc>
              <a:spcBef>
                <a:spcPts val="1190"/>
              </a:spcBef>
              <a:buChar char="•"/>
              <a:tabLst>
                <a:tab pos="306705" algn="l"/>
              </a:tabLst>
            </a:pPr>
            <a:r>
              <a:rPr dirty="0" sz="1550" spc="-35">
                <a:solidFill>
                  <a:srgbClr val="3A362F"/>
                </a:solidFill>
                <a:latin typeface="Tahoma"/>
                <a:cs typeface="Tahoma"/>
              </a:rPr>
              <a:t>Benefits</a:t>
            </a:r>
            <a:r>
              <a:rPr dirty="0" sz="155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only</a:t>
            </a:r>
            <a:r>
              <a:rPr dirty="0" sz="155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55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persuader</a:t>
            </a:r>
            <a:endParaRPr sz="1550">
              <a:latin typeface="Tahoma"/>
              <a:cs typeface="Tahom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825024" y="7077788"/>
            <a:ext cx="1237170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Understanding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distinction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5">
                <a:solidFill>
                  <a:srgbClr val="3A362F"/>
                </a:solidFill>
                <a:latin typeface="Tahoma"/>
                <a:cs typeface="Tahoma"/>
              </a:rPr>
              <a:t>between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0">
                <a:solidFill>
                  <a:srgbClr val="3A362F"/>
                </a:solidFill>
                <a:latin typeface="Tahoma"/>
                <a:cs typeface="Tahoma"/>
              </a:rPr>
              <a:t>ethical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5">
                <a:solidFill>
                  <a:srgbClr val="3A362F"/>
                </a:solidFill>
                <a:latin typeface="Tahoma"/>
                <a:cs typeface="Tahoma"/>
              </a:rPr>
              <a:t>persuasion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0">
                <a:solidFill>
                  <a:srgbClr val="3A362F"/>
                </a:solidFill>
                <a:latin typeface="Tahoma"/>
                <a:cs typeface="Tahoma"/>
              </a:rPr>
              <a:t>manipulation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is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crucial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5">
                <a:solidFill>
                  <a:srgbClr val="3A362F"/>
                </a:solidFill>
                <a:latin typeface="Tahoma"/>
                <a:cs typeface="Tahoma"/>
              </a:rPr>
              <a:t>for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0">
                <a:solidFill>
                  <a:srgbClr val="3A362F"/>
                </a:solidFill>
                <a:latin typeface="Tahoma"/>
                <a:cs typeface="Tahoma"/>
              </a:rPr>
              <a:t>both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creating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5">
                <a:solidFill>
                  <a:srgbClr val="3A362F"/>
                </a:solidFill>
                <a:latin typeface="Tahoma"/>
                <a:cs typeface="Tahoma"/>
              </a:rPr>
              <a:t>consuming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5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content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responsibly.</a:t>
            </a:r>
            <a:endParaRPr sz="15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024" y="1143437"/>
            <a:ext cx="8234045" cy="6121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850" spc="70"/>
              <a:t>Logical</a:t>
            </a:r>
            <a:r>
              <a:rPr dirty="0" sz="3850" spc="60"/>
              <a:t> </a:t>
            </a:r>
            <a:r>
              <a:rPr dirty="0" sz="3850"/>
              <a:t>Fallacies:</a:t>
            </a:r>
            <a:r>
              <a:rPr dirty="0" sz="3850" spc="75"/>
              <a:t> </a:t>
            </a:r>
            <a:r>
              <a:rPr dirty="0" sz="3850"/>
              <a:t>Flaws</a:t>
            </a:r>
            <a:r>
              <a:rPr dirty="0" sz="3850" spc="70"/>
              <a:t> </a:t>
            </a:r>
            <a:r>
              <a:rPr dirty="0" sz="3850"/>
              <a:t>in</a:t>
            </a:r>
            <a:r>
              <a:rPr dirty="0" sz="3850" spc="75"/>
              <a:t> </a:t>
            </a:r>
            <a:r>
              <a:rPr dirty="0" sz="3850" spc="-10"/>
              <a:t>Reasoning</a:t>
            </a:r>
            <a:endParaRPr sz="3850"/>
          </a:p>
        </p:txBody>
      </p:sp>
      <p:grpSp>
        <p:nvGrpSpPr>
          <p:cNvPr id="3" name="object 3" descr=""/>
          <p:cNvGrpSpPr/>
          <p:nvPr/>
        </p:nvGrpSpPr>
        <p:grpSpPr>
          <a:xfrm>
            <a:off x="814864" y="2201709"/>
            <a:ext cx="6407150" cy="1717039"/>
            <a:chOff x="814864" y="2201709"/>
            <a:chExt cx="6407150" cy="1717039"/>
          </a:xfrm>
        </p:grpSpPr>
        <p:sp>
          <p:nvSpPr>
            <p:cNvPr id="4" name="object 4" descr=""/>
            <p:cNvSpPr/>
            <p:nvPr/>
          </p:nvSpPr>
          <p:spPr>
            <a:xfrm>
              <a:off x="837724" y="2213134"/>
              <a:ext cx="6372860" cy="1694180"/>
            </a:xfrm>
            <a:custGeom>
              <a:avLst/>
              <a:gdLst/>
              <a:ahLst/>
              <a:cxnLst/>
              <a:rect l="l" t="t" r="r" b="b"/>
              <a:pathLst>
                <a:path w="6372859" h="1694179">
                  <a:moveTo>
                    <a:pt x="0" y="109731"/>
                  </a:moveTo>
                  <a:lnTo>
                    <a:pt x="8623" y="67018"/>
                  </a:lnTo>
                  <a:lnTo>
                    <a:pt x="32139" y="32139"/>
                  </a:lnTo>
                  <a:lnTo>
                    <a:pt x="67018" y="8623"/>
                  </a:lnTo>
                  <a:lnTo>
                    <a:pt x="109730" y="0"/>
                  </a:lnTo>
                  <a:lnTo>
                    <a:pt x="6262969" y="0"/>
                  </a:lnTo>
                  <a:lnTo>
                    <a:pt x="6304962" y="8352"/>
                  </a:lnTo>
                  <a:lnTo>
                    <a:pt x="6340561" y="32139"/>
                  </a:lnTo>
                  <a:lnTo>
                    <a:pt x="6364348" y="67738"/>
                  </a:lnTo>
                  <a:lnTo>
                    <a:pt x="6372700" y="109731"/>
                  </a:lnTo>
                  <a:lnTo>
                    <a:pt x="6372700" y="1584171"/>
                  </a:lnTo>
                  <a:lnTo>
                    <a:pt x="6364077" y="1626883"/>
                  </a:lnTo>
                  <a:lnTo>
                    <a:pt x="6340561" y="1661762"/>
                  </a:lnTo>
                  <a:lnTo>
                    <a:pt x="6305682" y="1685278"/>
                  </a:lnTo>
                  <a:lnTo>
                    <a:pt x="6262969" y="1693901"/>
                  </a:lnTo>
                  <a:lnTo>
                    <a:pt x="109730" y="1693901"/>
                  </a:lnTo>
                  <a:lnTo>
                    <a:pt x="67018" y="1685278"/>
                  </a:lnTo>
                  <a:lnTo>
                    <a:pt x="32139" y="1661762"/>
                  </a:lnTo>
                  <a:lnTo>
                    <a:pt x="8623" y="1626883"/>
                  </a:lnTo>
                  <a:lnTo>
                    <a:pt x="0" y="1584171"/>
                  </a:lnTo>
                  <a:lnTo>
                    <a:pt x="0" y="109731"/>
                  </a:lnTo>
                  <a:close/>
                </a:path>
              </a:pathLst>
            </a:custGeom>
            <a:ln w="22849">
              <a:solidFill>
                <a:srgbClr val="D9CCB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14864" y="2213134"/>
              <a:ext cx="91440" cy="1694180"/>
            </a:xfrm>
            <a:custGeom>
              <a:avLst/>
              <a:gdLst/>
              <a:ahLst/>
              <a:cxnLst/>
              <a:rect l="l" t="t" r="r" b="b"/>
              <a:pathLst>
                <a:path w="91440" h="1694179">
                  <a:moveTo>
                    <a:pt x="60021" y="1693901"/>
                  </a:moveTo>
                  <a:lnTo>
                    <a:pt x="31418" y="1693901"/>
                  </a:lnTo>
                  <a:lnTo>
                    <a:pt x="19189" y="1691432"/>
                  </a:lnTo>
                  <a:lnTo>
                    <a:pt x="9202" y="1684699"/>
                  </a:lnTo>
                  <a:lnTo>
                    <a:pt x="2469" y="1674712"/>
                  </a:lnTo>
                  <a:lnTo>
                    <a:pt x="0" y="1662483"/>
                  </a:lnTo>
                  <a:lnTo>
                    <a:pt x="0" y="31418"/>
                  </a:lnTo>
                  <a:lnTo>
                    <a:pt x="2469" y="19189"/>
                  </a:lnTo>
                  <a:lnTo>
                    <a:pt x="9202" y="9202"/>
                  </a:lnTo>
                  <a:lnTo>
                    <a:pt x="19189" y="2469"/>
                  </a:lnTo>
                  <a:lnTo>
                    <a:pt x="31418" y="0"/>
                  </a:lnTo>
                  <a:lnTo>
                    <a:pt x="68353" y="0"/>
                  </a:lnTo>
                  <a:lnTo>
                    <a:pt x="76345" y="3310"/>
                  </a:lnTo>
                  <a:lnTo>
                    <a:pt x="88129" y="15094"/>
                  </a:lnTo>
                  <a:lnTo>
                    <a:pt x="91439" y="23085"/>
                  </a:lnTo>
                  <a:lnTo>
                    <a:pt x="91439" y="1662483"/>
                  </a:lnTo>
                  <a:lnTo>
                    <a:pt x="88970" y="1674712"/>
                  </a:lnTo>
                  <a:lnTo>
                    <a:pt x="82237" y="1684699"/>
                  </a:lnTo>
                  <a:lnTo>
                    <a:pt x="72250" y="1691432"/>
                  </a:lnTo>
                  <a:lnTo>
                    <a:pt x="60021" y="1693901"/>
                  </a:lnTo>
                  <a:close/>
                </a:path>
              </a:pathLst>
            </a:custGeom>
            <a:solidFill>
              <a:srgbClr val="37502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1125895" y="2420025"/>
            <a:ext cx="5069205" cy="1163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Ad</a:t>
            </a:r>
            <a:r>
              <a:rPr dirty="0" sz="1900" spc="-1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Hominem</a:t>
            </a:r>
            <a:endParaRPr sz="19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Attacking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person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instead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of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addressing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their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argument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05"/>
              </a:spcBef>
            </a:pP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"You</a:t>
            </a:r>
            <a:r>
              <a:rPr dirty="0" sz="1600" spc="-22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30" i="1">
                <a:solidFill>
                  <a:srgbClr val="3A362F"/>
                </a:solidFill>
                <a:latin typeface="Verdana"/>
                <a:cs typeface="Verdana"/>
              </a:rPr>
              <a:t>can't</a:t>
            </a:r>
            <a:r>
              <a:rPr dirty="0" sz="1600" spc="-22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0" i="1">
                <a:solidFill>
                  <a:srgbClr val="3A362F"/>
                </a:solidFill>
                <a:latin typeface="Verdana"/>
                <a:cs typeface="Verdana"/>
              </a:rPr>
              <a:t>trust</a:t>
            </a:r>
            <a:r>
              <a:rPr dirty="0" sz="1600" spc="-22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80" i="1">
                <a:solidFill>
                  <a:srgbClr val="3A362F"/>
                </a:solidFill>
                <a:latin typeface="Verdana"/>
                <a:cs typeface="Verdana"/>
              </a:rPr>
              <a:t>her</a:t>
            </a:r>
            <a:r>
              <a:rPr dirty="0" sz="1600" spc="-22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65" i="1">
                <a:solidFill>
                  <a:srgbClr val="3A362F"/>
                </a:solidFill>
                <a:latin typeface="Verdana"/>
                <a:cs typeface="Verdana"/>
              </a:rPr>
              <a:t>environmental</a:t>
            </a:r>
            <a:r>
              <a:rPr dirty="0" sz="1600" spc="-22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0" i="1">
                <a:solidFill>
                  <a:srgbClr val="3A362F"/>
                </a:solidFill>
                <a:latin typeface="Verdana"/>
                <a:cs typeface="Verdana"/>
              </a:rPr>
              <a:t>policy;</a:t>
            </a:r>
            <a:r>
              <a:rPr dirty="0" sz="1600" spc="-22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200" i="1">
                <a:solidFill>
                  <a:srgbClr val="3A362F"/>
                </a:solidFill>
                <a:latin typeface="Verdana"/>
                <a:cs typeface="Verdana"/>
              </a:rPr>
              <a:t>she</a:t>
            </a:r>
            <a:r>
              <a:rPr dirty="0" sz="1600" spc="-22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5" i="1">
                <a:solidFill>
                  <a:srgbClr val="3A362F"/>
                </a:solidFill>
                <a:latin typeface="Verdana"/>
                <a:cs typeface="Verdana"/>
              </a:rPr>
              <a:t>drives</a:t>
            </a:r>
            <a:r>
              <a:rPr dirty="0" sz="1600" spc="-22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5" i="1">
                <a:solidFill>
                  <a:srgbClr val="3A362F"/>
                </a:solidFill>
                <a:latin typeface="Verdana"/>
                <a:cs typeface="Verdana"/>
              </a:rPr>
              <a:t>an</a:t>
            </a:r>
            <a:r>
              <a:rPr dirty="0" sz="1600" spc="-22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30" i="1">
                <a:solidFill>
                  <a:srgbClr val="3A362F"/>
                </a:solidFill>
                <a:latin typeface="Verdana"/>
                <a:cs typeface="Verdana"/>
              </a:rPr>
              <a:t>SUV!"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7396995" y="2201709"/>
            <a:ext cx="6407150" cy="1717039"/>
            <a:chOff x="7396995" y="2201709"/>
            <a:chExt cx="6407150" cy="1717039"/>
          </a:xfrm>
        </p:grpSpPr>
        <p:sp>
          <p:nvSpPr>
            <p:cNvPr id="8" name="object 8" descr=""/>
            <p:cNvSpPr/>
            <p:nvPr/>
          </p:nvSpPr>
          <p:spPr>
            <a:xfrm>
              <a:off x="7419856" y="2213134"/>
              <a:ext cx="6372860" cy="1694180"/>
            </a:xfrm>
            <a:custGeom>
              <a:avLst/>
              <a:gdLst/>
              <a:ahLst/>
              <a:cxnLst/>
              <a:rect l="l" t="t" r="r" b="b"/>
              <a:pathLst>
                <a:path w="6372859" h="1694179">
                  <a:moveTo>
                    <a:pt x="0" y="109731"/>
                  </a:moveTo>
                  <a:lnTo>
                    <a:pt x="8623" y="67018"/>
                  </a:lnTo>
                  <a:lnTo>
                    <a:pt x="32139" y="32139"/>
                  </a:lnTo>
                  <a:lnTo>
                    <a:pt x="67018" y="8623"/>
                  </a:lnTo>
                  <a:lnTo>
                    <a:pt x="109730" y="0"/>
                  </a:lnTo>
                  <a:lnTo>
                    <a:pt x="6263088" y="0"/>
                  </a:lnTo>
                  <a:lnTo>
                    <a:pt x="6305080" y="8352"/>
                  </a:lnTo>
                  <a:lnTo>
                    <a:pt x="6340679" y="32139"/>
                  </a:lnTo>
                  <a:lnTo>
                    <a:pt x="6364467" y="67738"/>
                  </a:lnTo>
                  <a:lnTo>
                    <a:pt x="6372820" y="109731"/>
                  </a:lnTo>
                  <a:lnTo>
                    <a:pt x="6372820" y="1584171"/>
                  </a:lnTo>
                  <a:lnTo>
                    <a:pt x="6364197" y="1626883"/>
                  </a:lnTo>
                  <a:lnTo>
                    <a:pt x="6340680" y="1661762"/>
                  </a:lnTo>
                  <a:lnTo>
                    <a:pt x="6305801" y="1685278"/>
                  </a:lnTo>
                  <a:lnTo>
                    <a:pt x="6263088" y="1693901"/>
                  </a:lnTo>
                  <a:lnTo>
                    <a:pt x="109730" y="1693901"/>
                  </a:lnTo>
                  <a:lnTo>
                    <a:pt x="67018" y="1685278"/>
                  </a:lnTo>
                  <a:lnTo>
                    <a:pt x="32139" y="1661762"/>
                  </a:lnTo>
                  <a:lnTo>
                    <a:pt x="8623" y="1626883"/>
                  </a:lnTo>
                  <a:lnTo>
                    <a:pt x="0" y="1584171"/>
                  </a:lnTo>
                  <a:lnTo>
                    <a:pt x="0" y="109731"/>
                  </a:lnTo>
                  <a:close/>
                </a:path>
              </a:pathLst>
            </a:custGeom>
            <a:ln w="22849">
              <a:solidFill>
                <a:srgbClr val="D9CCB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396995" y="2213134"/>
              <a:ext cx="91440" cy="1694180"/>
            </a:xfrm>
            <a:custGeom>
              <a:avLst/>
              <a:gdLst/>
              <a:ahLst/>
              <a:cxnLst/>
              <a:rect l="l" t="t" r="r" b="b"/>
              <a:pathLst>
                <a:path w="91440" h="1694179">
                  <a:moveTo>
                    <a:pt x="60021" y="1693901"/>
                  </a:moveTo>
                  <a:lnTo>
                    <a:pt x="31418" y="1693901"/>
                  </a:lnTo>
                  <a:lnTo>
                    <a:pt x="19189" y="1691432"/>
                  </a:lnTo>
                  <a:lnTo>
                    <a:pt x="9202" y="1684699"/>
                  </a:lnTo>
                  <a:lnTo>
                    <a:pt x="2469" y="1674712"/>
                  </a:lnTo>
                  <a:lnTo>
                    <a:pt x="0" y="1662483"/>
                  </a:lnTo>
                  <a:lnTo>
                    <a:pt x="0" y="31418"/>
                  </a:lnTo>
                  <a:lnTo>
                    <a:pt x="2469" y="19189"/>
                  </a:lnTo>
                  <a:lnTo>
                    <a:pt x="9202" y="9202"/>
                  </a:lnTo>
                  <a:lnTo>
                    <a:pt x="19189" y="2469"/>
                  </a:lnTo>
                  <a:lnTo>
                    <a:pt x="31418" y="0"/>
                  </a:lnTo>
                  <a:lnTo>
                    <a:pt x="68353" y="0"/>
                  </a:lnTo>
                  <a:lnTo>
                    <a:pt x="76345" y="3310"/>
                  </a:lnTo>
                  <a:lnTo>
                    <a:pt x="88129" y="15094"/>
                  </a:lnTo>
                  <a:lnTo>
                    <a:pt x="91439" y="23085"/>
                  </a:lnTo>
                  <a:lnTo>
                    <a:pt x="91439" y="1662483"/>
                  </a:lnTo>
                  <a:lnTo>
                    <a:pt x="88970" y="1674712"/>
                  </a:lnTo>
                  <a:lnTo>
                    <a:pt x="82237" y="1684699"/>
                  </a:lnTo>
                  <a:lnTo>
                    <a:pt x="72250" y="1691432"/>
                  </a:lnTo>
                  <a:lnTo>
                    <a:pt x="60021" y="1693901"/>
                  </a:lnTo>
                  <a:close/>
                </a:path>
              </a:pathLst>
            </a:custGeom>
            <a:solidFill>
              <a:srgbClr val="37502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7708027" y="2420025"/>
            <a:ext cx="4194175" cy="1163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False</a:t>
            </a:r>
            <a:r>
              <a:rPr dirty="0" sz="1900" spc="-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35">
                <a:solidFill>
                  <a:srgbClr val="3A362F"/>
                </a:solidFill>
                <a:latin typeface="Georgia"/>
                <a:cs typeface="Georgia"/>
              </a:rPr>
              <a:t>Dichotomy</a:t>
            </a:r>
            <a:endParaRPr sz="19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Presenting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only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two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options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when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more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exist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05"/>
              </a:spcBef>
            </a:pPr>
            <a:r>
              <a:rPr dirty="0" sz="1600" spc="-150" i="1">
                <a:solidFill>
                  <a:srgbClr val="3A362F"/>
                </a:solidFill>
                <a:latin typeface="Verdana"/>
                <a:cs typeface="Verdana"/>
              </a:rPr>
              <a:t>"Either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we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0" i="1">
                <a:solidFill>
                  <a:srgbClr val="3A362F"/>
                </a:solidFill>
                <a:latin typeface="Verdana"/>
                <a:cs typeface="Verdana"/>
              </a:rPr>
              <a:t>cut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taxes,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60" i="1">
                <a:solidFill>
                  <a:srgbClr val="3A362F"/>
                </a:solidFill>
                <a:latin typeface="Verdana"/>
                <a:cs typeface="Verdana"/>
              </a:rPr>
              <a:t>or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65" i="1">
                <a:solidFill>
                  <a:srgbClr val="3A362F"/>
                </a:solidFill>
                <a:latin typeface="Verdana"/>
                <a:cs typeface="Verdana"/>
              </a:rPr>
              <a:t>the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economy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95" i="1">
                <a:solidFill>
                  <a:srgbClr val="3A362F"/>
                </a:solidFill>
                <a:latin typeface="Verdana"/>
                <a:cs typeface="Verdana"/>
              </a:rPr>
              <a:t>will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30" i="1">
                <a:solidFill>
                  <a:srgbClr val="3A362F"/>
                </a:solidFill>
                <a:latin typeface="Verdana"/>
                <a:cs typeface="Verdana"/>
              </a:rPr>
              <a:t>collapse."</a:t>
            </a:r>
            <a:endParaRPr sz="1600">
              <a:latin typeface="Verdana"/>
              <a:cs typeface="Verdana"/>
            </a:endParaRPr>
          </a:p>
        </p:txBody>
      </p:sp>
      <p:grpSp>
        <p:nvGrpSpPr>
          <p:cNvPr id="11" name="object 11" descr=""/>
          <p:cNvGrpSpPr/>
          <p:nvPr/>
        </p:nvGrpSpPr>
        <p:grpSpPr>
          <a:xfrm>
            <a:off x="814864" y="4105042"/>
            <a:ext cx="6407150" cy="2386965"/>
            <a:chOff x="814864" y="4105042"/>
            <a:chExt cx="6407150" cy="2386965"/>
          </a:xfrm>
        </p:grpSpPr>
        <p:sp>
          <p:nvSpPr>
            <p:cNvPr id="12" name="object 12" descr=""/>
            <p:cNvSpPr/>
            <p:nvPr/>
          </p:nvSpPr>
          <p:spPr>
            <a:xfrm>
              <a:off x="837724" y="4116467"/>
              <a:ext cx="6372860" cy="2364105"/>
            </a:xfrm>
            <a:custGeom>
              <a:avLst/>
              <a:gdLst/>
              <a:ahLst/>
              <a:cxnLst/>
              <a:rect l="l" t="t" r="r" b="b"/>
              <a:pathLst>
                <a:path w="6372859" h="2364104">
                  <a:moveTo>
                    <a:pt x="0" y="109736"/>
                  </a:moveTo>
                  <a:lnTo>
                    <a:pt x="8623" y="67021"/>
                  </a:lnTo>
                  <a:lnTo>
                    <a:pt x="32140" y="32140"/>
                  </a:lnTo>
                  <a:lnTo>
                    <a:pt x="67021" y="8623"/>
                  </a:lnTo>
                  <a:lnTo>
                    <a:pt x="109736" y="0"/>
                  </a:lnTo>
                  <a:lnTo>
                    <a:pt x="6262964" y="0"/>
                  </a:lnTo>
                  <a:lnTo>
                    <a:pt x="6304959" y="8353"/>
                  </a:lnTo>
                  <a:lnTo>
                    <a:pt x="6340560" y="32140"/>
                  </a:lnTo>
                  <a:lnTo>
                    <a:pt x="6364347" y="67741"/>
                  </a:lnTo>
                  <a:lnTo>
                    <a:pt x="6372700" y="109736"/>
                  </a:lnTo>
                  <a:lnTo>
                    <a:pt x="6372700" y="2254249"/>
                  </a:lnTo>
                  <a:lnTo>
                    <a:pt x="6364077" y="2296963"/>
                  </a:lnTo>
                  <a:lnTo>
                    <a:pt x="6340560" y="2331844"/>
                  </a:lnTo>
                  <a:lnTo>
                    <a:pt x="6305679" y="2355362"/>
                  </a:lnTo>
                  <a:lnTo>
                    <a:pt x="6262964" y="2363986"/>
                  </a:lnTo>
                  <a:lnTo>
                    <a:pt x="109736" y="2363986"/>
                  </a:lnTo>
                  <a:lnTo>
                    <a:pt x="67021" y="2355362"/>
                  </a:lnTo>
                  <a:lnTo>
                    <a:pt x="32140" y="2331844"/>
                  </a:lnTo>
                  <a:lnTo>
                    <a:pt x="8623" y="2296963"/>
                  </a:lnTo>
                  <a:lnTo>
                    <a:pt x="0" y="2254249"/>
                  </a:lnTo>
                  <a:lnTo>
                    <a:pt x="0" y="109736"/>
                  </a:lnTo>
                  <a:close/>
                </a:path>
              </a:pathLst>
            </a:custGeom>
            <a:ln w="22849">
              <a:solidFill>
                <a:srgbClr val="D9CCB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814864" y="4116467"/>
              <a:ext cx="91440" cy="2364105"/>
            </a:xfrm>
            <a:custGeom>
              <a:avLst/>
              <a:gdLst/>
              <a:ahLst/>
              <a:cxnLst/>
              <a:rect l="l" t="t" r="r" b="b"/>
              <a:pathLst>
                <a:path w="91440" h="2364104">
                  <a:moveTo>
                    <a:pt x="60021" y="2363986"/>
                  </a:moveTo>
                  <a:lnTo>
                    <a:pt x="31418" y="2363986"/>
                  </a:lnTo>
                  <a:lnTo>
                    <a:pt x="19189" y="2361516"/>
                  </a:lnTo>
                  <a:lnTo>
                    <a:pt x="9202" y="2354783"/>
                  </a:lnTo>
                  <a:lnTo>
                    <a:pt x="2469" y="2344796"/>
                  </a:lnTo>
                  <a:lnTo>
                    <a:pt x="0" y="2332567"/>
                  </a:lnTo>
                  <a:lnTo>
                    <a:pt x="0" y="31418"/>
                  </a:lnTo>
                  <a:lnTo>
                    <a:pt x="2469" y="19189"/>
                  </a:lnTo>
                  <a:lnTo>
                    <a:pt x="9202" y="9202"/>
                  </a:lnTo>
                  <a:lnTo>
                    <a:pt x="19189" y="2469"/>
                  </a:lnTo>
                  <a:lnTo>
                    <a:pt x="31418" y="0"/>
                  </a:lnTo>
                  <a:lnTo>
                    <a:pt x="68353" y="0"/>
                  </a:lnTo>
                  <a:lnTo>
                    <a:pt x="76345" y="3310"/>
                  </a:lnTo>
                  <a:lnTo>
                    <a:pt x="88129" y="15094"/>
                  </a:lnTo>
                  <a:lnTo>
                    <a:pt x="91439" y="23085"/>
                  </a:lnTo>
                  <a:lnTo>
                    <a:pt x="91439" y="2332567"/>
                  </a:lnTo>
                  <a:lnTo>
                    <a:pt x="88970" y="2344796"/>
                  </a:lnTo>
                  <a:lnTo>
                    <a:pt x="82237" y="2354783"/>
                  </a:lnTo>
                  <a:lnTo>
                    <a:pt x="72250" y="2361516"/>
                  </a:lnTo>
                  <a:lnTo>
                    <a:pt x="60021" y="2363986"/>
                  </a:lnTo>
                  <a:close/>
                </a:path>
              </a:pathLst>
            </a:custGeom>
            <a:solidFill>
              <a:srgbClr val="37502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1125895" y="4323357"/>
            <a:ext cx="5739765" cy="702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Straw</a:t>
            </a:r>
            <a:r>
              <a:rPr dirty="0" sz="1900" spc="24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25">
                <a:solidFill>
                  <a:srgbClr val="3A362F"/>
                </a:solidFill>
                <a:latin typeface="Georgia"/>
                <a:cs typeface="Georgia"/>
              </a:rPr>
              <a:t>Man</a:t>
            </a:r>
            <a:endParaRPr sz="19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Misrepresenting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an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opponent's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argument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make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it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easier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attack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7396995" y="4105042"/>
            <a:ext cx="6407150" cy="2386965"/>
            <a:chOff x="7396995" y="4105042"/>
            <a:chExt cx="6407150" cy="2386965"/>
          </a:xfrm>
        </p:grpSpPr>
        <p:sp>
          <p:nvSpPr>
            <p:cNvPr id="16" name="object 16" descr=""/>
            <p:cNvSpPr/>
            <p:nvPr/>
          </p:nvSpPr>
          <p:spPr>
            <a:xfrm>
              <a:off x="7419856" y="4116467"/>
              <a:ext cx="6372860" cy="2364105"/>
            </a:xfrm>
            <a:custGeom>
              <a:avLst/>
              <a:gdLst/>
              <a:ahLst/>
              <a:cxnLst/>
              <a:rect l="l" t="t" r="r" b="b"/>
              <a:pathLst>
                <a:path w="6372859" h="2364104">
                  <a:moveTo>
                    <a:pt x="0" y="109736"/>
                  </a:moveTo>
                  <a:lnTo>
                    <a:pt x="8623" y="67021"/>
                  </a:lnTo>
                  <a:lnTo>
                    <a:pt x="32140" y="32140"/>
                  </a:lnTo>
                  <a:lnTo>
                    <a:pt x="67021" y="8623"/>
                  </a:lnTo>
                  <a:lnTo>
                    <a:pt x="109735" y="0"/>
                  </a:lnTo>
                  <a:lnTo>
                    <a:pt x="6263082" y="0"/>
                  </a:lnTo>
                  <a:lnTo>
                    <a:pt x="6305077" y="8353"/>
                  </a:lnTo>
                  <a:lnTo>
                    <a:pt x="6340678" y="32140"/>
                  </a:lnTo>
                  <a:lnTo>
                    <a:pt x="6364466" y="67741"/>
                  </a:lnTo>
                  <a:lnTo>
                    <a:pt x="6372820" y="109736"/>
                  </a:lnTo>
                  <a:lnTo>
                    <a:pt x="6372820" y="2254249"/>
                  </a:lnTo>
                  <a:lnTo>
                    <a:pt x="6364196" y="2296963"/>
                  </a:lnTo>
                  <a:lnTo>
                    <a:pt x="6340678" y="2331844"/>
                  </a:lnTo>
                  <a:lnTo>
                    <a:pt x="6305797" y="2355362"/>
                  </a:lnTo>
                  <a:lnTo>
                    <a:pt x="6263082" y="2363986"/>
                  </a:lnTo>
                  <a:lnTo>
                    <a:pt x="109735" y="2363986"/>
                  </a:lnTo>
                  <a:lnTo>
                    <a:pt x="67021" y="2355362"/>
                  </a:lnTo>
                  <a:lnTo>
                    <a:pt x="32140" y="2331844"/>
                  </a:lnTo>
                  <a:lnTo>
                    <a:pt x="8623" y="2296963"/>
                  </a:lnTo>
                  <a:lnTo>
                    <a:pt x="0" y="2254249"/>
                  </a:lnTo>
                  <a:lnTo>
                    <a:pt x="0" y="109736"/>
                  </a:lnTo>
                  <a:close/>
                </a:path>
              </a:pathLst>
            </a:custGeom>
            <a:ln w="22849">
              <a:solidFill>
                <a:srgbClr val="D9CCB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7396995" y="4116467"/>
              <a:ext cx="91440" cy="2364105"/>
            </a:xfrm>
            <a:custGeom>
              <a:avLst/>
              <a:gdLst/>
              <a:ahLst/>
              <a:cxnLst/>
              <a:rect l="l" t="t" r="r" b="b"/>
              <a:pathLst>
                <a:path w="91440" h="2364104">
                  <a:moveTo>
                    <a:pt x="60021" y="2363986"/>
                  </a:moveTo>
                  <a:lnTo>
                    <a:pt x="31418" y="2363986"/>
                  </a:lnTo>
                  <a:lnTo>
                    <a:pt x="19189" y="2361516"/>
                  </a:lnTo>
                  <a:lnTo>
                    <a:pt x="9202" y="2354783"/>
                  </a:lnTo>
                  <a:lnTo>
                    <a:pt x="2469" y="2344796"/>
                  </a:lnTo>
                  <a:lnTo>
                    <a:pt x="0" y="2332567"/>
                  </a:lnTo>
                  <a:lnTo>
                    <a:pt x="0" y="31418"/>
                  </a:lnTo>
                  <a:lnTo>
                    <a:pt x="2469" y="19189"/>
                  </a:lnTo>
                  <a:lnTo>
                    <a:pt x="9202" y="9202"/>
                  </a:lnTo>
                  <a:lnTo>
                    <a:pt x="19189" y="2469"/>
                  </a:lnTo>
                  <a:lnTo>
                    <a:pt x="31418" y="0"/>
                  </a:lnTo>
                  <a:lnTo>
                    <a:pt x="68353" y="0"/>
                  </a:lnTo>
                  <a:lnTo>
                    <a:pt x="76345" y="3310"/>
                  </a:lnTo>
                  <a:lnTo>
                    <a:pt x="88129" y="15094"/>
                  </a:lnTo>
                  <a:lnTo>
                    <a:pt x="91439" y="23085"/>
                  </a:lnTo>
                  <a:lnTo>
                    <a:pt x="91439" y="2332567"/>
                  </a:lnTo>
                  <a:lnTo>
                    <a:pt x="88970" y="2344796"/>
                  </a:lnTo>
                  <a:lnTo>
                    <a:pt x="82237" y="2354783"/>
                  </a:lnTo>
                  <a:lnTo>
                    <a:pt x="72250" y="2361516"/>
                  </a:lnTo>
                  <a:lnTo>
                    <a:pt x="60021" y="2363986"/>
                  </a:lnTo>
                  <a:close/>
                </a:path>
              </a:pathLst>
            </a:custGeom>
            <a:solidFill>
              <a:srgbClr val="37502E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 descr=""/>
          <p:cNvSpPr txBox="1"/>
          <p:nvPr/>
        </p:nvSpPr>
        <p:spPr>
          <a:xfrm>
            <a:off x="7708027" y="4323357"/>
            <a:ext cx="5421630" cy="1163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Appeal</a:t>
            </a:r>
            <a:r>
              <a:rPr dirty="0" sz="1900" spc="7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80">
                <a:solidFill>
                  <a:srgbClr val="3A362F"/>
                </a:solidFill>
                <a:latin typeface="Georgia"/>
                <a:cs typeface="Georgia"/>
              </a:rPr>
              <a:t>to</a:t>
            </a:r>
            <a:r>
              <a:rPr dirty="0" sz="1900" spc="7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Popularity</a:t>
            </a:r>
            <a:endParaRPr sz="19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Suggesting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something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correct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because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many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people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believe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it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705"/>
              </a:spcBef>
            </a:pPr>
            <a:r>
              <a:rPr dirty="0" sz="1600" spc="-190" i="1">
                <a:solidFill>
                  <a:srgbClr val="3A362F"/>
                </a:solidFill>
                <a:latin typeface="Verdana"/>
                <a:cs typeface="Verdana"/>
              </a:rPr>
              <a:t>"Everyone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40" i="1">
                <a:solidFill>
                  <a:srgbClr val="3A362F"/>
                </a:solidFill>
                <a:latin typeface="Verdana"/>
                <a:cs typeface="Verdana"/>
              </a:rPr>
              <a:t>is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65" i="1">
                <a:solidFill>
                  <a:srgbClr val="3A362F"/>
                </a:solidFill>
                <a:latin typeface="Verdana"/>
                <a:cs typeface="Verdana"/>
              </a:rPr>
              <a:t>using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0" i="1">
                <a:solidFill>
                  <a:srgbClr val="3A362F"/>
                </a:solidFill>
                <a:latin typeface="Verdana"/>
                <a:cs typeface="Verdana"/>
              </a:rPr>
              <a:t>this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65" i="1">
                <a:solidFill>
                  <a:srgbClr val="3A362F"/>
                </a:solidFill>
                <a:latin typeface="Verdana"/>
                <a:cs typeface="Verdana"/>
              </a:rPr>
              <a:t>product,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90" i="1">
                <a:solidFill>
                  <a:srgbClr val="3A362F"/>
                </a:solidFill>
                <a:latin typeface="Verdana"/>
                <a:cs typeface="Verdana"/>
              </a:rPr>
              <a:t>so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95" i="1">
                <a:solidFill>
                  <a:srgbClr val="3A362F"/>
                </a:solidFill>
                <a:latin typeface="Verdana"/>
                <a:cs typeface="Verdana"/>
              </a:rPr>
              <a:t>it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must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5" i="1">
                <a:solidFill>
                  <a:srgbClr val="3A362F"/>
                </a:solidFill>
                <a:latin typeface="Verdana"/>
                <a:cs typeface="Verdana"/>
              </a:rPr>
              <a:t>be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0" i="1">
                <a:solidFill>
                  <a:srgbClr val="3A362F"/>
                </a:solidFill>
                <a:latin typeface="Verdana"/>
                <a:cs typeface="Verdana"/>
              </a:rPr>
              <a:t>good."</a:t>
            </a:r>
            <a:endParaRPr sz="1600">
              <a:latin typeface="Verdana"/>
              <a:cs typeface="Verdana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825024" y="5552678"/>
            <a:ext cx="10188575" cy="1407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3055">
              <a:lnSpc>
                <a:spcPct val="100000"/>
              </a:lnSpc>
              <a:spcBef>
                <a:spcPts val="100"/>
              </a:spcBef>
            </a:pP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"You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5" i="1">
                <a:solidFill>
                  <a:srgbClr val="3A362F"/>
                </a:solidFill>
                <a:latin typeface="Verdana"/>
                <a:cs typeface="Verdana"/>
              </a:rPr>
              <a:t>want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5" i="1">
                <a:solidFill>
                  <a:srgbClr val="3A362F"/>
                </a:solidFill>
                <a:latin typeface="Verdana"/>
                <a:cs typeface="Verdana"/>
              </a:rPr>
              <a:t>healthcare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reform?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235" i="1">
                <a:solidFill>
                  <a:srgbClr val="3A362F"/>
                </a:solidFill>
                <a:latin typeface="Verdana"/>
                <a:cs typeface="Verdana"/>
              </a:rPr>
              <a:t>So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200" i="1">
                <a:solidFill>
                  <a:srgbClr val="3A362F"/>
                </a:solidFill>
                <a:latin typeface="Verdana"/>
                <a:cs typeface="Verdana"/>
              </a:rPr>
              <a:t>you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5" i="1">
                <a:solidFill>
                  <a:srgbClr val="3A362F"/>
                </a:solidFill>
                <a:latin typeface="Verdana"/>
                <a:cs typeface="Verdana"/>
              </a:rPr>
              <a:t>want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government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30" i="1">
                <a:solidFill>
                  <a:srgbClr val="3A362F"/>
                </a:solidFill>
                <a:latin typeface="Verdana"/>
                <a:cs typeface="Verdana"/>
              </a:rPr>
              <a:t>controlling</a:t>
            </a:r>
            <a:endParaRPr sz="1600">
              <a:latin typeface="Verdana"/>
              <a:cs typeface="Verdana"/>
            </a:endParaRPr>
          </a:p>
          <a:p>
            <a:pPr marL="313055">
              <a:lnSpc>
                <a:spcPct val="100000"/>
              </a:lnSpc>
              <a:spcBef>
                <a:spcPts val="1230"/>
              </a:spcBef>
            </a:pPr>
            <a:r>
              <a:rPr dirty="0" sz="1600" spc="-170" i="1">
                <a:solidFill>
                  <a:srgbClr val="3A362F"/>
                </a:solidFill>
                <a:latin typeface="Verdana"/>
                <a:cs typeface="Verdana"/>
              </a:rPr>
              <a:t>our</a:t>
            </a:r>
            <a:r>
              <a:rPr dirty="0" sz="1600" spc="-22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0" i="1">
                <a:solidFill>
                  <a:srgbClr val="3A362F"/>
                </a:solidFill>
                <a:latin typeface="Verdana"/>
                <a:cs typeface="Verdana"/>
              </a:rPr>
              <a:t>lives!"</a:t>
            </a: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600">
              <a:latin typeface="Verdana"/>
              <a:cs typeface="Verdana"/>
            </a:endParaRPr>
          </a:p>
          <a:p>
            <a:pPr>
              <a:lnSpc>
                <a:spcPct val="100000"/>
              </a:lnSpc>
            </a:pPr>
            <a:endParaRPr sz="16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Recognising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these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fallacies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helps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us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evaluate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messages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critically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construct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stronger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arguments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ourselves.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399" cy="82295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5024" y="1249164"/>
            <a:ext cx="6224270" cy="6121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850" spc="70"/>
              <a:t>Persuasion </a:t>
            </a:r>
            <a:r>
              <a:rPr dirty="0" sz="3850"/>
              <a:t>in</a:t>
            </a:r>
            <a:r>
              <a:rPr dirty="0" sz="3850" spc="85"/>
              <a:t> </a:t>
            </a:r>
            <a:r>
              <a:rPr dirty="0" sz="3850" spc="45"/>
              <a:t>Digital</a:t>
            </a:r>
            <a:r>
              <a:rPr dirty="0" sz="3850" spc="80"/>
              <a:t> </a:t>
            </a:r>
            <a:r>
              <a:rPr dirty="0" sz="3850" spc="-10"/>
              <a:t>Media</a:t>
            </a:r>
            <a:endParaRPr sz="3850"/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7724" y="2214085"/>
            <a:ext cx="523636" cy="523637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610479" y="2312986"/>
            <a:ext cx="6200775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Clickbait</a:t>
            </a:r>
            <a:r>
              <a:rPr dirty="0" sz="1900" spc="33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Headlines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Create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curiosity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gaps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exploit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our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need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for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closure: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5">
                <a:solidFill>
                  <a:srgbClr val="3A362F"/>
                </a:solidFill>
                <a:latin typeface="Tahoma"/>
                <a:cs typeface="Tahoma"/>
              </a:rPr>
              <a:t>"You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won't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believe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what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happened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next"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"The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shocking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truth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about..."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7724" y="3965733"/>
            <a:ext cx="523636" cy="523637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610479" y="4064635"/>
            <a:ext cx="6010910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Microtargeting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Uses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data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deliver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highly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personalised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messages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based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on specific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interests,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behaviours,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demographics.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37724" y="5717380"/>
            <a:ext cx="523636" cy="52363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610479" y="5816282"/>
            <a:ext cx="6635750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Social</a:t>
            </a:r>
            <a:r>
              <a:rPr dirty="0" sz="1900" spc="204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Validation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Visible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metrics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(likes,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shares,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views)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function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as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digital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social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proof,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influencing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how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we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perceive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content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credibility.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3788" y="1358256"/>
            <a:ext cx="5457825" cy="11303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3300"/>
              </a:lnSpc>
              <a:spcBef>
                <a:spcPts val="100"/>
              </a:spcBef>
            </a:pPr>
            <a:r>
              <a:rPr dirty="0" sz="3200" spc="114"/>
              <a:t>Case</a:t>
            </a:r>
            <a:r>
              <a:rPr dirty="0" sz="3200" spc="95"/>
              <a:t> </a:t>
            </a:r>
            <a:r>
              <a:rPr dirty="0" sz="3200"/>
              <a:t>Study:</a:t>
            </a:r>
            <a:r>
              <a:rPr dirty="0" sz="3200" spc="95"/>
              <a:t> </a:t>
            </a:r>
            <a:r>
              <a:rPr dirty="0" sz="3200" spc="85"/>
              <a:t>The</a:t>
            </a:r>
            <a:r>
              <a:rPr dirty="0" sz="3200" spc="100"/>
              <a:t> </a:t>
            </a:r>
            <a:r>
              <a:rPr dirty="0" sz="3200" spc="65"/>
              <a:t>Language</a:t>
            </a:r>
            <a:r>
              <a:rPr dirty="0" sz="3200" spc="95"/>
              <a:t> </a:t>
            </a:r>
            <a:r>
              <a:rPr dirty="0" sz="3200" spc="50"/>
              <a:t>of </a:t>
            </a:r>
            <a:r>
              <a:rPr dirty="0" sz="3200" spc="-10"/>
              <a:t>Brands</a:t>
            </a:r>
            <a:endParaRPr sz="3200"/>
          </a:p>
        </p:txBody>
      </p:sp>
      <p:sp>
        <p:nvSpPr>
          <p:cNvPr id="3" name="object 3" descr=""/>
          <p:cNvSpPr/>
          <p:nvPr/>
        </p:nvSpPr>
        <p:spPr>
          <a:xfrm>
            <a:off x="160744" y="3771064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52767" y="3710094"/>
            <a:ext cx="513715" cy="186055"/>
          </a:xfrm>
          <a:custGeom>
            <a:avLst/>
            <a:gdLst/>
            <a:ahLst/>
            <a:cxnLst/>
            <a:rect l="l" t="t" r="r" b="b"/>
            <a:pathLst>
              <a:path w="513715" h="186054">
                <a:moveTo>
                  <a:pt x="36859" y="148381"/>
                </a:moveTo>
                <a:lnTo>
                  <a:pt x="0" y="148381"/>
                </a:lnTo>
                <a:lnTo>
                  <a:pt x="43358" y="9921"/>
                </a:lnTo>
                <a:lnTo>
                  <a:pt x="83691" y="9921"/>
                </a:lnTo>
                <a:lnTo>
                  <a:pt x="92064" y="36661"/>
                </a:lnTo>
                <a:lnTo>
                  <a:pt x="62405" y="36661"/>
                </a:lnTo>
                <a:lnTo>
                  <a:pt x="62805" y="43424"/>
                </a:lnTo>
                <a:lnTo>
                  <a:pt x="54931" y="79077"/>
                </a:lnTo>
                <a:lnTo>
                  <a:pt x="52685" y="87560"/>
                </a:lnTo>
                <a:lnTo>
                  <a:pt x="108003" y="87560"/>
                </a:lnTo>
                <a:lnTo>
                  <a:pt x="117184" y="116879"/>
                </a:lnTo>
                <a:lnTo>
                  <a:pt x="44995" y="116879"/>
                </a:lnTo>
                <a:lnTo>
                  <a:pt x="36859" y="148381"/>
                </a:lnTo>
                <a:close/>
              </a:path>
              <a:path w="513715" h="186054">
                <a:moveTo>
                  <a:pt x="62897" y="44012"/>
                </a:moveTo>
                <a:lnTo>
                  <a:pt x="62805" y="43424"/>
                </a:lnTo>
                <a:lnTo>
                  <a:pt x="62405" y="36661"/>
                </a:lnTo>
                <a:lnTo>
                  <a:pt x="63202" y="36661"/>
                </a:lnTo>
                <a:lnTo>
                  <a:pt x="62972" y="43424"/>
                </a:lnTo>
                <a:lnTo>
                  <a:pt x="62897" y="44012"/>
                </a:lnTo>
                <a:close/>
              </a:path>
              <a:path w="513715" h="186054">
                <a:moveTo>
                  <a:pt x="108003" y="87560"/>
                </a:moveTo>
                <a:lnTo>
                  <a:pt x="73223" y="87560"/>
                </a:lnTo>
                <a:lnTo>
                  <a:pt x="71090" y="79077"/>
                </a:lnTo>
                <a:lnTo>
                  <a:pt x="69337" y="72462"/>
                </a:lnTo>
                <a:lnTo>
                  <a:pt x="67551" y="65434"/>
                </a:lnTo>
                <a:lnTo>
                  <a:pt x="63913" y="50518"/>
                </a:lnTo>
                <a:lnTo>
                  <a:pt x="62897" y="44012"/>
                </a:lnTo>
                <a:lnTo>
                  <a:pt x="62972" y="43424"/>
                </a:lnTo>
                <a:lnTo>
                  <a:pt x="63202" y="36661"/>
                </a:lnTo>
                <a:lnTo>
                  <a:pt x="92064" y="36661"/>
                </a:lnTo>
                <a:lnTo>
                  <a:pt x="108003" y="87560"/>
                </a:lnTo>
                <a:close/>
              </a:path>
              <a:path w="513715" h="186054">
                <a:moveTo>
                  <a:pt x="127049" y="148381"/>
                </a:moveTo>
                <a:lnTo>
                  <a:pt x="88999" y="148381"/>
                </a:lnTo>
                <a:lnTo>
                  <a:pt x="80863" y="116879"/>
                </a:lnTo>
                <a:lnTo>
                  <a:pt x="117184" y="116879"/>
                </a:lnTo>
                <a:lnTo>
                  <a:pt x="127049" y="148381"/>
                </a:lnTo>
                <a:close/>
              </a:path>
              <a:path w="513715" h="186054">
                <a:moveTo>
                  <a:pt x="221386" y="53578"/>
                </a:moveTo>
                <a:lnTo>
                  <a:pt x="162173" y="53578"/>
                </a:lnTo>
                <a:lnTo>
                  <a:pt x="162109" y="51662"/>
                </a:lnTo>
                <a:lnTo>
                  <a:pt x="164719" y="48716"/>
                </a:lnTo>
                <a:lnTo>
                  <a:pt x="169019" y="45557"/>
                </a:lnTo>
                <a:lnTo>
                  <a:pt x="179569" y="40464"/>
                </a:lnTo>
                <a:lnTo>
                  <a:pt x="185092" y="39191"/>
                </a:lnTo>
                <a:lnTo>
                  <a:pt x="190847" y="39191"/>
                </a:lnTo>
                <a:lnTo>
                  <a:pt x="200192" y="40124"/>
                </a:lnTo>
                <a:lnTo>
                  <a:pt x="208483" y="42924"/>
                </a:lnTo>
                <a:lnTo>
                  <a:pt x="215720" y="47590"/>
                </a:lnTo>
                <a:lnTo>
                  <a:pt x="221386" y="53578"/>
                </a:lnTo>
                <a:close/>
              </a:path>
              <a:path w="513715" h="186054">
                <a:moveTo>
                  <a:pt x="167778" y="185787"/>
                </a:moveTo>
                <a:lnTo>
                  <a:pt x="131960" y="185787"/>
                </a:lnTo>
                <a:lnTo>
                  <a:pt x="131960" y="41622"/>
                </a:lnTo>
                <a:lnTo>
                  <a:pt x="161776" y="41622"/>
                </a:lnTo>
                <a:lnTo>
                  <a:pt x="161819" y="42924"/>
                </a:lnTo>
                <a:lnTo>
                  <a:pt x="161906" y="45557"/>
                </a:lnTo>
                <a:lnTo>
                  <a:pt x="162011" y="48716"/>
                </a:lnTo>
                <a:lnTo>
                  <a:pt x="162109" y="51662"/>
                </a:lnTo>
                <a:lnTo>
                  <a:pt x="161379" y="52486"/>
                </a:lnTo>
                <a:lnTo>
                  <a:pt x="162173" y="53578"/>
                </a:lnTo>
                <a:lnTo>
                  <a:pt x="221386" y="53578"/>
                </a:lnTo>
                <a:lnTo>
                  <a:pt x="221902" y="54123"/>
                </a:lnTo>
                <a:lnTo>
                  <a:pt x="226851" y="62157"/>
                </a:lnTo>
                <a:lnTo>
                  <a:pt x="229686" y="69552"/>
                </a:lnTo>
                <a:lnTo>
                  <a:pt x="177121" y="69552"/>
                </a:lnTo>
                <a:lnTo>
                  <a:pt x="172342" y="71999"/>
                </a:lnTo>
                <a:lnTo>
                  <a:pt x="167778" y="76894"/>
                </a:lnTo>
                <a:lnTo>
                  <a:pt x="167778" y="115639"/>
                </a:lnTo>
                <a:lnTo>
                  <a:pt x="178626" y="120501"/>
                </a:lnTo>
                <a:lnTo>
                  <a:pt x="228358" y="120501"/>
                </a:lnTo>
                <a:lnTo>
                  <a:pt x="226814" y="124221"/>
                </a:lnTo>
                <a:lnTo>
                  <a:pt x="209320" y="144412"/>
                </a:lnTo>
                <a:lnTo>
                  <a:pt x="167084" y="144412"/>
                </a:lnTo>
                <a:lnTo>
                  <a:pt x="167778" y="153243"/>
                </a:lnTo>
                <a:lnTo>
                  <a:pt x="167778" y="185787"/>
                </a:lnTo>
                <a:close/>
              </a:path>
              <a:path w="513715" h="186054">
                <a:moveTo>
                  <a:pt x="162173" y="53578"/>
                </a:moveTo>
                <a:lnTo>
                  <a:pt x="161379" y="52486"/>
                </a:lnTo>
                <a:lnTo>
                  <a:pt x="162109" y="51662"/>
                </a:lnTo>
                <a:lnTo>
                  <a:pt x="162173" y="53578"/>
                </a:lnTo>
                <a:close/>
              </a:path>
              <a:path w="513715" h="186054">
                <a:moveTo>
                  <a:pt x="228358" y="120501"/>
                </a:moveTo>
                <a:lnTo>
                  <a:pt x="185042" y="120501"/>
                </a:lnTo>
                <a:lnTo>
                  <a:pt x="187271" y="119260"/>
                </a:lnTo>
                <a:lnTo>
                  <a:pt x="188748" y="118401"/>
                </a:lnTo>
                <a:lnTo>
                  <a:pt x="195014" y="110298"/>
                </a:lnTo>
                <a:lnTo>
                  <a:pt x="196601" y="103435"/>
                </a:lnTo>
                <a:lnTo>
                  <a:pt x="196563" y="93364"/>
                </a:lnTo>
                <a:lnTo>
                  <a:pt x="195696" y="83198"/>
                </a:lnTo>
                <a:lnTo>
                  <a:pt x="192980" y="75617"/>
                </a:lnTo>
                <a:lnTo>
                  <a:pt x="188453" y="71068"/>
                </a:lnTo>
                <a:lnTo>
                  <a:pt x="182116" y="69552"/>
                </a:lnTo>
                <a:lnTo>
                  <a:pt x="229686" y="69552"/>
                </a:lnTo>
                <a:lnTo>
                  <a:pt x="230268" y="71068"/>
                </a:lnTo>
                <a:lnTo>
                  <a:pt x="230385" y="71375"/>
                </a:lnTo>
                <a:lnTo>
                  <a:pt x="232506" y="81777"/>
                </a:lnTo>
                <a:lnTo>
                  <a:pt x="233213" y="93364"/>
                </a:lnTo>
                <a:lnTo>
                  <a:pt x="232813" y="102046"/>
                </a:lnTo>
                <a:lnTo>
                  <a:pt x="231613" y="110083"/>
                </a:lnTo>
                <a:lnTo>
                  <a:pt x="229689" y="117193"/>
                </a:lnTo>
                <a:lnTo>
                  <a:pt x="229613" y="117474"/>
                </a:lnTo>
                <a:lnTo>
                  <a:pt x="228358" y="120501"/>
                </a:lnTo>
                <a:close/>
              </a:path>
              <a:path w="513715" h="186054">
                <a:moveTo>
                  <a:pt x="195675" y="150812"/>
                </a:moveTo>
                <a:lnTo>
                  <a:pt x="183008" y="150812"/>
                </a:lnTo>
                <a:lnTo>
                  <a:pt x="178411" y="149820"/>
                </a:lnTo>
                <a:lnTo>
                  <a:pt x="169581" y="145851"/>
                </a:lnTo>
                <a:lnTo>
                  <a:pt x="167282" y="144710"/>
                </a:lnTo>
                <a:lnTo>
                  <a:pt x="167084" y="144412"/>
                </a:lnTo>
                <a:lnTo>
                  <a:pt x="209320" y="144412"/>
                </a:lnTo>
                <a:lnTo>
                  <a:pt x="203084" y="148530"/>
                </a:lnTo>
                <a:lnTo>
                  <a:pt x="195675" y="150812"/>
                </a:lnTo>
                <a:close/>
              </a:path>
              <a:path w="513715" h="186054">
                <a:moveTo>
                  <a:pt x="337819" y="53578"/>
                </a:moveTo>
                <a:lnTo>
                  <a:pt x="278606" y="53578"/>
                </a:lnTo>
                <a:lnTo>
                  <a:pt x="278542" y="51662"/>
                </a:lnTo>
                <a:lnTo>
                  <a:pt x="281152" y="48716"/>
                </a:lnTo>
                <a:lnTo>
                  <a:pt x="285452" y="45557"/>
                </a:lnTo>
                <a:lnTo>
                  <a:pt x="296002" y="40464"/>
                </a:lnTo>
                <a:lnTo>
                  <a:pt x="301525" y="39191"/>
                </a:lnTo>
                <a:lnTo>
                  <a:pt x="307280" y="39191"/>
                </a:lnTo>
                <a:lnTo>
                  <a:pt x="316625" y="40124"/>
                </a:lnTo>
                <a:lnTo>
                  <a:pt x="324916" y="42924"/>
                </a:lnTo>
                <a:lnTo>
                  <a:pt x="332153" y="47590"/>
                </a:lnTo>
                <a:lnTo>
                  <a:pt x="337819" y="53578"/>
                </a:lnTo>
                <a:close/>
              </a:path>
              <a:path w="513715" h="186054">
                <a:moveTo>
                  <a:pt x="284212" y="185787"/>
                </a:moveTo>
                <a:lnTo>
                  <a:pt x="248394" y="185787"/>
                </a:lnTo>
                <a:lnTo>
                  <a:pt x="248394" y="41622"/>
                </a:lnTo>
                <a:lnTo>
                  <a:pt x="278209" y="41622"/>
                </a:lnTo>
                <a:lnTo>
                  <a:pt x="278252" y="42924"/>
                </a:lnTo>
                <a:lnTo>
                  <a:pt x="278340" y="45557"/>
                </a:lnTo>
                <a:lnTo>
                  <a:pt x="278444" y="48716"/>
                </a:lnTo>
                <a:lnTo>
                  <a:pt x="278542" y="51662"/>
                </a:lnTo>
                <a:lnTo>
                  <a:pt x="277812" y="52486"/>
                </a:lnTo>
                <a:lnTo>
                  <a:pt x="278606" y="53578"/>
                </a:lnTo>
                <a:lnTo>
                  <a:pt x="337819" y="53578"/>
                </a:lnTo>
                <a:lnTo>
                  <a:pt x="338335" y="54123"/>
                </a:lnTo>
                <a:lnTo>
                  <a:pt x="343284" y="62157"/>
                </a:lnTo>
                <a:lnTo>
                  <a:pt x="346120" y="69552"/>
                </a:lnTo>
                <a:lnTo>
                  <a:pt x="293555" y="69552"/>
                </a:lnTo>
                <a:lnTo>
                  <a:pt x="288776" y="71999"/>
                </a:lnTo>
                <a:lnTo>
                  <a:pt x="284212" y="76894"/>
                </a:lnTo>
                <a:lnTo>
                  <a:pt x="284212" y="115639"/>
                </a:lnTo>
                <a:lnTo>
                  <a:pt x="295060" y="120501"/>
                </a:lnTo>
                <a:lnTo>
                  <a:pt x="344791" y="120501"/>
                </a:lnTo>
                <a:lnTo>
                  <a:pt x="343247" y="124221"/>
                </a:lnTo>
                <a:lnTo>
                  <a:pt x="325753" y="144412"/>
                </a:lnTo>
                <a:lnTo>
                  <a:pt x="283517" y="144412"/>
                </a:lnTo>
                <a:lnTo>
                  <a:pt x="284212" y="153243"/>
                </a:lnTo>
                <a:lnTo>
                  <a:pt x="284212" y="185787"/>
                </a:lnTo>
                <a:close/>
              </a:path>
              <a:path w="513715" h="186054">
                <a:moveTo>
                  <a:pt x="278606" y="53578"/>
                </a:moveTo>
                <a:lnTo>
                  <a:pt x="277812" y="52486"/>
                </a:lnTo>
                <a:lnTo>
                  <a:pt x="278542" y="51662"/>
                </a:lnTo>
                <a:lnTo>
                  <a:pt x="278606" y="53578"/>
                </a:lnTo>
                <a:close/>
              </a:path>
              <a:path w="513715" h="186054">
                <a:moveTo>
                  <a:pt x="344791" y="120501"/>
                </a:moveTo>
                <a:lnTo>
                  <a:pt x="301476" y="120501"/>
                </a:lnTo>
                <a:lnTo>
                  <a:pt x="303704" y="119260"/>
                </a:lnTo>
                <a:lnTo>
                  <a:pt x="305181" y="118401"/>
                </a:lnTo>
                <a:lnTo>
                  <a:pt x="311447" y="110298"/>
                </a:lnTo>
                <a:lnTo>
                  <a:pt x="313035" y="103435"/>
                </a:lnTo>
                <a:lnTo>
                  <a:pt x="312997" y="93364"/>
                </a:lnTo>
                <a:lnTo>
                  <a:pt x="312129" y="83198"/>
                </a:lnTo>
                <a:lnTo>
                  <a:pt x="309413" y="75617"/>
                </a:lnTo>
                <a:lnTo>
                  <a:pt x="304886" y="71068"/>
                </a:lnTo>
                <a:lnTo>
                  <a:pt x="298549" y="69552"/>
                </a:lnTo>
                <a:lnTo>
                  <a:pt x="346120" y="69552"/>
                </a:lnTo>
                <a:lnTo>
                  <a:pt x="346701" y="71068"/>
                </a:lnTo>
                <a:lnTo>
                  <a:pt x="346819" y="71375"/>
                </a:lnTo>
                <a:lnTo>
                  <a:pt x="348939" y="81777"/>
                </a:lnTo>
                <a:lnTo>
                  <a:pt x="349646" y="93364"/>
                </a:lnTo>
                <a:lnTo>
                  <a:pt x="349246" y="102046"/>
                </a:lnTo>
                <a:lnTo>
                  <a:pt x="348046" y="110083"/>
                </a:lnTo>
                <a:lnTo>
                  <a:pt x="346123" y="117193"/>
                </a:lnTo>
                <a:lnTo>
                  <a:pt x="346047" y="117474"/>
                </a:lnTo>
                <a:lnTo>
                  <a:pt x="344791" y="120501"/>
                </a:lnTo>
                <a:close/>
              </a:path>
              <a:path w="513715" h="186054">
                <a:moveTo>
                  <a:pt x="312109" y="150812"/>
                </a:moveTo>
                <a:lnTo>
                  <a:pt x="299442" y="150812"/>
                </a:lnTo>
                <a:lnTo>
                  <a:pt x="294845" y="149820"/>
                </a:lnTo>
                <a:lnTo>
                  <a:pt x="286014" y="145851"/>
                </a:lnTo>
                <a:lnTo>
                  <a:pt x="283716" y="144710"/>
                </a:lnTo>
                <a:lnTo>
                  <a:pt x="283517" y="144412"/>
                </a:lnTo>
                <a:lnTo>
                  <a:pt x="325753" y="144412"/>
                </a:lnTo>
                <a:lnTo>
                  <a:pt x="319517" y="148530"/>
                </a:lnTo>
                <a:lnTo>
                  <a:pt x="312109" y="150812"/>
                </a:lnTo>
                <a:close/>
              </a:path>
              <a:path w="513715" h="186054">
                <a:moveTo>
                  <a:pt x="398842" y="150812"/>
                </a:moveTo>
                <a:lnTo>
                  <a:pt x="395237" y="150812"/>
                </a:lnTo>
                <a:lnTo>
                  <a:pt x="387353" y="150170"/>
                </a:lnTo>
                <a:lnTo>
                  <a:pt x="364827" y="114101"/>
                </a:lnTo>
                <a:lnTo>
                  <a:pt x="364827" y="0"/>
                </a:lnTo>
                <a:lnTo>
                  <a:pt x="400645" y="0"/>
                </a:lnTo>
                <a:lnTo>
                  <a:pt x="400645" y="117656"/>
                </a:lnTo>
                <a:lnTo>
                  <a:pt x="400942" y="119128"/>
                </a:lnTo>
                <a:lnTo>
                  <a:pt x="402133" y="120385"/>
                </a:lnTo>
                <a:lnTo>
                  <a:pt x="402436" y="120583"/>
                </a:lnTo>
                <a:lnTo>
                  <a:pt x="409247" y="120583"/>
                </a:lnTo>
                <a:lnTo>
                  <a:pt x="413593" y="147240"/>
                </a:lnTo>
                <a:lnTo>
                  <a:pt x="410319" y="148596"/>
                </a:lnTo>
                <a:lnTo>
                  <a:pt x="407342" y="149522"/>
                </a:lnTo>
                <a:lnTo>
                  <a:pt x="404663" y="150018"/>
                </a:lnTo>
                <a:lnTo>
                  <a:pt x="401984" y="150547"/>
                </a:lnTo>
                <a:lnTo>
                  <a:pt x="398842" y="150812"/>
                </a:lnTo>
                <a:close/>
              </a:path>
              <a:path w="513715" h="186054">
                <a:moveTo>
                  <a:pt x="409247" y="120583"/>
                </a:moveTo>
                <a:lnTo>
                  <a:pt x="404762" y="120583"/>
                </a:lnTo>
                <a:lnTo>
                  <a:pt x="409128" y="119856"/>
                </a:lnTo>
                <a:lnTo>
                  <a:pt x="409247" y="120583"/>
                </a:lnTo>
                <a:close/>
              </a:path>
              <a:path w="513715" h="186054">
                <a:moveTo>
                  <a:pt x="477291" y="150812"/>
                </a:moveTo>
                <a:lnTo>
                  <a:pt x="471041" y="150812"/>
                </a:lnTo>
                <a:lnTo>
                  <a:pt x="463630" y="150397"/>
                </a:lnTo>
                <a:lnTo>
                  <a:pt x="428004" y="130854"/>
                </a:lnTo>
                <a:lnTo>
                  <a:pt x="417529" y="103832"/>
                </a:lnTo>
                <a:lnTo>
                  <a:pt x="417459" y="103423"/>
                </a:lnTo>
                <a:lnTo>
                  <a:pt x="417199" y="98474"/>
                </a:lnTo>
                <a:lnTo>
                  <a:pt x="417112" y="93216"/>
                </a:lnTo>
                <a:lnTo>
                  <a:pt x="417465" y="86670"/>
                </a:lnTo>
                <a:lnTo>
                  <a:pt x="437557" y="49742"/>
                </a:lnTo>
                <a:lnTo>
                  <a:pt x="459035" y="39191"/>
                </a:lnTo>
                <a:lnTo>
                  <a:pt x="467568" y="39191"/>
                </a:lnTo>
                <a:lnTo>
                  <a:pt x="504973" y="56835"/>
                </a:lnTo>
                <a:lnTo>
                  <a:pt x="509600" y="67915"/>
                </a:lnTo>
                <a:lnTo>
                  <a:pt x="464294" y="67915"/>
                </a:lnTo>
                <a:lnTo>
                  <a:pt x="460804" y="69271"/>
                </a:lnTo>
                <a:lnTo>
                  <a:pt x="454620" y="74662"/>
                </a:lnTo>
                <a:lnTo>
                  <a:pt x="452784" y="77688"/>
                </a:lnTo>
                <a:lnTo>
                  <a:pt x="452189" y="81061"/>
                </a:lnTo>
                <a:lnTo>
                  <a:pt x="512744" y="81061"/>
                </a:lnTo>
                <a:lnTo>
                  <a:pt x="513091" y="83498"/>
                </a:lnTo>
                <a:lnTo>
                  <a:pt x="513407" y="90537"/>
                </a:lnTo>
                <a:lnTo>
                  <a:pt x="513306" y="95001"/>
                </a:lnTo>
                <a:lnTo>
                  <a:pt x="513258" y="95861"/>
                </a:lnTo>
                <a:lnTo>
                  <a:pt x="512960" y="98474"/>
                </a:lnTo>
                <a:lnTo>
                  <a:pt x="512696" y="101087"/>
                </a:lnTo>
                <a:lnTo>
                  <a:pt x="512316" y="103423"/>
                </a:lnTo>
                <a:lnTo>
                  <a:pt x="512249" y="103832"/>
                </a:lnTo>
                <a:lnTo>
                  <a:pt x="511621" y="106709"/>
                </a:lnTo>
                <a:lnTo>
                  <a:pt x="452437" y="106709"/>
                </a:lnTo>
                <a:lnTo>
                  <a:pt x="453231" y="110943"/>
                </a:lnTo>
                <a:lnTo>
                  <a:pt x="455695" y="114564"/>
                </a:lnTo>
                <a:lnTo>
                  <a:pt x="463996" y="120583"/>
                </a:lnTo>
                <a:lnTo>
                  <a:pt x="469073" y="122088"/>
                </a:lnTo>
                <a:lnTo>
                  <a:pt x="502260" y="122088"/>
                </a:lnTo>
                <a:lnTo>
                  <a:pt x="510678" y="137417"/>
                </a:lnTo>
                <a:lnTo>
                  <a:pt x="503832" y="142081"/>
                </a:lnTo>
                <a:lnTo>
                  <a:pt x="497069" y="145487"/>
                </a:lnTo>
                <a:lnTo>
                  <a:pt x="483741" y="149754"/>
                </a:lnTo>
                <a:lnTo>
                  <a:pt x="477291" y="150812"/>
                </a:lnTo>
                <a:close/>
              </a:path>
              <a:path w="513715" h="186054">
                <a:moveTo>
                  <a:pt x="512744" y="81061"/>
                </a:moveTo>
                <a:lnTo>
                  <a:pt x="482054" y="81061"/>
                </a:lnTo>
                <a:lnTo>
                  <a:pt x="482054" y="78151"/>
                </a:lnTo>
                <a:lnTo>
                  <a:pt x="480979" y="75240"/>
                </a:lnTo>
                <a:lnTo>
                  <a:pt x="476594" y="69271"/>
                </a:lnTo>
                <a:lnTo>
                  <a:pt x="476400" y="69271"/>
                </a:lnTo>
                <a:lnTo>
                  <a:pt x="473124" y="67915"/>
                </a:lnTo>
                <a:lnTo>
                  <a:pt x="509600" y="67915"/>
                </a:lnTo>
                <a:lnTo>
                  <a:pt x="510561" y="70501"/>
                </a:lnTo>
                <a:lnTo>
                  <a:pt x="512142" y="76820"/>
                </a:lnTo>
                <a:lnTo>
                  <a:pt x="512744" y="81061"/>
                </a:lnTo>
                <a:close/>
              </a:path>
              <a:path w="513715" h="186054">
                <a:moveTo>
                  <a:pt x="502260" y="122088"/>
                </a:moveTo>
                <a:lnTo>
                  <a:pt x="481707" y="122088"/>
                </a:lnTo>
                <a:lnTo>
                  <a:pt x="489330" y="119459"/>
                </a:lnTo>
                <a:lnTo>
                  <a:pt x="497929" y="114200"/>
                </a:lnTo>
                <a:lnTo>
                  <a:pt x="502260" y="12208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60744" y="4078365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70725" y="4012930"/>
            <a:ext cx="385445" cy="155575"/>
          </a:xfrm>
          <a:custGeom>
            <a:avLst/>
            <a:gdLst/>
            <a:ahLst/>
            <a:cxnLst/>
            <a:rect l="l" t="t" r="r" b="b"/>
            <a:pathLst>
              <a:path w="385444" h="155575">
                <a:moveTo>
                  <a:pt x="34428" y="152846"/>
                </a:moveTo>
                <a:lnTo>
                  <a:pt x="0" y="152846"/>
                </a:lnTo>
                <a:lnTo>
                  <a:pt x="0" y="14386"/>
                </a:lnTo>
                <a:lnTo>
                  <a:pt x="35470" y="14386"/>
                </a:lnTo>
                <a:lnTo>
                  <a:pt x="57134" y="55711"/>
                </a:lnTo>
                <a:lnTo>
                  <a:pt x="28575" y="55711"/>
                </a:lnTo>
                <a:lnTo>
                  <a:pt x="27781" y="56207"/>
                </a:lnTo>
                <a:lnTo>
                  <a:pt x="31348" y="65449"/>
                </a:lnTo>
                <a:lnTo>
                  <a:pt x="32229" y="69866"/>
                </a:lnTo>
                <a:lnTo>
                  <a:pt x="33089" y="78333"/>
                </a:lnTo>
                <a:lnTo>
                  <a:pt x="33982" y="86766"/>
                </a:lnTo>
                <a:lnTo>
                  <a:pt x="34428" y="94968"/>
                </a:lnTo>
                <a:lnTo>
                  <a:pt x="34428" y="152846"/>
                </a:lnTo>
                <a:close/>
              </a:path>
              <a:path w="385444" h="155575">
                <a:moveTo>
                  <a:pt x="109785" y="111670"/>
                </a:moveTo>
                <a:lnTo>
                  <a:pt x="81210" y="111670"/>
                </a:lnTo>
                <a:lnTo>
                  <a:pt x="82053" y="111174"/>
                </a:lnTo>
                <a:lnTo>
                  <a:pt x="78589" y="102105"/>
                </a:lnTo>
                <a:lnTo>
                  <a:pt x="77754" y="97846"/>
                </a:lnTo>
                <a:lnTo>
                  <a:pt x="76795" y="89148"/>
                </a:lnTo>
                <a:lnTo>
                  <a:pt x="75869" y="80416"/>
                </a:lnTo>
                <a:lnTo>
                  <a:pt x="75406" y="72065"/>
                </a:lnTo>
                <a:lnTo>
                  <a:pt x="75406" y="14386"/>
                </a:lnTo>
                <a:lnTo>
                  <a:pt x="109785" y="14386"/>
                </a:lnTo>
                <a:lnTo>
                  <a:pt x="109785" y="111670"/>
                </a:lnTo>
                <a:close/>
              </a:path>
              <a:path w="385444" h="155575">
                <a:moveTo>
                  <a:pt x="31348" y="65449"/>
                </a:moveTo>
                <a:lnTo>
                  <a:pt x="27781" y="56207"/>
                </a:lnTo>
                <a:lnTo>
                  <a:pt x="28575" y="55711"/>
                </a:lnTo>
                <a:lnTo>
                  <a:pt x="30724" y="62325"/>
                </a:lnTo>
                <a:lnTo>
                  <a:pt x="31348" y="65449"/>
                </a:lnTo>
                <a:close/>
              </a:path>
              <a:path w="385444" h="155575">
                <a:moveTo>
                  <a:pt x="109785" y="152846"/>
                </a:moveTo>
                <a:lnTo>
                  <a:pt x="74364" y="152846"/>
                </a:lnTo>
                <a:lnTo>
                  <a:pt x="38943" y="85129"/>
                </a:lnTo>
                <a:lnTo>
                  <a:pt x="31348" y="65449"/>
                </a:lnTo>
                <a:lnTo>
                  <a:pt x="30724" y="62325"/>
                </a:lnTo>
                <a:lnTo>
                  <a:pt x="28575" y="55711"/>
                </a:lnTo>
                <a:lnTo>
                  <a:pt x="57134" y="55711"/>
                </a:lnTo>
                <a:lnTo>
                  <a:pt x="70891" y="81954"/>
                </a:lnTo>
                <a:lnTo>
                  <a:pt x="78589" y="102105"/>
                </a:lnTo>
                <a:lnTo>
                  <a:pt x="79226" y="105353"/>
                </a:lnTo>
                <a:lnTo>
                  <a:pt x="81210" y="111670"/>
                </a:lnTo>
                <a:lnTo>
                  <a:pt x="109785" y="111670"/>
                </a:lnTo>
                <a:lnTo>
                  <a:pt x="109785" y="152846"/>
                </a:lnTo>
                <a:close/>
              </a:path>
              <a:path w="385444" h="155575">
                <a:moveTo>
                  <a:pt x="81210" y="111670"/>
                </a:moveTo>
                <a:lnTo>
                  <a:pt x="79226" y="105353"/>
                </a:lnTo>
                <a:lnTo>
                  <a:pt x="78589" y="102105"/>
                </a:lnTo>
                <a:lnTo>
                  <a:pt x="82053" y="111174"/>
                </a:lnTo>
                <a:lnTo>
                  <a:pt x="81210" y="111670"/>
                </a:lnTo>
                <a:close/>
              </a:path>
              <a:path w="385444" h="155575">
                <a:moveTo>
                  <a:pt x="168473" y="152846"/>
                </a:moveTo>
                <a:lnTo>
                  <a:pt x="132655" y="152846"/>
                </a:lnTo>
                <a:lnTo>
                  <a:pt x="132655" y="46087"/>
                </a:lnTo>
                <a:lnTo>
                  <a:pt x="168473" y="46087"/>
                </a:lnTo>
                <a:lnTo>
                  <a:pt x="168473" y="152846"/>
                </a:lnTo>
                <a:close/>
              </a:path>
              <a:path w="385444" h="155575">
                <a:moveTo>
                  <a:pt x="156253" y="37207"/>
                </a:moveTo>
                <a:lnTo>
                  <a:pt x="144677" y="37207"/>
                </a:lnTo>
                <a:lnTo>
                  <a:pt x="139914" y="35503"/>
                </a:lnTo>
                <a:lnTo>
                  <a:pt x="132473" y="28690"/>
                </a:lnTo>
                <a:lnTo>
                  <a:pt x="130621" y="24192"/>
                </a:lnTo>
                <a:lnTo>
                  <a:pt x="130621" y="13014"/>
                </a:lnTo>
                <a:lnTo>
                  <a:pt x="132473" y="8516"/>
                </a:lnTo>
                <a:lnTo>
                  <a:pt x="139914" y="1703"/>
                </a:lnTo>
                <a:lnTo>
                  <a:pt x="144677" y="0"/>
                </a:lnTo>
                <a:lnTo>
                  <a:pt x="156253" y="0"/>
                </a:lnTo>
                <a:lnTo>
                  <a:pt x="160998" y="1703"/>
                </a:lnTo>
                <a:lnTo>
                  <a:pt x="168440" y="8516"/>
                </a:lnTo>
                <a:lnTo>
                  <a:pt x="170308" y="13014"/>
                </a:lnTo>
                <a:lnTo>
                  <a:pt x="170308" y="24192"/>
                </a:lnTo>
                <a:lnTo>
                  <a:pt x="168440" y="28690"/>
                </a:lnTo>
                <a:lnTo>
                  <a:pt x="160998" y="35503"/>
                </a:lnTo>
                <a:lnTo>
                  <a:pt x="156253" y="37207"/>
                </a:lnTo>
                <a:close/>
              </a:path>
              <a:path w="385444" h="155575">
                <a:moveTo>
                  <a:pt x="223738" y="152846"/>
                </a:moveTo>
                <a:lnTo>
                  <a:pt x="188714" y="152846"/>
                </a:lnTo>
                <a:lnTo>
                  <a:pt x="188714" y="4464"/>
                </a:lnTo>
                <a:lnTo>
                  <a:pt x="223738" y="4464"/>
                </a:lnTo>
                <a:lnTo>
                  <a:pt x="222057" y="69006"/>
                </a:lnTo>
                <a:lnTo>
                  <a:pt x="221934" y="73736"/>
                </a:lnTo>
                <a:lnTo>
                  <a:pt x="221868" y="76277"/>
                </a:lnTo>
                <a:lnTo>
                  <a:pt x="221779" y="79705"/>
                </a:lnTo>
                <a:lnTo>
                  <a:pt x="221683" y="83405"/>
                </a:lnTo>
                <a:lnTo>
                  <a:pt x="221606" y="86342"/>
                </a:lnTo>
                <a:lnTo>
                  <a:pt x="220761" y="87461"/>
                </a:lnTo>
                <a:lnTo>
                  <a:pt x="221555" y="88304"/>
                </a:lnTo>
                <a:lnTo>
                  <a:pt x="256461" y="88304"/>
                </a:lnTo>
                <a:lnTo>
                  <a:pt x="254347" y="90785"/>
                </a:lnTo>
                <a:lnTo>
                  <a:pt x="270292" y="115689"/>
                </a:lnTo>
                <a:lnTo>
                  <a:pt x="233064" y="115689"/>
                </a:lnTo>
                <a:lnTo>
                  <a:pt x="223738" y="126206"/>
                </a:lnTo>
                <a:lnTo>
                  <a:pt x="223738" y="152846"/>
                </a:lnTo>
                <a:close/>
              </a:path>
              <a:path w="385444" h="155575">
                <a:moveTo>
                  <a:pt x="348704" y="155277"/>
                </a:moveTo>
                <a:lnTo>
                  <a:pt x="342453" y="155277"/>
                </a:lnTo>
                <a:lnTo>
                  <a:pt x="335043" y="154861"/>
                </a:lnTo>
                <a:lnTo>
                  <a:pt x="299417" y="135318"/>
                </a:lnTo>
                <a:lnTo>
                  <a:pt x="288942" y="108297"/>
                </a:lnTo>
                <a:lnTo>
                  <a:pt x="288872" y="107887"/>
                </a:lnTo>
                <a:lnTo>
                  <a:pt x="288611" y="102939"/>
                </a:lnTo>
                <a:lnTo>
                  <a:pt x="288525" y="97680"/>
                </a:lnTo>
                <a:lnTo>
                  <a:pt x="288878" y="91135"/>
                </a:lnTo>
                <a:lnTo>
                  <a:pt x="308970" y="54207"/>
                </a:lnTo>
                <a:lnTo>
                  <a:pt x="330448" y="43656"/>
                </a:lnTo>
                <a:lnTo>
                  <a:pt x="338980" y="43656"/>
                </a:lnTo>
                <a:lnTo>
                  <a:pt x="376386" y="61300"/>
                </a:lnTo>
                <a:lnTo>
                  <a:pt x="381012" y="72380"/>
                </a:lnTo>
                <a:lnTo>
                  <a:pt x="335706" y="72380"/>
                </a:lnTo>
                <a:lnTo>
                  <a:pt x="332217" y="73736"/>
                </a:lnTo>
                <a:lnTo>
                  <a:pt x="326032" y="79126"/>
                </a:lnTo>
                <a:lnTo>
                  <a:pt x="324197" y="82153"/>
                </a:lnTo>
                <a:lnTo>
                  <a:pt x="323601" y="85526"/>
                </a:lnTo>
                <a:lnTo>
                  <a:pt x="384157" y="85526"/>
                </a:lnTo>
                <a:lnTo>
                  <a:pt x="384432" y="87461"/>
                </a:lnTo>
                <a:lnTo>
                  <a:pt x="384518" y="88304"/>
                </a:lnTo>
                <a:lnTo>
                  <a:pt x="384819" y="95001"/>
                </a:lnTo>
                <a:lnTo>
                  <a:pt x="384719" y="99466"/>
                </a:lnTo>
                <a:lnTo>
                  <a:pt x="384671" y="100326"/>
                </a:lnTo>
                <a:lnTo>
                  <a:pt x="384373" y="102939"/>
                </a:lnTo>
                <a:lnTo>
                  <a:pt x="384108" y="105552"/>
                </a:lnTo>
                <a:lnTo>
                  <a:pt x="383728" y="107887"/>
                </a:lnTo>
                <a:lnTo>
                  <a:pt x="383662" y="108297"/>
                </a:lnTo>
                <a:lnTo>
                  <a:pt x="383033" y="111174"/>
                </a:lnTo>
                <a:lnTo>
                  <a:pt x="323850" y="111174"/>
                </a:lnTo>
                <a:lnTo>
                  <a:pt x="324643" y="115407"/>
                </a:lnTo>
                <a:lnTo>
                  <a:pt x="327107" y="119029"/>
                </a:lnTo>
                <a:lnTo>
                  <a:pt x="335408" y="125048"/>
                </a:lnTo>
                <a:lnTo>
                  <a:pt x="340485" y="126553"/>
                </a:lnTo>
                <a:lnTo>
                  <a:pt x="373673" y="126553"/>
                </a:lnTo>
                <a:lnTo>
                  <a:pt x="382091" y="141882"/>
                </a:lnTo>
                <a:lnTo>
                  <a:pt x="375245" y="146546"/>
                </a:lnTo>
                <a:lnTo>
                  <a:pt x="368481" y="149952"/>
                </a:lnTo>
                <a:lnTo>
                  <a:pt x="355153" y="154219"/>
                </a:lnTo>
                <a:lnTo>
                  <a:pt x="348704" y="155277"/>
                </a:lnTo>
                <a:close/>
              </a:path>
              <a:path w="385444" h="155575">
                <a:moveTo>
                  <a:pt x="256461" y="88304"/>
                </a:moveTo>
                <a:lnTo>
                  <a:pt x="221555" y="88304"/>
                </a:lnTo>
                <a:lnTo>
                  <a:pt x="221606" y="86342"/>
                </a:lnTo>
                <a:lnTo>
                  <a:pt x="252015" y="46087"/>
                </a:lnTo>
                <a:lnTo>
                  <a:pt x="292447" y="46087"/>
                </a:lnTo>
                <a:lnTo>
                  <a:pt x="256461" y="88304"/>
                </a:lnTo>
                <a:close/>
              </a:path>
              <a:path w="385444" h="155575">
                <a:moveTo>
                  <a:pt x="384157" y="85526"/>
                </a:moveTo>
                <a:lnTo>
                  <a:pt x="353466" y="85526"/>
                </a:lnTo>
                <a:lnTo>
                  <a:pt x="353466" y="82616"/>
                </a:lnTo>
                <a:lnTo>
                  <a:pt x="352391" y="79705"/>
                </a:lnTo>
                <a:lnTo>
                  <a:pt x="348007" y="73736"/>
                </a:lnTo>
                <a:lnTo>
                  <a:pt x="347812" y="73736"/>
                </a:lnTo>
                <a:lnTo>
                  <a:pt x="344537" y="72380"/>
                </a:lnTo>
                <a:lnTo>
                  <a:pt x="381012" y="72380"/>
                </a:lnTo>
                <a:lnTo>
                  <a:pt x="381973" y="74965"/>
                </a:lnTo>
                <a:lnTo>
                  <a:pt x="383554" y="81284"/>
                </a:lnTo>
                <a:lnTo>
                  <a:pt x="384157" y="85526"/>
                </a:lnTo>
                <a:close/>
              </a:path>
              <a:path w="385444" h="155575">
                <a:moveTo>
                  <a:pt x="221555" y="88304"/>
                </a:moveTo>
                <a:lnTo>
                  <a:pt x="220761" y="87461"/>
                </a:lnTo>
                <a:lnTo>
                  <a:pt x="221606" y="86342"/>
                </a:lnTo>
                <a:lnTo>
                  <a:pt x="221555" y="88304"/>
                </a:lnTo>
                <a:close/>
              </a:path>
              <a:path w="385444" h="155575">
                <a:moveTo>
                  <a:pt x="294084" y="152846"/>
                </a:moveTo>
                <a:lnTo>
                  <a:pt x="254595" y="152846"/>
                </a:lnTo>
                <a:lnTo>
                  <a:pt x="233064" y="115689"/>
                </a:lnTo>
                <a:lnTo>
                  <a:pt x="270292" y="115689"/>
                </a:lnTo>
                <a:lnTo>
                  <a:pt x="294084" y="152846"/>
                </a:lnTo>
                <a:close/>
              </a:path>
              <a:path w="385444" h="155575">
                <a:moveTo>
                  <a:pt x="373673" y="126553"/>
                </a:moveTo>
                <a:lnTo>
                  <a:pt x="353119" y="126553"/>
                </a:lnTo>
                <a:lnTo>
                  <a:pt x="360742" y="123924"/>
                </a:lnTo>
                <a:lnTo>
                  <a:pt x="369341" y="118665"/>
                </a:lnTo>
                <a:lnTo>
                  <a:pt x="373673" y="126553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160744" y="4385665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0725" y="4320230"/>
            <a:ext cx="1773088" cy="15527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74099" y="3248598"/>
            <a:ext cx="6219825" cy="1573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Successful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brands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develop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distinctive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patterns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build</a:t>
            </a:r>
            <a:endParaRPr sz="1600">
              <a:latin typeface="Tahoma"/>
              <a:cs typeface="Tahoma"/>
            </a:endParaRPr>
          </a:p>
          <a:p>
            <a:pPr marL="381000" marR="30480" indent="-342900">
              <a:lnSpc>
                <a:spcPct val="126000"/>
              </a:lnSpc>
              <a:spcBef>
                <a:spcPts val="680"/>
              </a:spcBef>
            </a:pPr>
            <a:r>
              <a:rPr dirty="0" baseline="27777" sz="2400" spc="-52">
                <a:solidFill>
                  <a:srgbClr val="3A362F"/>
                </a:solidFill>
                <a:latin typeface="Tahoma"/>
                <a:cs typeface="Tahoma"/>
              </a:rPr>
              <a:t>r</a:t>
            </a:r>
            <a:r>
              <a:rPr dirty="0" baseline="27777" sz="2400" spc="-30">
                <a:solidFill>
                  <a:srgbClr val="3A362F"/>
                </a:solidFill>
                <a:latin typeface="Tahoma"/>
                <a:cs typeface="Tahoma"/>
              </a:rPr>
              <a:t>e</a:t>
            </a:r>
            <a:r>
              <a:rPr dirty="0" baseline="27777" sz="2400" spc="-75">
                <a:solidFill>
                  <a:srgbClr val="3A362F"/>
                </a:solidFill>
                <a:latin typeface="Tahoma"/>
                <a:cs typeface="Tahoma"/>
              </a:rPr>
              <a:t>c</a:t>
            </a:r>
            <a:r>
              <a:rPr dirty="0" baseline="27777" sz="2400" spc="-15">
                <a:solidFill>
                  <a:srgbClr val="3A362F"/>
                </a:solidFill>
                <a:latin typeface="Tahoma"/>
                <a:cs typeface="Tahoma"/>
              </a:rPr>
              <a:t>o</a:t>
            </a:r>
            <a:r>
              <a:rPr dirty="0" baseline="27777" sz="2400" spc="-30">
                <a:solidFill>
                  <a:srgbClr val="3A362F"/>
                </a:solidFill>
                <a:latin typeface="Tahoma"/>
                <a:cs typeface="Tahoma"/>
              </a:rPr>
              <a:t>gn</a:t>
            </a:r>
            <a:r>
              <a:rPr dirty="0" baseline="27777" sz="2400" spc="-22">
                <a:solidFill>
                  <a:srgbClr val="3A362F"/>
                </a:solidFill>
                <a:latin typeface="Tahoma"/>
                <a:cs typeface="Tahoma"/>
              </a:rPr>
              <a:t>iti</a:t>
            </a:r>
            <a:r>
              <a:rPr dirty="0" baseline="27777" sz="2400" spc="-15">
                <a:solidFill>
                  <a:srgbClr val="3A362F"/>
                </a:solidFill>
                <a:latin typeface="Tahoma"/>
                <a:cs typeface="Tahoma"/>
              </a:rPr>
              <a:t>o</a:t>
            </a:r>
            <a:r>
              <a:rPr dirty="0" baseline="27777" sz="2400" spc="-869">
                <a:solidFill>
                  <a:srgbClr val="3A362F"/>
                </a:solidFill>
                <a:latin typeface="Tahoma"/>
                <a:cs typeface="Tahoma"/>
              </a:rPr>
              <a:t>n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u</a:t>
            </a:r>
            <a:r>
              <a:rPr dirty="0" sz="1600" spc="-725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baseline="27777" sz="2400" spc="-2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710">
                <a:solidFill>
                  <a:srgbClr val="3A362F"/>
                </a:solidFill>
                <a:latin typeface="Tahoma"/>
                <a:cs typeface="Tahoma"/>
              </a:rPr>
              <a:t>e</a:t>
            </a:r>
            <a:r>
              <a:rPr dirty="0" baseline="27777" sz="2400" spc="-359">
                <a:solidFill>
                  <a:srgbClr val="3A362F"/>
                </a:solidFill>
                <a:latin typeface="Tahoma"/>
                <a:cs typeface="Tahoma"/>
              </a:rPr>
              <a:t>n</a:t>
            </a:r>
            <a:r>
              <a:rPr dirty="0" sz="1600" spc="-490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baseline="27777" sz="2400" spc="-195">
                <a:solidFill>
                  <a:srgbClr val="3A362F"/>
                </a:solidFill>
                <a:latin typeface="Tahoma"/>
                <a:cs typeface="Tahoma"/>
              </a:rPr>
              <a:t>d</a:t>
            </a:r>
            <a:r>
              <a:rPr dirty="0" sz="1600" spc="-919">
                <a:solidFill>
                  <a:srgbClr val="3A362F"/>
                </a:solidFill>
                <a:latin typeface="Tahoma"/>
                <a:cs typeface="Tahoma"/>
              </a:rPr>
              <a:t>m</a:t>
            </a:r>
            <a:r>
              <a:rPr dirty="0" baseline="27777" sz="2400" spc="-22">
                <a:solidFill>
                  <a:srgbClr val="3A362F"/>
                </a:solidFill>
                <a:latin typeface="Tahoma"/>
                <a:cs typeface="Tahoma"/>
              </a:rPr>
              <a:t>l</a:t>
            </a:r>
            <a:r>
              <a:rPr dirty="0" baseline="27777" sz="2400" spc="-607">
                <a:solidFill>
                  <a:srgbClr val="3A362F"/>
                </a:solidFill>
                <a:latin typeface="Tahoma"/>
                <a:cs typeface="Tahoma"/>
              </a:rPr>
              <a:t>o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i</a:t>
            </a:r>
            <a:r>
              <a:rPr dirty="0" baseline="27777" sz="2400" spc="-1207">
                <a:solidFill>
                  <a:srgbClr val="3A362F"/>
                </a:solidFill>
                <a:latin typeface="Tahoma"/>
                <a:cs typeface="Tahoma"/>
              </a:rPr>
              <a:t>y</a:t>
            </a:r>
            <a:r>
              <a:rPr dirty="0" sz="1600" spc="-190">
                <a:solidFill>
                  <a:srgbClr val="3A362F"/>
                </a:solidFill>
                <a:latin typeface="Tahoma"/>
                <a:cs typeface="Tahoma"/>
              </a:rPr>
              <a:t>n</a:t>
            </a:r>
            <a:r>
              <a:rPr dirty="0" baseline="27777" sz="2400" spc="-1012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5">
                <a:solidFill>
                  <a:srgbClr val="3A362F"/>
                </a:solidFill>
                <a:latin typeface="Tahoma"/>
                <a:cs typeface="Tahoma"/>
              </a:rPr>
              <a:t>i</a:t>
            </a:r>
            <a:r>
              <a:rPr dirty="0" sz="1600" spc="-1125">
                <a:solidFill>
                  <a:srgbClr val="3A362F"/>
                </a:solidFill>
                <a:latin typeface="Tahoma"/>
                <a:cs typeface="Tahoma"/>
              </a:rPr>
              <a:t>m</a:t>
            </a:r>
            <a:r>
              <a:rPr dirty="0" baseline="27777" sz="2400" spc="-22">
                <a:solidFill>
                  <a:srgbClr val="3A362F"/>
                </a:solidFill>
                <a:latin typeface="Tahoma"/>
                <a:cs typeface="Tahoma"/>
              </a:rPr>
              <a:t>lt</a:t>
            </a:r>
            <a:r>
              <a:rPr dirty="0" baseline="27777" sz="2400" spc="-1005">
                <a:solidFill>
                  <a:srgbClr val="3A362F"/>
                </a:solidFill>
                <a:latin typeface="Tahoma"/>
                <a:cs typeface="Tahoma"/>
              </a:rPr>
              <a:t>y</a:t>
            </a:r>
            <a:r>
              <a:rPr dirty="0" sz="1600" spc="-22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baseline="27777" sz="2400" spc="-457">
                <a:solidFill>
                  <a:srgbClr val="3A362F"/>
                </a:solidFill>
                <a:latin typeface="Tahoma"/>
                <a:cs typeface="Tahoma"/>
              </a:rPr>
              <a:t>:</a:t>
            </a:r>
            <a:r>
              <a:rPr dirty="0" sz="1600" spc="-15">
                <a:solidFill>
                  <a:srgbClr val="3A362F"/>
                </a:solidFill>
                <a:latin typeface="Tahoma"/>
                <a:cs typeface="Tahoma"/>
              </a:rPr>
              <a:t>li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t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60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words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like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"revolutionary"</a:t>
            </a:r>
            <a:r>
              <a:rPr dirty="0" sz="160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and </a:t>
            </a:r>
            <a:r>
              <a:rPr dirty="0" baseline="3472" sz="2400" spc="-30">
                <a:solidFill>
                  <a:srgbClr val="3A362F"/>
                </a:solidFill>
                <a:latin typeface="Tahoma"/>
                <a:cs typeface="Tahoma"/>
              </a:rPr>
              <a:t>"</a:t>
            </a:r>
            <a:r>
              <a:rPr dirty="0" baseline="3472" sz="2400" spc="-37">
                <a:solidFill>
                  <a:srgbClr val="3A362F"/>
                </a:solidFill>
                <a:latin typeface="Tahoma"/>
                <a:cs typeface="Tahoma"/>
              </a:rPr>
              <a:t>ma</a:t>
            </a:r>
            <a:r>
              <a:rPr dirty="0" baseline="3472" sz="2400" spc="-202">
                <a:solidFill>
                  <a:srgbClr val="3A362F"/>
                </a:solidFill>
                <a:latin typeface="Tahoma"/>
                <a:cs typeface="Tahoma"/>
              </a:rPr>
              <a:t>g</a:t>
            </a:r>
            <a:r>
              <a:rPr dirty="0" sz="1600" spc="-755">
                <a:solidFill>
                  <a:srgbClr val="3A362F"/>
                </a:solidFill>
                <a:latin typeface="Tahoma"/>
                <a:cs typeface="Tahoma"/>
              </a:rPr>
              <a:t>e</a:t>
            </a:r>
            <a:r>
              <a:rPr dirty="0" baseline="3472" sz="2400" spc="-30">
                <a:solidFill>
                  <a:srgbClr val="3A362F"/>
                </a:solidFill>
                <a:latin typeface="Tahoma"/>
                <a:cs typeface="Tahoma"/>
              </a:rPr>
              <a:t>i</a:t>
            </a:r>
            <a:r>
              <a:rPr dirty="0" baseline="3472" sz="2400" spc="-682">
                <a:solidFill>
                  <a:srgbClr val="3A362F"/>
                </a:solidFill>
                <a:latin typeface="Tahoma"/>
                <a:cs typeface="Tahoma"/>
              </a:rPr>
              <a:t>c</a:t>
            </a:r>
            <a:r>
              <a:rPr dirty="0" sz="1600" spc="-950">
                <a:solidFill>
                  <a:srgbClr val="3A362F"/>
                </a:solidFill>
                <a:latin typeface="Tahoma"/>
                <a:cs typeface="Tahoma"/>
              </a:rPr>
              <a:t>m</a:t>
            </a:r>
            <a:r>
              <a:rPr dirty="0" baseline="3472" sz="2400" spc="-37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baseline="3472" sz="2400" spc="-434">
                <a:solidFill>
                  <a:srgbClr val="3A362F"/>
                </a:solidFill>
                <a:latin typeface="Tahoma"/>
                <a:cs typeface="Tahoma"/>
              </a:rPr>
              <a:t>l</a:t>
            </a:r>
            <a:r>
              <a:rPr dirty="0" sz="1600" spc="-605">
                <a:solidFill>
                  <a:srgbClr val="3A362F"/>
                </a:solidFill>
                <a:latin typeface="Tahoma"/>
                <a:cs typeface="Tahoma"/>
              </a:rPr>
              <a:t>p</a:t>
            </a:r>
            <a:r>
              <a:rPr dirty="0" baseline="3472" sz="2400" spc="-157">
                <a:solidFill>
                  <a:srgbClr val="3A362F"/>
                </a:solidFill>
                <a:latin typeface="Tahoma"/>
                <a:cs typeface="Tahoma"/>
              </a:rPr>
              <a:t>"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l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o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y</a:t>
            </a:r>
            <a:r>
              <a:rPr dirty="0" sz="1600" spc="-15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direct,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active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imperative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"Just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5">
                <a:solidFill>
                  <a:srgbClr val="3A362F"/>
                </a:solidFill>
                <a:latin typeface="Tahoma"/>
                <a:cs typeface="Tahoma"/>
              </a:rPr>
              <a:t>Do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It"</a:t>
            </a:r>
            <a:endParaRPr sz="1600">
              <a:latin typeface="Tahoma"/>
              <a:cs typeface="Tahoma"/>
            </a:endParaRPr>
          </a:p>
          <a:p>
            <a:pPr marL="381000" marR="411480" indent="1831975">
              <a:lnSpc>
                <a:spcPct val="121100"/>
              </a:lnSpc>
              <a:spcBef>
                <a:spcPts val="95"/>
              </a:spcBef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uses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conversational,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playful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with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humour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wordplay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2448" y="5911056"/>
            <a:ext cx="6316980" cy="615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1100"/>
              </a:lnSpc>
              <a:spcBef>
                <a:spcPts val="100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This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consistent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creates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recognisable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brand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voice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resonates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target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audiences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differentiates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from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competitors.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138159" y="0"/>
            <a:ext cx="6492239" cy="6492239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7888904" y="7012290"/>
            <a:ext cx="6343650" cy="615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8400"/>
              </a:lnSpc>
              <a:spcBef>
                <a:spcPts val="100"/>
              </a:spcBef>
            </a:pP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Brand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often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reflects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0">
                <a:solidFill>
                  <a:srgbClr val="3A362F"/>
                </a:solidFill>
                <a:latin typeface="Tahoma"/>
                <a:cs typeface="Tahoma"/>
              </a:rPr>
              <a:t>core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45">
                <a:solidFill>
                  <a:srgbClr val="3A362F"/>
                </a:solidFill>
                <a:latin typeface="Tahoma"/>
                <a:cs typeface="Tahoma"/>
              </a:rPr>
              <a:t>values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personality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traits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appeal</a:t>
            </a:r>
            <a:r>
              <a:rPr dirty="0" sz="14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4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specific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market</a:t>
            </a:r>
            <a:r>
              <a:rPr dirty="0" sz="1400" spc="-10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55">
                <a:solidFill>
                  <a:srgbClr val="3A362F"/>
                </a:solidFill>
                <a:latin typeface="Tahoma"/>
                <a:cs typeface="Tahoma"/>
              </a:rPr>
              <a:t>segments,</a:t>
            </a:r>
            <a:r>
              <a:rPr dirty="0" sz="1400" spc="-10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5">
                <a:solidFill>
                  <a:srgbClr val="3A362F"/>
                </a:solidFill>
                <a:latin typeface="Tahoma"/>
                <a:cs typeface="Tahoma"/>
              </a:rPr>
              <a:t>creating</a:t>
            </a:r>
            <a:r>
              <a:rPr dirty="0" sz="140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5">
                <a:solidFill>
                  <a:srgbClr val="3A362F"/>
                </a:solidFill>
                <a:latin typeface="Tahoma"/>
                <a:cs typeface="Tahoma"/>
              </a:rPr>
              <a:t>emotional</a:t>
            </a:r>
            <a:r>
              <a:rPr dirty="0" sz="1400" spc="-10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connections</a:t>
            </a:r>
            <a:r>
              <a:rPr dirty="0" sz="1400" spc="-10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30">
                <a:solidFill>
                  <a:srgbClr val="3A362F"/>
                </a:solidFill>
                <a:latin typeface="Tahoma"/>
                <a:cs typeface="Tahoma"/>
              </a:rPr>
              <a:t>beyond</a:t>
            </a:r>
            <a:r>
              <a:rPr dirty="0" sz="1400" spc="-10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20">
                <a:solidFill>
                  <a:srgbClr val="3A362F"/>
                </a:solidFill>
                <a:latin typeface="Tahoma"/>
                <a:cs typeface="Tahoma"/>
              </a:rPr>
              <a:t>product</a:t>
            </a:r>
            <a:r>
              <a:rPr dirty="0" sz="1400" spc="-10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00" spc="-10">
                <a:solidFill>
                  <a:srgbClr val="3A362F"/>
                </a:solidFill>
                <a:latin typeface="Tahoma"/>
                <a:cs typeface="Tahoma"/>
              </a:rPr>
              <a:t>features.</a:t>
            </a:r>
            <a:endParaRPr sz="14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62122" rIns="0" bIns="0" rtlCol="0" vert="horz">
            <a:spAutoFit/>
          </a:bodyPr>
          <a:lstStyle/>
          <a:p>
            <a:pPr marL="180975">
              <a:lnSpc>
                <a:spcPct val="100000"/>
              </a:lnSpc>
              <a:spcBef>
                <a:spcPts val="100"/>
              </a:spcBef>
            </a:pPr>
            <a:r>
              <a:rPr dirty="0" sz="3450"/>
              <a:t>Analysing</a:t>
            </a:r>
            <a:r>
              <a:rPr dirty="0" sz="3450" spc="170"/>
              <a:t> </a:t>
            </a:r>
            <a:r>
              <a:rPr dirty="0" sz="3450" spc="60"/>
              <a:t>Persuasive</a:t>
            </a:r>
            <a:r>
              <a:rPr dirty="0" sz="3450" spc="165"/>
              <a:t> </a:t>
            </a:r>
            <a:r>
              <a:rPr dirty="0" sz="3450" spc="65"/>
              <a:t>Texts</a:t>
            </a:r>
            <a:endParaRPr sz="3450"/>
          </a:p>
        </p:txBody>
      </p:sp>
      <p:sp>
        <p:nvSpPr>
          <p:cNvPr id="3" name="object 3" descr=""/>
          <p:cNvSpPr/>
          <p:nvPr/>
        </p:nvSpPr>
        <p:spPr>
          <a:xfrm>
            <a:off x="830103" y="1494592"/>
            <a:ext cx="186690" cy="1120775"/>
          </a:xfrm>
          <a:custGeom>
            <a:avLst/>
            <a:gdLst/>
            <a:ahLst/>
            <a:cxnLst/>
            <a:rect l="l" t="t" r="r" b="b"/>
            <a:pathLst>
              <a:path w="186690" h="1120775">
                <a:moveTo>
                  <a:pt x="158673" y="1120615"/>
                </a:moveTo>
                <a:lnTo>
                  <a:pt x="28016" y="1120615"/>
                </a:lnTo>
                <a:lnTo>
                  <a:pt x="17111" y="1118414"/>
                </a:lnTo>
                <a:lnTo>
                  <a:pt x="8205" y="1112410"/>
                </a:lnTo>
                <a:lnTo>
                  <a:pt x="2201" y="1103504"/>
                </a:lnTo>
                <a:lnTo>
                  <a:pt x="0" y="1092599"/>
                </a:lnTo>
                <a:lnTo>
                  <a:pt x="0" y="28016"/>
                </a:lnTo>
                <a:lnTo>
                  <a:pt x="2201" y="17111"/>
                </a:lnTo>
                <a:lnTo>
                  <a:pt x="8205" y="8205"/>
                </a:lnTo>
                <a:lnTo>
                  <a:pt x="17111" y="2201"/>
                </a:lnTo>
                <a:lnTo>
                  <a:pt x="28016" y="0"/>
                </a:lnTo>
                <a:lnTo>
                  <a:pt x="166103" y="0"/>
                </a:lnTo>
                <a:lnTo>
                  <a:pt x="173229" y="2951"/>
                </a:lnTo>
                <a:lnTo>
                  <a:pt x="183738" y="13459"/>
                </a:lnTo>
                <a:lnTo>
                  <a:pt x="186690" y="20586"/>
                </a:lnTo>
                <a:lnTo>
                  <a:pt x="186690" y="1092599"/>
                </a:lnTo>
                <a:lnTo>
                  <a:pt x="184488" y="1103504"/>
                </a:lnTo>
                <a:lnTo>
                  <a:pt x="178484" y="1112410"/>
                </a:lnTo>
                <a:lnTo>
                  <a:pt x="169578" y="1118414"/>
                </a:lnTo>
                <a:lnTo>
                  <a:pt x="158673" y="1120615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90784" y="1662232"/>
            <a:ext cx="7597140" cy="636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3A362F"/>
                </a:solidFill>
                <a:latin typeface="Georgia"/>
                <a:cs typeface="Georgia"/>
              </a:rPr>
              <a:t>Identify</a:t>
            </a:r>
            <a:r>
              <a:rPr dirty="0" sz="1700" spc="9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55">
                <a:solidFill>
                  <a:srgbClr val="3A362F"/>
                </a:solidFill>
                <a:latin typeface="Georgia"/>
                <a:cs typeface="Georgia"/>
              </a:rPr>
              <a:t>the</a:t>
            </a:r>
            <a:r>
              <a:rPr dirty="0" sz="1700" spc="10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-10">
                <a:solidFill>
                  <a:srgbClr val="3A362F"/>
                </a:solidFill>
                <a:latin typeface="Georgia"/>
                <a:cs typeface="Georgia"/>
              </a:rPr>
              <a:t>Purpose</a:t>
            </a:r>
            <a:endParaRPr sz="17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450" spc="-80">
                <a:solidFill>
                  <a:srgbClr val="3A362F"/>
                </a:solidFill>
                <a:latin typeface="Tahoma"/>
                <a:cs typeface="Tahoma"/>
              </a:rPr>
              <a:t>What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is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55">
                <a:solidFill>
                  <a:srgbClr val="3A362F"/>
                </a:solidFill>
                <a:latin typeface="Tahoma"/>
                <a:cs typeface="Tahoma"/>
              </a:rPr>
              <a:t>text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trying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achieve?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Is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>
                <a:solidFill>
                  <a:srgbClr val="3A362F"/>
                </a:solidFill>
                <a:latin typeface="Tahoma"/>
                <a:cs typeface="Tahoma"/>
              </a:rPr>
              <a:t>it</a:t>
            </a:r>
            <a:r>
              <a:rPr dirty="0" sz="14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0">
                <a:solidFill>
                  <a:srgbClr val="3A362F"/>
                </a:solidFill>
                <a:latin typeface="Tahoma"/>
                <a:cs typeface="Tahoma"/>
              </a:rPr>
              <a:t>selling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product,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promoting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an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idea,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or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changing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behaviour?</a:t>
            </a:r>
            <a:endParaRPr sz="1450">
              <a:latin typeface="Tahoma"/>
              <a:cs typeface="Tahoma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1110258" y="2755225"/>
            <a:ext cx="186690" cy="1120775"/>
          </a:xfrm>
          <a:custGeom>
            <a:avLst/>
            <a:gdLst/>
            <a:ahLst/>
            <a:cxnLst/>
            <a:rect l="l" t="t" r="r" b="b"/>
            <a:pathLst>
              <a:path w="186690" h="1120775">
                <a:moveTo>
                  <a:pt x="158673" y="1120616"/>
                </a:moveTo>
                <a:lnTo>
                  <a:pt x="28016" y="1120616"/>
                </a:lnTo>
                <a:lnTo>
                  <a:pt x="17111" y="1118414"/>
                </a:lnTo>
                <a:lnTo>
                  <a:pt x="8205" y="1112410"/>
                </a:lnTo>
                <a:lnTo>
                  <a:pt x="2201" y="1103504"/>
                </a:lnTo>
                <a:lnTo>
                  <a:pt x="0" y="1092599"/>
                </a:lnTo>
                <a:lnTo>
                  <a:pt x="0" y="28016"/>
                </a:lnTo>
                <a:lnTo>
                  <a:pt x="2201" y="17111"/>
                </a:lnTo>
                <a:lnTo>
                  <a:pt x="8205" y="8205"/>
                </a:lnTo>
                <a:lnTo>
                  <a:pt x="17111" y="2201"/>
                </a:lnTo>
                <a:lnTo>
                  <a:pt x="28016" y="0"/>
                </a:lnTo>
                <a:lnTo>
                  <a:pt x="166103" y="0"/>
                </a:lnTo>
                <a:lnTo>
                  <a:pt x="173229" y="2951"/>
                </a:lnTo>
                <a:lnTo>
                  <a:pt x="183738" y="13459"/>
                </a:lnTo>
                <a:lnTo>
                  <a:pt x="186690" y="20586"/>
                </a:lnTo>
                <a:lnTo>
                  <a:pt x="186690" y="1092599"/>
                </a:lnTo>
                <a:lnTo>
                  <a:pt x="184488" y="1103504"/>
                </a:lnTo>
                <a:lnTo>
                  <a:pt x="178484" y="1112410"/>
                </a:lnTo>
                <a:lnTo>
                  <a:pt x="169578" y="1118414"/>
                </a:lnTo>
                <a:lnTo>
                  <a:pt x="158673" y="1120616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470938" y="2922865"/>
            <a:ext cx="7487284" cy="636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3A362F"/>
                </a:solidFill>
                <a:latin typeface="Georgia"/>
                <a:cs typeface="Georgia"/>
              </a:rPr>
              <a:t>Examine</a:t>
            </a:r>
            <a:r>
              <a:rPr dirty="0" sz="1700" spc="7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55">
                <a:solidFill>
                  <a:srgbClr val="3A362F"/>
                </a:solidFill>
                <a:latin typeface="Georgia"/>
                <a:cs typeface="Georgia"/>
              </a:rPr>
              <a:t>the</a:t>
            </a:r>
            <a:r>
              <a:rPr dirty="0" sz="1700" spc="7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-10">
                <a:solidFill>
                  <a:srgbClr val="3A362F"/>
                </a:solidFill>
                <a:latin typeface="Georgia"/>
                <a:cs typeface="Georgia"/>
              </a:rPr>
              <a:t>Appeals</a:t>
            </a:r>
            <a:endParaRPr sz="17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How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does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>
                <a:solidFill>
                  <a:srgbClr val="3A362F"/>
                </a:solidFill>
                <a:latin typeface="Tahoma"/>
                <a:cs typeface="Tahoma"/>
              </a:rPr>
              <a:t>it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balance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logos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55">
                <a:solidFill>
                  <a:srgbClr val="3A362F"/>
                </a:solidFill>
                <a:latin typeface="Tahoma"/>
                <a:cs typeface="Tahoma"/>
              </a:rPr>
              <a:t>(logic),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pathos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55">
                <a:solidFill>
                  <a:srgbClr val="3A362F"/>
                </a:solidFill>
                <a:latin typeface="Tahoma"/>
                <a:cs typeface="Tahoma"/>
              </a:rPr>
              <a:t>(emotion),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ethos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(credibility)?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60">
                <a:solidFill>
                  <a:srgbClr val="3A362F"/>
                </a:solidFill>
                <a:latin typeface="Tahoma"/>
                <a:cs typeface="Tahoma"/>
              </a:rPr>
              <a:t>Which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predominates?</a:t>
            </a:r>
            <a:endParaRPr sz="1450">
              <a:latin typeface="Tahoma"/>
              <a:cs typeface="Tahoma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390412" y="4015859"/>
            <a:ext cx="186690" cy="1120775"/>
          </a:xfrm>
          <a:custGeom>
            <a:avLst/>
            <a:gdLst/>
            <a:ahLst/>
            <a:cxnLst/>
            <a:rect l="l" t="t" r="r" b="b"/>
            <a:pathLst>
              <a:path w="186690" h="1120775">
                <a:moveTo>
                  <a:pt x="158673" y="1120616"/>
                </a:moveTo>
                <a:lnTo>
                  <a:pt x="28016" y="1120616"/>
                </a:lnTo>
                <a:lnTo>
                  <a:pt x="17111" y="1118414"/>
                </a:lnTo>
                <a:lnTo>
                  <a:pt x="8205" y="1112410"/>
                </a:lnTo>
                <a:lnTo>
                  <a:pt x="2201" y="1103504"/>
                </a:lnTo>
                <a:lnTo>
                  <a:pt x="0" y="1092599"/>
                </a:lnTo>
                <a:lnTo>
                  <a:pt x="0" y="28016"/>
                </a:lnTo>
                <a:lnTo>
                  <a:pt x="2201" y="17111"/>
                </a:lnTo>
                <a:lnTo>
                  <a:pt x="8205" y="8205"/>
                </a:lnTo>
                <a:lnTo>
                  <a:pt x="17111" y="2201"/>
                </a:lnTo>
                <a:lnTo>
                  <a:pt x="28016" y="0"/>
                </a:lnTo>
                <a:lnTo>
                  <a:pt x="166103" y="0"/>
                </a:lnTo>
                <a:lnTo>
                  <a:pt x="173229" y="2951"/>
                </a:lnTo>
                <a:lnTo>
                  <a:pt x="183738" y="13460"/>
                </a:lnTo>
                <a:lnTo>
                  <a:pt x="186689" y="20585"/>
                </a:lnTo>
                <a:lnTo>
                  <a:pt x="186689" y="1092599"/>
                </a:lnTo>
                <a:lnTo>
                  <a:pt x="184488" y="1103504"/>
                </a:lnTo>
                <a:lnTo>
                  <a:pt x="178484" y="1112410"/>
                </a:lnTo>
                <a:lnTo>
                  <a:pt x="169578" y="1118414"/>
                </a:lnTo>
                <a:lnTo>
                  <a:pt x="158673" y="1120616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751091" y="4183498"/>
            <a:ext cx="6078855" cy="636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3A362F"/>
                </a:solidFill>
                <a:latin typeface="Georgia"/>
                <a:cs typeface="Georgia"/>
              </a:rPr>
              <a:t>Spot</a:t>
            </a:r>
            <a:r>
              <a:rPr dirty="0" sz="1700" spc="12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55">
                <a:solidFill>
                  <a:srgbClr val="3A362F"/>
                </a:solidFill>
                <a:latin typeface="Georgia"/>
                <a:cs typeface="Georgia"/>
              </a:rPr>
              <a:t>the</a:t>
            </a:r>
            <a:r>
              <a:rPr dirty="0" sz="1700" spc="12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-10">
                <a:solidFill>
                  <a:srgbClr val="3A362F"/>
                </a:solidFill>
                <a:latin typeface="Georgia"/>
                <a:cs typeface="Georgia"/>
              </a:rPr>
              <a:t>Techniques</a:t>
            </a:r>
            <a:endParaRPr sz="17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450" spc="-80">
                <a:solidFill>
                  <a:srgbClr val="3A362F"/>
                </a:solidFill>
                <a:latin typeface="Tahoma"/>
                <a:cs typeface="Tahoma"/>
              </a:rPr>
              <a:t>What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specific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rhetorical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devices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structures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50">
                <a:solidFill>
                  <a:srgbClr val="3A362F"/>
                </a:solidFill>
                <a:latin typeface="Tahoma"/>
                <a:cs typeface="Tahoma"/>
              </a:rPr>
              <a:t>are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being</a:t>
            </a:r>
            <a:r>
              <a:rPr dirty="0" sz="14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employed?</a:t>
            </a:r>
            <a:endParaRPr sz="1450">
              <a:latin typeface="Tahoma"/>
              <a:cs typeface="Tahoma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1670566" y="5276493"/>
            <a:ext cx="186690" cy="1120775"/>
          </a:xfrm>
          <a:custGeom>
            <a:avLst/>
            <a:gdLst/>
            <a:ahLst/>
            <a:cxnLst/>
            <a:rect l="l" t="t" r="r" b="b"/>
            <a:pathLst>
              <a:path w="186689" h="1120775">
                <a:moveTo>
                  <a:pt x="158673" y="1120615"/>
                </a:moveTo>
                <a:lnTo>
                  <a:pt x="28016" y="1120615"/>
                </a:lnTo>
                <a:lnTo>
                  <a:pt x="17111" y="1118414"/>
                </a:lnTo>
                <a:lnTo>
                  <a:pt x="8205" y="1112410"/>
                </a:lnTo>
                <a:lnTo>
                  <a:pt x="2201" y="1103504"/>
                </a:lnTo>
                <a:lnTo>
                  <a:pt x="0" y="1092599"/>
                </a:lnTo>
                <a:lnTo>
                  <a:pt x="0" y="28016"/>
                </a:lnTo>
                <a:lnTo>
                  <a:pt x="2201" y="17111"/>
                </a:lnTo>
                <a:lnTo>
                  <a:pt x="8205" y="8205"/>
                </a:lnTo>
                <a:lnTo>
                  <a:pt x="17111" y="2201"/>
                </a:lnTo>
                <a:lnTo>
                  <a:pt x="28016" y="0"/>
                </a:lnTo>
                <a:lnTo>
                  <a:pt x="166103" y="0"/>
                </a:lnTo>
                <a:lnTo>
                  <a:pt x="173230" y="2951"/>
                </a:lnTo>
                <a:lnTo>
                  <a:pt x="178484" y="8205"/>
                </a:lnTo>
                <a:lnTo>
                  <a:pt x="183738" y="13460"/>
                </a:lnTo>
                <a:lnTo>
                  <a:pt x="186690" y="20586"/>
                </a:lnTo>
                <a:lnTo>
                  <a:pt x="186690" y="1092599"/>
                </a:lnTo>
                <a:lnTo>
                  <a:pt x="184488" y="1103504"/>
                </a:lnTo>
                <a:lnTo>
                  <a:pt x="178484" y="1112410"/>
                </a:lnTo>
                <a:lnTo>
                  <a:pt x="169578" y="1118414"/>
                </a:lnTo>
                <a:lnTo>
                  <a:pt x="158673" y="1120615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2031246" y="5444132"/>
            <a:ext cx="5744845" cy="636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3A362F"/>
                </a:solidFill>
                <a:latin typeface="Georgia"/>
                <a:cs typeface="Georgia"/>
              </a:rPr>
              <a:t>Consider</a:t>
            </a:r>
            <a:r>
              <a:rPr dirty="0" sz="1700" spc="21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55">
                <a:solidFill>
                  <a:srgbClr val="3A362F"/>
                </a:solidFill>
                <a:latin typeface="Georgia"/>
                <a:cs typeface="Georgia"/>
              </a:rPr>
              <a:t>the</a:t>
            </a:r>
            <a:r>
              <a:rPr dirty="0" sz="1700" spc="21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45">
                <a:solidFill>
                  <a:srgbClr val="3A362F"/>
                </a:solidFill>
                <a:latin typeface="Georgia"/>
                <a:cs typeface="Georgia"/>
              </a:rPr>
              <a:t>Context</a:t>
            </a:r>
            <a:endParaRPr sz="17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How</a:t>
            </a:r>
            <a:r>
              <a:rPr dirty="0" sz="14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do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medium,</a:t>
            </a:r>
            <a:r>
              <a:rPr dirty="0" sz="14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audience,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timing</a:t>
            </a:r>
            <a:r>
              <a:rPr dirty="0" sz="14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influence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4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4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10">
                <a:solidFill>
                  <a:srgbClr val="3A362F"/>
                </a:solidFill>
                <a:latin typeface="Tahoma"/>
                <a:cs typeface="Tahoma"/>
              </a:rPr>
              <a:t>approach?</a:t>
            </a:r>
            <a:endParaRPr sz="1450">
              <a:latin typeface="Tahoma"/>
              <a:cs typeface="Tahoma"/>
            </a:endParaRPr>
          </a:p>
        </p:txBody>
      </p:sp>
      <p:sp>
        <p:nvSpPr>
          <p:cNvPr id="11" name="object 11" descr=""/>
          <p:cNvSpPr/>
          <p:nvPr/>
        </p:nvSpPr>
        <p:spPr>
          <a:xfrm>
            <a:off x="1390412" y="6537127"/>
            <a:ext cx="186690" cy="1120775"/>
          </a:xfrm>
          <a:custGeom>
            <a:avLst/>
            <a:gdLst/>
            <a:ahLst/>
            <a:cxnLst/>
            <a:rect l="l" t="t" r="r" b="b"/>
            <a:pathLst>
              <a:path w="186690" h="1120775">
                <a:moveTo>
                  <a:pt x="158673" y="1120615"/>
                </a:moveTo>
                <a:lnTo>
                  <a:pt x="28016" y="1120615"/>
                </a:lnTo>
                <a:lnTo>
                  <a:pt x="17111" y="1118414"/>
                </a:lnTo>
                <a:lnTo>
                  <a:pt x="8205" y="1112410"/>
                </a:lnTo>
                <a:lnTo>
                  <a:pt x="2201" y="1103504"/>
                </a:lnTo>
                <a:lnTo>
                  <a:pt x="0" y="1092599"/>
                </a:lnTo>
                <a:lnTo>
                  <a:pt x="0" y="28016"/>
                </a:lnTo>
                <a:lnTo>
                  <a:pt x="2201" y="17111"/>
                </a:lnTo>
                <a:lnTo>
                  <a:pt x="8205" y="8205"/>
                </a:lnTo>
                <a:lnTo>
                  <a:pt x="17111" y="2201"/>
                </a:lnTo>
                <a:lnTo>
                  <a:pt x="28016" y="0"/>
                </a:lnTo>
                <a:lnTo>
                  <a:pt x="166103" y="0"/>
                </a:lnTo>
                <a:lnTo>
                  <a:pt x="173229" y="2951"/>
                </a:lnTo>
                <a:lnTo>
                  <a:pt x="183738" y="13459"/>
                </a:lnTo>
                <a:lnTo>
                  <a:pt x="186689" y="20586"/>
                </a:lnTo>
                <a:lnTo>
                  <a:pt x="186689" y="1092599"/>
                </a:lnTo>
                <a:lnTo>
                  <a:pt x="184488" y="1103504"/>
                </a:lnTo>
                <a:lnTo>
                  <a:pt x="178484" y="1112410"/>
                </a:lnTo>
                <a:lnTo>
                  <a:pt x="169578" y="1118414"/>
                </a:lnTo>
                <a:lnTo>
                  <a:pt x="158673" y="1120615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/>
          <p:nvPr/>
        </p:nvSpPr>
        <p:spPr>
          <a:xfrm>
            <a:off x="1751091" y="6704767"/>
            <a:ext cx="4544695" cy="636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>
                <a:solidFill>
                  <a:srgbClr val="3A362F"/>
                </a:solidFill>
                <a:latin typeface="Georgia"/>
                <a:cs typeface="Georgia"/>
              </a:rPr>
              <a:t>Evaluate</a:t>
            </a:r>
            <a:r>
              <a:rPr dirty="0" sz="1700" spc="9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700" spc="-10">
                <a:solidFill>
                  <a:srgbClr val="3A362F"/>
                </a:solidFill>
                <a:latin typeface="Georgia"/>
                <a:cs typeface="Georgia"/>
              </a:rPr>
              <a:t>Effectiveness</a:t>
            </a:r>
            <a:endParaRPr sz="17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450" spc="-60">
                <a:solidFill>
                  <a:srgbClr val="3A362F"/>
                </a:solidFill>
                <a:latin typeface="Tahoma"/>
                <a:cs typeface="Tahoma"/>
              </a:rPr>
              <a:t>Does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4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55">
                <a:solidFill>
                  <a:srgbClr val="3A362F"/>
                </a:solidFill>
                <a:latin typeface="Tahoma"/>
                <a:cs typeface="Tahoma"/>
              </a:rPr>
              <a:t>text</a:t>
            </a:r>
            <a:r>
              <a:rPr dirty="0" sz="14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0">
                <a:solidFill>
                  <a:srgbClr val="3A362F"/>
                </a:solidFill>
                <a:latin typeface="Tahoma"/>
                <a:cs typeface="Tahoma"/>
              </a:rPr>
              <a:t>achieve</a:t>
            </a:r>
            <a:r>
              <a:rPr dirty="0" sz="14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its</a:t>
            </a:r>
            <a:r>
              <a:rPr dirty="0" sz="14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45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4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55">
                <a:solidFill>
                  <a:srgbClr val="3A362F"/>
                </a:solidFill>
                <a:latin typeface="Tahoma"/>
                <a:cs typeface="Tahoma"/>
              </a:rPr>
              <a:t>goals?</a:t>
            </a:r>
            <a:r>
              <a:rPr dirty="0" sz="14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95">
                <a:solidFill>
                  <a:srgbClr val="3A362F"/>
                </a:solidFill>
                <a:latin typeface="Tahoma"/>
                <a:cs typeface="Tahoma"/>
              </a:rPr>
              <a:t>Why</a:t>
            </a:r>
            <a:r>
              <a:rPr dirty="0" sz="14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5">
                <a:solidFill>
                  <a:srgbClr val="3A362F"/>
                </a:solidFill>
                <a:latin typeface="Tahoma"/>
                <a:cs typeface="Tahoma"/>
              </a:rPr>
              <a:t>or</a:t>
            </a:r>
            <a:r>
              <a:rPr dirty="0" sz="14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50">
                <a:solidFill>
                  <a:srgbClr val="3A362F"/>
                </a:solidFill>
                <a:latin typeface="Tahoma"/>
                <a:cs typeface="Tahoma"/>
              </a:rPr>
              <a:t>why</a:t>
            </a:r>
            <a:r>
              <a:rPr dirty="0" sz="14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450" spc="-20">
                <a:solidFill>
                  <a:srgbClr val="3A362F"/>
                </a:solidFill>
                <a:latin typeface="Tahoma"/>
                <a:cs typeface="Tahoma"/>
              </a:rPr>
              <a:t>not?</a:t>
            </a:r>
            <a:endParaRPr sz="14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6023" rIns="0" bIns="0" rtlCol="0" vert="horz">
            <a:spAutoFit/>
          </a:bodyPr>
          <a:lstStyle/>
          <a:p>
            <a:pPr marL="188595">
              <a:lnSpc>
                <a:spcPct val="100000"/>
              </a:lnSpc>
              <a:spcBef>
                <a:spcPts val="100"/>
              </a:spcBef>
            </a:pPr>
            <a:r>
              <a:rPr dirty="0" sz="3650" spc="75"/>
              <a:t>Crafting</a:t>
            </a:r>
            <a:r>
              <a:rPr dirty="0" sz="3650" spc="105"/>
              <a:t> </a:t>
            </a:r>
            <a:r>
              <a:rPr dirty="0" sz="3650"/>
              <a:t>Your</a:t>
            </a:r>
            <a:r>
              <a:rPr dirty="0" sz="3650" spc="105"/>
              <a:t> </a:t>
            </a:r>
            <a:r>
              <a:rPr dirty="0" sz="3650" spc="135"/>
              <a:t>Own</a:t>
            </a:r>
            <a:r>
              <a:rPr dirty="0" sz="3650" spc="105"/>
              <a:t> </a:t>
            </a:r>
            <a:r>
              <a:rPr dirty="0" sz="3650" spc="65"/>
              <a:t>Persuasive</a:t>
            </a:r>
            <a:r>
              <a:rPr dirty="0" sz="3650" spc="105"/>
              <a:t> </a:t>
            </a:r>
            <a:r>
              <a:rPr dirty="0" sz="3650" spc="65"/>
              <a:t>Language</a:t>
            </a:r>
            <a:endParaRPr sz="3650"/>
          </a:p>
        </p:txBody>
      </p:sp>
      <p:grpSp>
        <p:nvGrpSpPr>
          <p:cNvPr id="3" name="object 3" descr=""/>
          <p:cNvGrpSpPr/>
          <p:nvPr/>
        </p:nvGrpSpPr>
        <p:grpSpPr>
          <a:xfrm>
            <a:off x="6517361" y="1635680"/>
            <a:ext cx="1021715" cy="5941695"/>
            <a:chOff x="6517361" y="1635680"/>
            <a:chExt cx="1021715" cy="5941695"/>
          </a:xfrm>
        </p:grpSpPr>
        <p:sp>
          <p:nvSpPr>
            <p:cNvPr id="4" name="object 4" descr=""/>
            <p:cNvSpPr/>
            <p:nvPr/>
          </p:nvSpPr>
          <p:spPr>
            <a:xfrm>
              <a:off x="6517360" y="1635683"/>
              <a:ext cx="809625" cy="5941695"/>
            </a:xfrm>
            <a:custGeom>
              <a:avLst/>
              <a:gdLst/>
              <a:ahLst/>
              <a:cxnLst/>
              <a:rect l="l" t="t" r="r" b="b"/>
              <a:pathLst>
                <a:path w="809625" h="5941695">
                  <a:moveTo>
                    <a:pt x="596849" y="220814"/>
                  </a:moveTo>
                  <a:lnTo>
                    <a:pt x="595655" y="217906"/>
                  </a:lnTo>
                  <a:lnTo>
                    <a:pt x="591362" y="213614"/>
                  </a:lnTo>
                  <a:lnTo>
                    <a:pt x="588454" y="212407"/>
                  </a:lnTo>
                  <a:lnTo>
                    <a:pt x="5118" y="212407"/>
                  </a:lnTo>
                  <a:lnTo>
                    <a:pt x="0" y="217525"/>
                  </a:lnTo>
                  <a:lnTo>
                    <a:pt x="0" y="223837"/>
                  </a:lnTo>
                  <a:lnTo>
                    <a:pt x="0" y="230149"/>
                  </a:lnTo>
                  <a:lnTo>
                    <a:pt x="5118" y="235267"/>
                  </a:lnTo>
                  <a:lnTo>
                    <a:pt x="591743" y="235267"/>
                  </a:lnTo>
                  <a:lnTo>
                    <a:pt x="596849" y="230149"/>
                  </a:lnTo>
                  <a:lnTo>
                    <a:pt x="596849" y="220814"/>
                  </a:lnTo>
                  <a:close/>
                </a:path>
                <a:path w="809625" h="5941695">
                  <a:moveTo>
                    <a:pt x="809256" y="8407"/>
                  </a:moveTo>
                  <a:lnTo>
                    <a:pt x="808062" y="5499"/>
                  </a:lnTo>
                  <a:lnTo>
                    <a:pt x="803770" y="1206"/>
                  </a:lnTo>
                  <a:lnTo>
                    <a:pt x="800862" y="0"/>
                  </a:lnTo>
                  <a:lnTo>
                    <a:pt x="791514" y="0"/>
                  </a:lnTo>
                  <a:lnTo>
                    <a:pt x="786409" y="5118"/>
                  </a:lnTo>
                  <a:lnTo>
                    <a:pt x="786409" y="11430"/>
                  </a:lnTo>
                  <a:lnTo>
                    <a:pt x="786409" y="5936107"/>
                  </a:lnTo>
                  <a:lnTo>
                    <a:pt x="791514" y="5941225"/>
                  </a:lnTo>
                  <a:lnTo>
                    <a:pt x="804151" y="5941225"/>
                  </a:lnTo>
                  <a:lnTo>
                    <a:pt x="809256" y="5936107"/>
                  </a:lnTo>
                  <a:lnTo>
                    <a:pt x="809256" y="8407"/>
                  </a:lnTo>
                  <a:close/>
                </a:path>
              </a:pathLst>
            </a:custGeom>
            <a:solidFill>
              <a:srgbClr val="D9CC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091363" y="1635680"/>
              <a:ext cx="447675" cy="447675"/>
            </a:xfrm>
            <a:custGeom>
              <a:avLst/>
              <a:gdLst/>
              <a:ahLst/>
              <a:cxnLst/>
              <a:rect l="l" t="t" r="r" b="b"/>
              <a:pathLst>
                <a:path w="447675" h="447675">
                  <a:moveTo>
                    <a:pt x="417828" y="447675"/>
                  </a:moveTo>
                  <a:lnTo>
                    <a:pt x="29846" y="447675"/>
                  </a:lnTo>
                  <a:lnTo>
                    <a:pt x="18228" y="445329"/>
                  </a:lnTo>
                  <a:lnTo>
                    <a:pt x="8741" y="438933"/>
                  </a:lnTo>
                  <a:lnTo>
                    <a:pt x="2345" y="429446"/>
                  </a:lnTo>
                  <a:lnTo>
                    <a:pt x="0" y="417828"/>
                  </a:lnTo>
                  <a:lnTo>
                    <a:pt x="0" y="29846"/>
                  </a:lnTo>
                  <a:lnTo>
                    <a:pt x="2345" y="18228"/>
                  </a:lnTo>
                  <a:lnTo>
                    <a:pt x="8741" y="8741"/>
                  </a:lnTo>
                  <a:lnTo>
                    <a:pt x="18228" y="2345"/>
                  </a:lnTo>
                  <a:lnTo>
                    <a:pt x="29846" y="0"/>
                  </a:lnTo>
                  <a:lnTo>
                    <a:pt x="425743" y="0"/>
                  </a:lnTo>
                  <a:lnTo>
                    <a:pt x="433335" y="3144"/>
                  </a:lnTo>
                  <a:lnTo>
                    <a:pt x="438932" y="8741"/>
                  </a:lnTo>
                  <a:lnTo>
                    <a:pt x="444530" y="14339"/>
                  </a:lnTo>
                  <a:lnTo>
                    <a:pt x="447674" y="21930"/>
                  </a:lnTo>
                  <a:lnTo>
                    <a:pt x="447674" y="417828"/>
                  </a:lnTo>
                  <a:lnTo>
                    <a:pt x="445329" y="429446"/>
                  </a:lnTo>
                  <a:lnTo>
                    <a:pt x="438932" y="438933"/>
                  </a:lnTo>
                  <a:lnTo>
                    <a:pt x="429445" y="445329"/>
                  </a:lnTo>
                  <a:lnTo>
                    <a:pt x="417828" y="447675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 descr=""/>
          <p:cNvSpPr txBox="1"/>
          <p:nvPr/>
        </p:nvSpPr>
        <p:spPr>
          <a:xfrm>
            <a:off x="7247790" y="1658560"/>
            <a:ext cx="12763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95">
                <a:solidFill>
                  <a:srgbClr val="3A362F"/>
                </a:solidFill>
                <a:latin typeface="Georgia"/>
                <a:cs typeface="Georgia"/>
              </a:rPr>
              <a:t>1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5524" y="1681798"/>
            <a:ext cx="5314315" cy="1057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77845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Know</a:t>
            </a:r>
            <a:r>
              <a:rPr dirty="0" sz="1800" spc="12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Your</a:t>
            </a:r>
            <a:r>
              <a:rPr dirty="0" sz="1800" spc="12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 spc="-10">
                <a:solidFill>
                  <a:srgbClr val="3A362F"/>
                </a:solidFill>
                <a:latin typeface="Georgia"/>
                <a:cs typeface="Georgia"/>
              </a:rPr>
              <a:t>Audience</a:t>
            </a:r>
            <a:endParaRPr sz="1800">
              <a:latin typeface="Georgia"/>
              <a:cs typeface="Georgia"/>
            </a:endParaRPr>
          </a:p>
          <a:p>
            <a:pPr algn="r" marR="6985">
              <a:lnSpc>
                <a:spcPct val="100000"/>
              </a:lnSpc>
              <a:spcBef>
                <a:spcPts val="1105"/>
              </a:spcBef>
            </a:pPr>
            <a:r>
              <a:rPr dirty="0" sz="1550" spc="-60">
                <a:solidFill>
                  <a:srgbClr val="3A362F"/>
                </a:solidFill>
                <a:latin typeface="Tahoma"/>
                <a:cs typeface="Tahoma"/>
              </a:rPr>
              <a:t>Research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their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50">
                <a:solidFill>
                  <a:srgbClr val="3A362F"/>
                </a:solidFill>
                <a:latin typeface="Tahoma"/>
                <a:cs typeface="Tahoma"/>
              </a:rPr>
              <a:t>values,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55">
                <a:solidFill>
                  <a:srgbClr val="3A362F"/>
                </a:solidFill>
                <a:latin typeface="Tahoma"/>
                <a:cs typeface="Tahoma"/>
              </a:rPr>
              <a:t>needs,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5">
                <a:solidFill>
                  <a:srgbClr val="3A362F"/>
                </a:solidFill>
                <a:latin typeface="Tahoma"/>
                <a:cs typeface="Tahoma"/>
              </a:rPr>
              <a:t>concerns,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5">
                <a:solidFill>
                  <a:srgbClr val="3A362F"/>
                </a:solidFill>
                <a:latin typeface="Tahoma"/>
                <a:cs typeface="Tahoma"/>
              </a:rPr>
              <a:t>patterns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endParaRPr sz="1550">
              <a:latin typeface="Tahoma"/>
              <a:cs typeface="Tahoma"/>
            </a:endParaRPr>
          </a:p>
          <a:p>
            <a:pPr algn="r" marR="5080">
              <a:lnSpc>
                <a:spcPct val="100000"/>
              </a:lnSpc>
              <a:spcBef>
                <a:spcPts val="1140"/>
              </a:spcBef>
            </a:pP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tailor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your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5">
                <a:solidFill>
                  <a:srgbClr val="3A362F"/>
                </a:solidFill>
                <a:latin typeface="Tahoma"/>
                <a:cs typeface="Tahoma"/>
              </a:rPr>
              <a:t>approach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effectively.</a:t>
            </a:r>
            <a:endParaRPr sz="1550">
              <a:latin typeface="Tahoma"/>
              <a:cs typeface="Tahoma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7091363" y="2829519"/>
            <a:ext cx="1021715" cy="447675"/>
            <a:chOff x="7091363" y="2829519"/>
            <a:chExt cx="1021715" cy="447675"/>
          </a:xfrm>
        </p:grpSpPr>
        <p:sp>
          <p:nvSpPr>
            <p:cNvPr id="9" name="object 9" descr=""/>
            <p:cNvSpPr/>
            <p:nvPr/>
          </p:nvSpPr>
          <p:spPr>
            <a:xfrm>
              <a:off x="7516177" y="3041927"/>
              <a:ext cx="596900" cy="22860"/>
            </a:xfrm>
            <a:custGeom>
              <a:avLst/>
              <a:gdLst/>
              <a:ahLst/>
              <a:cxnLst/>
              <a:rect l="l" t="t" r="r" b="b"/>
              <a:pathLst>
                <a:path w="596900" h="22860">
                  <a:moveTo>
                    <a:pt x="591742" y="22860"/>
                  </a:moveTo>
                  <a:lnTo>
                    <a:pt x="5117" y="22860"/>
                  </a:lnTo>
                  <a:lnTo>
                    <a:pt x="0" y="17742"/>
                  </a:lnTo>
                  <a:lnTo>
                    <a:pt x="0" y="11430"/>
                  </a:lnTo>
                  <a:lnTo>
                    <a:pt x="0" y="5117"/>
                  </a:lnTo>
                  <a:lnTo>
                    <a:pt x="5117" y="0"/>
                  </a:lnTo>
                  <a:lnTo>
                    <a:pt x="588460" y="0"/>
                  </a:lnTo>
                  <a:lnTo>
                    <a:pt x="591367" y="1204"/>
                  </a:lnTo>
                  <a:lnTo>
                    <a:pt x="595655" y="5491"/>
                  </a:lnTo>
                  <a:lnTo>
                    <a:pt x="596859" y="8398"/>
                  </a:lnTo>
                  <a:lnTo>
                    <a:pt x="596859" y="17742"/>
                  </a:lnTo>
                  <a:lnTo>
                    <a:pt x="591742" y="22860"/>
                  </a:lnTo>
                  <a:close/>
                </a:path>
              </a:pathLst>
            </a:custGeom>
            <a:solidFill>
              <a:srgbClr val="D9CC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7091363" y="2829519"/>
              <a:ext cx="447675" cy="447675"/>
            </a:xfrm>
            <a:custGeom>
              <a:avLst/>
              <a:gdLst/>
              <a:ahLst/>
              <a:cxnLst/>
              <a:rect l="l" t="t" r="r" b="b"/>
              <a:pathLst>
                <a:path w="447675" h="447675">
                  <a:moveTo>
                    <a:pt x="417828" y="447674"/>
                  </a:moveTo>
                  <a:lnTo>
                    <a:pt x="29846" y="447674"/>
                  </a:lnTo>
                  <a:lnTo>
                    <a:pt x="18228" y="445329"/>
                  </a:lnTo>
                  <a:lnTo>
                    <a:pt x="8741" y="438933"/>
                  </a:lnTo>
                  <a:lnTo>
                    <a:pt x="2345" y="429446"/>
                  </a:lnTo>
                  <a:lnTo>
                    <a:pt x="0" y="417828"/>
                  </a:lnTo>
                  <a:lnTo>
                    <a:pt x="0" y="29846"/>
                  </a:lnTo>
                  <a:lnTo>
                    <a:pt x="2345" y="18228"/>
                  </a:lnTo>
                  <a:lnTo>
                    <a:pt x="8741" y="8741"/>
                  </a:lnTo>
                  <a:lnTo>
                    <a:pt x="18228" y="2345"/>
                  </a:lnTo>
                  <a:lnTo>
                    <a:pt x="29846" y="0"/>
                  </a:lnTo>
                  <a:lnTo>
                    <a:pt x="425743" y="0"/>
                  </a:lnTo>
                  <a:lnTo>
                    <a:pt x="433335" y="3144"/>
                  </a:lnTo>
                  <a:lnTo>
                    <a:pt x="438932" y="8741"/>
                  </a:lnTo>
                  <a:lnTo>
                    <a:pt x="444530" y="14339"/>
                  </a:lnTo>
                  <a:lnTo>
                    <a:pt x="447674" y="21930"/>
                  </a:lnTo>
                  <a:lnTo>
                    <a:pt x="447674" y="417828"/>
                  </a:lnTo>
                  <a:lnTo>
                    <a:pt x="445329" y="429446"/>
                  </a:lnTo>
                  <a:lnTo>
                    <a:pt x="438932" y="438933"/>
                  </a:lnTo>
                  <a:lnTo>
                    <a:pt x="429445" y="445329"/>
                  </a:lnTo>
                  <a:lnTo>
                    <a:pt x="417828" y="447674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7219215" y="2852399"/>
            <a:ext cx="17589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50">
                <a:solidFill>
                  <a:srgbClr val="3A362F"/>
                </a:solidFill>
                <a:latin typeface="Georgia"/>
                <a:cs typeface="Georgia"/>
              </a:rPr>
              <a:t>2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297385" y="2875636"/>
            <a:ext cx="5123815" cy="1057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Clarify</a:t>
            </a:r>
            <a:r>
              <a:rPr dirty="0" sz="1800" spc="13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Your</a:t>
            </a:r>
            <a:r>
              <a:rPr dirty="0" sz="1800" spc="14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 spc="-10">
                <a:solidFill>
                  <a:srgbClr val="3A362F"/>
                </a:solidFill>
                <a:latin typeface="Georgia"/>
                <a:cs typeface="Georgia"/>
              </a:rPr>
              <a:t>Purpose</a:t>
            </a:r>
            <a:endParaRPr sz="1800">
              <a:latin typeface="Georgia"/>
              <a:cs typeface="Georgia"/>
            </a:endParaRPr>
          </a:p>
          <a:p>
            <a:pPr marL="12700" marR="5080">
              <a:lnSpc>
                <a:spcPts val="3000"/>
              </a:lnSpc>
              <a:spcBef>
                <a:spcPts val="65"/>
              </a:spcBef>
            </a:pPr>
            <a:r>
              <a:rPr dirty="0" sz="1550" spc="-50">
                <a:solidFill>
                  <a:srgbClr val="3A362F"/>
                </a:solidFill>
                <a:latin typeface="Tahoma"/>
                <a:cs typeface="Tahoma"/>
              </a:rPr>
              <a:t>Define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exactly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what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response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you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75">
                <a:solidFill>
                  <a:srgbClr val="3A362F"/>
                </a:solidFill>
                <a:latin typeface="Tahoma"/>
                <a:cs typeface="Tahoma"/>
              </a:rPr>
              <a:t>want—</a:t>
            </a:r>
            <a:r>
              <a:rPr dirty="0" sz="1550" spc="-45">
                <a:solidFill>
                  <a:srgbClr val="3A362F"/>
                </a:solidFill>
                <a:latin typeface="Tahoma"/>
                <a:cs typeface="Tahoma"/>
              </a:rPr>
              <a:t>whether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>
                <a:solidFill>
                  <a:srgbClr val="3A362F"/>
                </a:solidFill>
                <a:latin typeface="Tahoma"/>
                <a:cs typeface="Tahoma"/>
              </a:rPr>
              <a:t>it's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changing </a:t>
            </a: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opinions,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prompting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action,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0">
                <a:solidFill>
                  <a:srgbClr val="3A362F"/>
                </a:solidFill>
                <a:latin typeface="Tahoma"/>
                <a:cs typeface="Tahoma"/>
              </a:rPr>
              <a:t>or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building</a:t>
            </a:r>
            <a:r>
              <a:rPr dirty="0" sz="155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awareness.</a:t>
            </a:r>
            <a:endParaRPr sz="1550">
              <a:latin typeface="Tahoma"/>
              <a:cs typeface="Tahoma"/>
            </a:endParaRPr>
          </a:p>
        </p:txBody>
      </p:sp>
      <p:grpSp>
        <p:nvGrpSpPr>
          <p:cNvPr id="13" name="object 13" descr=""/>
          <p:cNvGrpSpPr/>
          <p:nvPr/>
        </p:nvGrpSpPr>
        <p:grpSpPr>
          <a:xfrm>
            <a:off x="6517361" y="3858578"/>
            <a:ext cx="1021715" cy="447675"/>
            <a:chOff x="6517361" y="3858578"/>
            <a:chExt cx="1021715" cy="447675"/>
          </a:xfrm>
        </p:grpSpPr>
        <p:sp>
          <p:nvSpPr>
            <p:cNvPr id="14" name="object 14" descr=""/>
            <p:cNvSpPr/>
            <p:nvPr/>
          </p:nvSpPr>
          <p:spPr>
            <a:xfrm>
              <a:off x="6517361" y="4070985"/>
              <a:ext cx="596900" cy="22860"/>
            </a:xfrm>
            <a:custGeom>
              <a:avLst/>
              <a:gdLst/>
              <a:ahLst/>
              <a:cxnLst/>
              <a:rect l="l" t="t" r="r" b="b"/>
              <a:pathLst>
                <a:path w="596900" h="22860">
                  <a:moveTo>
                    <a:pt x="591742" y="22859"/>
                  </a:moveTo>
                  <a:lnTo>
                    <a:pt x="5117" y="22859"/>
                  </a:lnTo>
                  <a:lnTo>
                    <a:pt x="0" y="17742"/>
                  </a:lnTo>
                  <a:lnTo>
                    <a:pt x="0" y="11429"/>
                  </a:lnTo>
                  <a:lnTo>
                    <a:pt x="0" y="5117"/>
                  </a:lnTo>
                  <a:lnTo>
                    <a:pt x="5117" y="0"/>
                  </a:lnTo>
                  <a:lnTo>
                    <a:pt x="588461" y="0"/>
                  </a:lnTo>
                  <a:lnTo>
                    <a:pt x="591368" y="1203"/>
                  </a:lnTo>
                  <a:lnTo>
                    <a:pt x="595655" y="5491"/>
                  </a:lnTo>
                  <a:lnTo>
                    <a:pt x="596859" y="8398"/>
                  </a:lnTo>
                  <a:lnTo>
                    <a:pt x="596859" y="17742"/>
                  </a:lnTo>
                  <a:lnTo>
                    <a:pt x="591742" y="22859"/>
                  </a:lnTo>
                  <a:close/>
                </a:path>
              </a:pathLst>
            </a:custGeom>
            <a:solidFill>
              <a:srgbClr val="D9CC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091363" y="3858578"/>
              <a:ext cx="447675" cy="447675"/>
            </a:xfrm>
            <a:custGeom>
              <a:avLst/>
              <a:gdLst/>
              <a:ahLst/>
              <a:cxnLst/>
              <a:rect l="l" t="t" r="r" b="b"/>
              <a:pathLst>
                <a:path w="447675" h="447675">
                  <a:moveTo>
                    <a:pt x="417828" y="447675"/>
                  </a:moveTo>
                  <a:lnTo>
                    <a:pt x="29846" y="447675"/>
                  </a:lnTo>
                  <a:lnTo>
                    <a:pt x="18228" y="445329"/>
                  </a:lnTo>
                  <a:lnTo>
                    <a:pt x="8741" y="438933"/>
                  </a:lnTo>
                  <a:lnTo>
                    <a:pt x="2345" y="429446"/>
                  </a:lnTo>
                  <a:lnTo>
                    <a:pt x="0" y="417828"/>
                  </a:lnTo>
                  <a:lnTo>
                    <a:pt x="0" y="29846"/>
                  </a:lnTo>
                  <a:lnTo>
                    <a:pt x="2345" y="18228"/>
                  </a:lnTo>
                  <a:lnTo>
                    <a:pt x="8741" y="8741"/>
                  </a:lnTo>
                  <a:lnTo>
                    <a:pt x="18228" y="2345"/>
                  </a:lnTo>
                  <a:lnTo>
                    <a:pt x="29846" y="0"/>
                  </a:lnTo>
                  <a:lnTo>
                    <a:pt x="425743" y="0"/>
                  </a:lnTo>
                  <a:lnTo>
                    <a:pt x="433335" y="3144"/>
                  </a:lnTo>
                  <a:lnTo>
                    <a:pt x="438932" y="8741"/>
                  </a:lnTo>
                  <a:lnTo>
                    <a:pt x="444530" y="14339"/>
                  </a:lnTo>
                  <a:lnTo>
                    <a:pt x="447674" y="21930"/>
                  </a:lnTo>
                  <a:lnTo>
                    <a:pt x="447674" y="417828"/>
                  </a:lnTo>
                  <a:lnTo>
                    <a:pt x="445329" y="429446"/>
                  </a:lnTo>
                  <a:lnTo>
                    <a:pt x="438932" y="438933"/>
                  </a:lnTo>
                  <a:lnTo>
                    <a:pt x="429445" y="445329"/>
                  </a:lnTo>
                  <a:lnTo>
                    <a:pt x="417828" y="447675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7219215" y="3881456"/>
            <a:ext cx="18161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50">
                <a:solidFill>
                  <a:srgbClr val="3A362F"/>
                </a:solidFill>
                <a:latin typeface="Georgia"/>
                <a:cs typeface="Georgia"/>
              </a:rPr>
              <a:t>3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20349" y="3904694"/>
            <a:ext cx="4808220" cy="1057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525395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Balance</a:t>
            </a:r>
            <a:r>
              <a:rPr dirty="0" sz="1800" spc="12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Your</a:t>
            </a:r>
            <a:r>
              <a:rPr dirty="0" sz="1800" spc="13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 spc="-10">
                <a:solidFill>
                  <a:srgbClr val="3A362F"/>
                </a:solidFill>
                <a:latin typeface="Georgia"/>
                <a:cs typeface="Georgia"/>
              </a:rPr>
              <a:t>Appeals</a:t>
            </a:r>
            <a:endParaRPr sz="1800">
              <a:latin typeface="Georgia"/>
              <a:cs typeface="Georgia"/>
            </a:endParaRPr>
          </a:p>
          <a:p>
            <a:pPr algn="r" marR="5080">
              <a:lnSpc>
                <a:spcPct val="100000"/>
              </a:lnSpc>
              <a:spcBef>
                <a:spcPts val="1105"/>
              </a:spcBef>
            </a:pP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Combine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logical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50">
                <a:solidFill>
                  <a:srgbClr val="3A362F"/>
                </a:solidFill>
                <a:latin typeface="Tahoma"/>
                <a:cs typeface="Tahoma"/>
              </a:rPr>
              <a:t>arguments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0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0">
                <a:solidFill>
                  <a:srgbClr val="3A362F"/>
                </a:solidFill>
                <a:latin typeface="Tahoma"/>
                <a:cs typeface="Tahoma"/>
              </a:rPr>
              <a:t>emotional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5">
                <a:solidFill>
                  <a:srgbClr val="3A362F"/>
                </a:solidFill>
                <a:latin typeface="Tahoma"/>
                <a:cs typeface="Tahoma"/>
              </a:rPr>
              <a:t>resonance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endParaRPr sz="1550">
              <a:latin typeface="Tahoma"/>
              <a:cs typeface="Tahoma"/>
            </a:endParaRPr>
          </a:p>
          <a:p>
            <a:pPr algn="r" marR="7620">
              <a:lnSpc>
                <a:spcPct val="100000"/>
              </a:lnSpc>
              <a:spcBef>
                <a:spcPts val="1140"/>
              </a:spcBef>
            </a:pP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establish</a:t>
            </a:r>
            <a:r>
              <a:rPr dirty="0" sz="155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your</a:t>
            </a:r>
            <a:r>
              <a:rPr dirty="0" sz="155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credibility</a:t>
            </a:r>
            <a:r>
              <a:rPr dirty="0" sz="155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on</a:t>
            </a:r>
            <a:r>
              <a:rPr dirty="0" sz="155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55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subject.</a:t>
            </a:r>
            <a:endParaRPr sz="1550">
              <a:latin typeface="Tahoma"/>
              <a:cs typeface="Tahoma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7091363" y="4887635"/>
            <a:ext cx="1021715" cy="447675"/>
            <a:chOff x="7091363" y="4887635"/>
            <a:chExt cx="1021715" cy="447675"/>
          </a:xfrm>
        </p:grpSpPr>
        <p:sp>
          <p:nvSpPr>
            <p:cNvPr id="19" name="object 19" descr=""/>
            <p:cNvSpPr/>
            <p:nvPr/>
          </p:nvSpPr>
          <p:spPr>
            <a:xfrm>
              <a:off x="7516177" y="5100042"/>
              <a:ext cx="596900" cy="22860"/>
            </a:xfrm>
            <a:custGeom>
              <a:avLst/>
              <a:gdLst/>
              <a:ahLst/>
              <a:cxnLst/>
              <a:rect l="l" t="t" r="r" b="b"/>
              <a:pathLst>
                <a:path w="596900" h="22860">
                  <a:moveTo>
                    <a:pt x="591742" y="22859"/>
                  </a:moveTo>
                  <a:lnTo>
                    <a:pt x="5117" y="22859"/>
                  </a:lnTo>
                  <a:lnTo>
                    <a:pt x="0" y="17742"/>
                  </a:lnTo>
                  <a:lnTo>
                    <a:pt x="0" y="11429"/>
                  </a:lnTo>
                  <a:lnTo>
                    <a:pt x="0" y="5117"/>
                  </a:lnTo>
                  <a:lnTo>
                    <a:pt x="5117" y="0"/>
                  </a:lnTo>
                  <a:lnTo>
                    <a:pt x="588460" y="0"/>
                  </a:lnTo>
                  <a:lnTo>
                    <a:pt x="591367" y="1203"/>
                  </a:lnTo>
                  <a:lnTo>
                    <a:pt x="595655" y="5490"/>
                  </a:lnTo>
                  <a:lnTo>
                    <a:pt x="596859" y="8398"/>
                  </a:lnTo>
                  <a:lnTo>
                    <a:pt x="596859" y="17742"/>
                  </a:lnTo>
                  <a:lnTo>
                    <a:pt x="591742" y="22859"/>
                  </a:lnTo>
                  <a:close/>
                </a:path>
              </a:pathLst>
            </a:custGeom>
            <a:solidFill>
              <a:srgbClr val="D9CC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7091363" y="4887635"/>
              <a:ext cx="447675" cy="447675"/>
            </a:xfrm>
            <a:custGeom>
              <a:avLst/>
              <a:gdLst/>
              <a:ahLst/>
              <a:cxnLst/>
              <a:rect l="l" t="t" r="r" b="b"/>
              <a:pathLst>
                <a:path w="447675" h="447675">
                  <a:moveTo>
                    <a:pt x="417828" y="447674"/>
                  </a:moveTo>
                  <a:lnTo>
                    <a:pt x="29846" y="447674"/>
                  </a:lnTo>
                  <a:lnTo>
                    <a:pt x="18228" y="445329"/>
                  </a:lnTo>
                  <a:lnTo>
                    <a:pt x="8741" y="438933"/>
                  </a:lnTo>
                  <a:lnTo>
                    <a:pt x="2345" y="429445"/>
                  </a:lnTo>
                  <a:lnTo>
                    <a:pt x="0" y="417828"/>
                  </a:lnTo>
                  <a:lnTo>
                    <a:pt x="0" y="29846"/>
                  </a:lnTo>
                  <a:lnTo>
                    <a:pt x="2345" y="18228"/>
                  </a:lnTo>
                  <a:lnTo>
                    <a:pt x="8741" y="8741"/>
                  </a:lnTo>
                  <a:lnTo>
                    <a:pt x="18228" y="2345"/>
                  </a:lnTo>
                  <a:lnTo>
                    <a:pt x="29846" y="0"/>
                  </a:lnTo>
                  <a:lnTo>
                    <a:pt x="425743" y="0"/>
                  </a:lnTo>
                  <a:lnTo>
                    <a:pt x="433335" y="3144"/>
                  </a:lnTo>
                  <a:lnTo>
                    <a:pt x="438932" y="8741"/>
                  </a:lnTo>
                  <a:lnTo>
                    <a:pt x="444530" y="14338"/>
                  </a:lnTo>
                  <a:lnTo>
                    <a:pt x="447674" y="21930"/>
                  </a:lnTo>
                  <a:lnTo>
                    <a:pt x="447674" y="417828"/>
                  </a:lnTo>
                  <a:lnTo>
                    <a:pt x="445329" y="429445"/>
                  </a:lnTo>
                  <a:lnTo>
                    <a:pt x="438932" y="438933"/>
                  </a:lnTo>
                  <a:lnTo>
                    <a:pt x="429445" y="445329"/>
                  </a:lnTo>
                  <a:lnTo>
                    <a:pt x="417828" y="447674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7219215" y="4910514"/>
            <a:ext cx="17716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50">
                <a:solidFill>
                  <a:srgbClr val="3A362F"/>
                </a:solidFill>
                <a:latin typeface="Georgia"/>
                <a:cs typeface="Georgia"/>
              </a:rPr>
              <a:t>4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8297385" y="4933751"/>
            <a:ext cx="5176520" cy="1057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65">
                <a:solidFill>
                  <a:srgbClr val="3A362F"/>
                </a:solidFill>
                <a:latin typeface="Georgia"/>
                <a:cs typeface="Georgia"/>
              </a:rPr>
              <a:t>Choose</a:t>
            </a:r>
            <a:r>
              <a:rPr dirty="0" sz="1800" spc="16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Powerful</a:t>
            </a:r>
            <a:r>
              <a:rPr dirty="0" sz="1800" spc="16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 spc="-10">
                <a:solidFill>
                  <a:srgbClr val="3A362F"/>
                </a:solidFill>
                <a:latin typeface="Georgia"/>
                <a:cs typeface="Georgia"/>
              </a:rPr>
              <a:t>Language</a:t>
            </a:r>
            <a:endParaRPr sz="1800">
              <a:latin typeface="Georgia"/>
              <a:cs typeface="Georgia"/>
            </a:endParaRPr>
          </a:p>
          <a:p>
            <a:pPr marL="12700" marR="5080">
              <a:lnSpc>
                <a:spcPts val="3000"/>
              </a:lnSpc>
              <a:spcBef>
                <a:spcPts val="65"/>
              </a:spcBef>
            </a:pP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Select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5">
                <a:solidFill>
                  <a:srgbClr val="3A362F"/>
                </a:solidFill>
                <a:latin typeface="Tahoma"/>
                <a:cs typeface="Tahoma"/>
              </a:rPr>
              <a:t>vivid,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specific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words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rhetorical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devices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55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enhance </a:t>
            </a: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memorability</a:t>
            </a:r>
            <a:r>
              <a:rPr dirty="0" sz="155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55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impact.</a:t>
            </a:r>
            <a:endParaRPr sz="1550">
              <a:latin typeface="Tahoma"/>
              <a:cs typeface="Tahoma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6517361" y="5916692"/>
            <a:ext cx="1021715" cy="447675"/>
            <a:chOff x="6517361" y="5916692"/>
            <a:chExt cx="1021715" cy="447675"/>
          </a:xfrm>
        </p:grpSpPr>
        <p:sp>
          <p:nvSpPr>
            <p:cNvPr id="24" name="object 24" descr=""/>
            <p:cNvSpPr/>
            <p:nvPr/>
          </p:nvSpPr>
          <p:spPr>
            <a:xfrm>
              <a:off x="6517361" y="6129098"/>
              <a:ext cx="596900" cy="22860"/>
            </a:xfrm>
            <a:custGeom>
              <a:avLst/>
              <a:gdLst/>
              <a:ahLst/>
              <a:cxnLst/>
              <a:rect l="l" t="t" r="r" b="b"/>
              <a:pathLst>
                <a:path w="596900" h="22860">
                  <a:moveTo>
                    <a:pt x="591742" y="22860"/>
                  </a:moveTo>
                  <a:lnTo>
                    <a:pt x="5117" y="22860"/>
                  </a:lnTo>
                  <a:lnTo>
                    <a:pt x="0" y="17742"/>
                  </a:lnTo>
                  <a:lnTo>
                    <a:pt x="0" y="11430"/>
                  </a:lnTo>
                  <a:lnTo>
                    <a:pt x="0" y="5117"/>
                  </a:lnTo>
                  <a:lnTo>
                    <a:pt x="5117" y="0"/>
                  </a:lnTo>
                  <a:lnTo>
                    <a:pt x="588461" y="0"/>
                  </a:lnTo>
                  <a:lnTo>
                    <a:pt x="591368" y="1204"/>
                  </a:lnTo>
                  <a:lnTo>
                    <a:pt x="595655" y="5491"/>
                  </a:lnTo>
                  <a:lnTo>
                    <a:pt x="596859" y="8398"/>
                  </a:lnTo>
                  <a:lnTo>
                    <a:pt x="596859" y="17742"/>
                  </a:lnTo>
                  <a:lnTo>
                    <a:pt x="591742" y="22860"/>
                  </a:lnTo>
                  <a:close/>
                </a:path>
              </a:pathLst>
            </a:custGeom>
            <a:solidFill>
              <a:srgbClr val="D9CCB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091363" y="5916692"/>
              <a:ext cx="447675" cy="447675"/>
            </a:xfrm>
            <a:custGeom>
              <a:avLst/>
              <a:gdLst/>
              <a:ahLst/>
              <a:cxnLst/>
              <a:rect l="l" t="t" r="r" b="b"/>
              <a:pathLst>
                <a:path w="447675" h="447675">
                  <a:moveTo>
                    <a:pt x="417828" y="447674"/>
                  </a:moveTo>
                  <a:lnTo>
                    <a:pt x="29846" y="447674"/>
                  </a:lnTo>
                  <a:lnTo>
                    <a:pt x="18228" y="445329"/>
                  </a:lnTo>
                  <a:lnTo>
                    <a:pt x="8741" y="438932"/>
                  </a:lnTo>
                  <a:lnTo>
                    <a:pt x="2345" y="429445"/>
                  </a:lnTo>
                  <a:lnTo>
                    <a:pt x="0" y="417827"/>
                  </a:lnTo>
                  <a:lnTo>
                    <a:pt x="0" y="29846"/>
                  </a:lnTo>
                  <a:lnTo>
                    <a:pt x="2345" y="18228"/>
                  </a:lnTo>
                  <a:lnTo>
                    <a:pt x="8741" y="8741"/>
                  </a:lnTo>
                  <a:lnTo>
                    <a:pt x="18228" y="2345"/>
                  </a:lnTo>
                  <a:lnTo>
                    <a:pt x="29846" y="0"/>
                  </a:lnTo>
                  <a:lnTo>
                    <a:pt x="425743" y="0"/>
                  </a:lnTo>
                  <a:lnTo>
                    <a:pt x="433335" y="3144"/>
                  </a:lnTo>
                  <a:lnTo>
                    <a:pt x="438932" y="8741"/>
                  </a:lnTo>
                  <a:lnTo>
                    <a:pt x="444530" y="14338"/>
                  </a:lnTo>
                  <a:lnTo>
                    <a:pt x="447674" y="21930"/>
                  </a:lnTo>
                  <a:lnTo>
                    <a:pt x="447674" y="417827"/>
                  </a:lnTo>
                  <a:lnTo>
                    <a:pt x="445329" y="429445"/>
                  </a:lnTo>
                  <a:lnTo>
                    <a:pt x="438932" y="438932"/>
                  </a:lnTo>
                  <a:lnTo>
                    <a:pt x="429445" y="445329"/>
                  </a:lnTo>
                  <a:lnTo>
                    <a:pt x="417828" y="447674"/>
                  </a:lnTo>
                  <a:close/>
                </a:path>
              </a:pathLst>
            </a:custGeom>
            <a:solidFill>
              <a:srgbClr val="F2E7D4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/>
          <p:nvPr/>
        </p:nvSpPr>
        <p:spPr>
          <a:xfrm>
            <a:off x="7219215" y="5939571"/>
            <a:ext cx="17780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50">
                <a:solidFill>
                  <a:srgbClr val="3A362F"/>
                </a:solidFill>
                <a:latin typeface="Georgia"/>
                <a:cs typeface="Georgia"/>
              </a:rPr>
              <a:t>5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015524" y="5962808"/>
            <a:ext cx="5310505" cy="1057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892425">
              <a:lnSpc>
                <a:spcPct val="100000"/>
              </a:lnSpc>
              <a:spcBef>
                <a:spcPts val="100"/>
              </a:spcBef>
            </a:pPr>
            <a:r>
              <a:rPr dirty="0" sz="1800" spc="45">
                <a:solidFill>
                  <a:srgbClr val="3A362F"/>
                </a:solidFill>
                <a:latin typeface="Georgia"/>
                <a:cs typeface="Georgia"/>
              </a:rPr>
              <a:t>Structure</a:t>
            </a:r>
            <a:r>
              <a:rPr dirty="0" sz="1800" spc="7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 spc="-10">
                <a:solidFill>
                  <a:srgbClr val="3A362F"/>
                </a:solidFill>
                <a:latin typeface="Georgia"/>
                <a:cs typeface="Georgia"/>
              </a:rPr>
              <a:t>Strategically</a:t>
            </a:r>
            <a:endParaRPr sz="1800">
              <a:latin typeface="Georgia"/>
              <a:cs typeface="Georgia"/>
            </a:endParaRPr>
          </a:p>
          <a:p>
            <a:pPr algn="r" marR="10795">
              <a:lnSpc>
                <a:spcPct val="100000"/>
              </a:lnSpc>
              <a:spcBef>
                <a:spcPts val="1105"/>
              </a:spcBef>
            </a:pPr>
            <a:r>
              <a:rPr dirty="0" sz="1550" spc="-55">
                <a:solidFill>
                  <a:srgbClr val="3A362F"/>
                </a:solidFill>
                <a:latin typeface="Tahoma"/>
                <a:cs typeface="Tahoma"/>
              </a:rPr>
              <a:t>Organise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your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60">
                <a:solidFill>
                  <a:srgbClr val="3A362F"/>
                </a:solidFill>
                <a:latin typeface="Tahoma"/>
                <a:cs typeface="Tahoma"/>
              </a:rPr>
              <a:t>message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>
                <a:solidFill>
                  <a:srgbClr val="3A362F"/>
                </a:solidFill>
                <a:latin typeface="Tahoma"/>
                <a:cs typeface="Tahoma"/>
              </a:rPr>
              <a:t>build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5">
                <a:solidFill>
                  <a:srgbClr val="3A362F"/>
                </a:solidFill>
                <a:latin typeface="Tahoma"/>
                <a:cs typeface="Tahoma"/>
              </a:rPr>
              <a:t>interest,</a:t>
            </a:r>
            <a:r>
              <a:rPr dirty="0" sz="155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5">
                <a:solidFill>
                  <a:srgbClr val="3A362F"/>
                </a:solidFill>
                <a:latin typeface="Tahoma"/>
                <a:cs typeface="Tahoma"/>
              </a:rPr>
              <a:t>address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5">
                <a:solidFill>
                  <a:srgbClr val="3A362F"/>
                </a:solidFill>
                <a:latin typeface="Tahoma"/>
                <a:cs typeface="Tahoma"/>
              </a:rPr>
              <a:t>objections,</a:t>
            </a:r>
            <a:r>
              <a:rPr dirty="0" sz="155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25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endParaRPr sz="1550">
              <a:latin typeface="Tahoma"/>
              <a:cs typeface="Tahoma"/>
            </a:endParaRPr>
          </a:p>
          <a:p>
            <a:pPr algn="r" marR="5080">
              <a:lnSpc>
                <a:spcPct val="100000"/>
              </a:lnSpc>
              <a:spcBef>
                <a:spcPts val="1140"/>
              </a:spcBef>
            </a:pP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lead</a:t>
            </a:r>
            <a:r>
              <a:rPr dirty="0" sz="155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55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55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30">
                <a:solidFill>
                  <a:srgbClr val="3A362F"/>
                </a:solidFill>
                <a:latin typeface="Tahoma"/>
                <a:cs typeface="Tahoma"/>
              </a:rPr>
              <a:t>clear</a:t>
            </a:r>
            <a:r>
              <a:rPr dirty="0" sz="155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>
                <a:solidFill>
                  <a:srgbClr val="3A362F"/>
                </a:solidFill>
                <a:latin typeface="Tahoma"/>
                <a:cs typeface="Tahoma"/>
              </a:rPr>
              <a:t>call</a:t>
            </a:r>
            <a:r>
              <a:rPr dirty="0" sz="155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55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550" spc="-10">
                <a:solidFill>
                  <a:srgbClr val="3A362F"/>
                </a:solidFill>
                <a:latin typeface="Tahoma"/>
                <a:cs typeface="Tahoma"/>
              </a:rPr>
              <a:t>action.</a:t>
            </a:r>
            <a:endParaRPr sz="15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0" y="0"/>
            <a:ext cx="5486399" cy="82295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25024" y="550227"/>
            <a:ext cx="4624705" cy="5511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450"/>
              <a:t>Ethical</a:t>
            </a:r>
            <a:r>
              <a:rPr dirty="0" sz="3450" spc="290"/>
              <a:t> </a:t>
            </a:r>
            <a:r>
              <a:rPr dirty="0" sz="3450" spc="65"/>
              <a:t>Considerations</a:t>
            </a:r>
            <a:endParaRPr sz="3450"/>
          </a:p>
        </p:txBody>
      </p:sp>
      <p:sp>
        <p:nvSpPr>
          <p:cNvPr id="4" name="object 4" descr=""/>
          <p:cNvSpPr/>
          <p:nvPr/>
        </p:nvSpPr>
        <p:spPr>
          <a:xfrm>
            <a:off x="837724" y="1418987"/>
            <a:ext cx="7468870" cy="1416050"/>
          </a:xfrm>
          <a:custGeom>
            <a:avLst/>
            <a:gdLst/>
            <a:ahLst/>
            <a:cxnLst/>
            <a:rect l="l" t="t" r="r" b="b"/>
            <a:pathLst>
              <a:path w="7468870" h="1416050">
                <a:moveTo>
                  <a:pt x="0" y="28272"/>
                </a:moveTo>
                <a:lnTo>
                  <a:pt x="2221" y="17267"/>
                </a:lnTo>
                <a:lnTo>
                  <a:pt x="8280" y="8280"/>
                </a:lnTo>
                <a:lnTo>
                  <a:pt x="17267" y="2221"/>
                </a:lnTo>
                <a:lnTo>
                  <a:pt x="28272" y="0"/>
                </a:lnTo>
                <a:lnTo>
                  <a:pt x="7440279" y="0"/>
                </a:lnTo>
                <a:lnTo>
                  <a:pt x="7447778" y="0"/>
                </a:lnTo>
                <a:lnTo>
                  <a:pt x="7454969" y="2978"/>
                </a:lnTo>
                <a:lnTo>
                  <a:pt x="7460271" y="8280"/>
                </a:lnTo>
                <a:lnTo>
                  <a:pt x="7465574" y="13583"/>
                </a:lnTo>
                <a:lnTo>
                  <a:pt x="7468553" y="20774"/>
                </a:lnTo>
                <a:lnTo>
                  <a:pt x="7468553" y="28272"/>
                </a:lnTo>
                <a:lnTo>
                  <a:pt x="7468553" y="1387498"/>
                </a:lnTo>
                <a:lnTo>
                  <a:pt x="7466331" y="1398504"/>
                </a:lnTo>
                <a:lnTo>
                  <a:pt x="7460272" y="1407491"/>
                </a:lnTo>
                <a:lnTo>
                  <a:pt x="7451285" y="1413550"/>
                </a:lnTo>
                <a:lnTo>
                  <a:pt x="7440279" y="1415771"/>
                </a:lnTo>
                <a:lnTo>
                  <a:pt x="28272" y="1415771"/>
                </a:lnTo>
                <a:lnTo>
                  <a:pt x="17267" y="1413550"/>
                </a:lnTo>
                <a:lnTo>
                  <a:pt x="8280" y="1407491"/>
                </a:lnTo>
                <a:lnTo>
                  <a:pt x="2221" y="1398504"/>
                </a:lnTo>
                <a:lnTo>
                  <a:pt x="0" y="1387498"/>
                </a:lnTo>
                <a:lnTo>
                  <a:pt x="0" y="28272"/>
                </a:lnTo>
                <a:close/>
              </a:path>
            </a:pathLst>
          </a:custGeom>
          <a:ln w="22849">
            <a:solidFill>
              <a:srgbClr val="D9CC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837724" y="3023234"/>
            <a:ext cx="7468870" cy="1416050"/>
          </a:xfrm>
          <a:custGeom>
            <a:avLst/>
            <a:gdLst/>
            <a:ahLst/>
            <a:cxnLst/>
            <a:rect l="l" t="t" r="r" b="b"/>
            <a:pathLst>
              <a:path w="7468870" h="1416050">
                <a:moveTo>
                  <a:pt x="0" y="28273"/>
                </a:moveTo>
                <a:lnTo>
                  <a:pt x="2221" y="17267"/>
                </a:lnTo>
                <a:lnTo>
                  <a:pt x="8280" y="8280"/>
                </a:lnTo>
                <a:lnTo>
                  <a:pt x="17267" y="2221"/>
                </a:lnTo>
                <a:lnTo>
                  <a:pt x="28272" y="0"/>
                </a:lnTo>
                <a:lnTo>
                  <a:pt x="7440279" y="0"/>
                </a:lnTo>
                <a:lnTo>
                  <a:pt x="7447778" y="0"/>
                </a:lnTo>
                <a:lnTo>
                  <a:pt x="7454969" y="2978"/>
                </a:lnTo>
                <a:lnTo>
                  <a:pt x="7460271" y="8281"/>
                </a:lnTo>
                <a:lnTo>
                  <a:pt x="7465574" y="13583"/>
                </a:lnTo>
                <a:lnTo>
                  <a:pt x="7468553" y="20774"/>
                </a:lnTo>
                <a:lnTo>
                  <a:pt x="7468553" y="28273"/>
                </a:lnTo>
                <a:lnTo>
                  <a:pt x="7468553" y="1387499"/>
                </a:lnTo>
                <a:lnTo>
                  <a:pt x="7466331" y="1398504"/>
                </a:lnTo>
                <a:lnTo>
                  <a:pt x="7460272" y="1407491"/>
                </a:lnTo>
                <a:lnTo>
                  <a:pt x="7451285" y="1413550"/>
                </a:lnTo>
                <a:lnTo>
                  <a:pt x="7440279" y="1415772"/>
                </a:lnTo>
                <a:lnTo>
                  <a:pt x="28272" y="1415772"/>
                </a:lnTo>
                <a:lnTo>
                  <a:pt x="17267" y="1413550"/>
                </a:lnTo>
                <a:lnTo>
                  <a:pt x="8280" y="1407491"/>
                </a:lnTo>
                <a:lnTo>
                  <a:pt x="2221" y="1398504"/>
                </a:lnTo>
                <a:lnTo>
                  <a:pt x="0" y="1387499"/>
                </a:lnTo>
                <a:lnTo>
                  <a:pt x="0" y="28273"/>
                </a:lnTo>
                <a:close/>
              </a:path>
            </a:pathLst>
          </a:custGeom>
          <a:ln w="22849">
            <a:solidFill>
              <a:srgbClr val="D9CC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837724" y="4627482"/>
            <a:ext cx="7468870" cy="1416050"/>
          </a:xfrm>
          <a:custGeom>
            <a:avLst/>
            <a:gdLst/>
            <a:ahLst/>
            <a:cxnLst/>
            <a:rect l="l" t="t" r="r" b="b"/>
            <a:pathLst>
              <a:path w="7468870" h="1416050">
                <a:moveTo>
                  <a:pt x="0" y="28272"/>
                </a:moveTo>
                <a:lnTo>
                  <a:pt x="2221" y="17268"/>
                </a:lnTo>
                <a:lnTo>
                  <a:pt x="8280" y="8281"/>
                </a:lnTo>
                <a:lnTo>
                  <a:pt x="17267" y="2221"/>
                </a:lnTo>
                <a:lnTo>
                  <a:pt x="28272" y="0"/>
                </a:lnTo>
                <a:lnTo>
                  <a:pt x="7440279" y="0"/>
                </a:lnTo>
                <a:lnTo>
                  <a:pt x="7447778" y="0"/>
                </a:lnTo>
                <a:lnTo>
                  <a:pt x="7454969" y="2978"/>
                </a:lnTo>
                <a:lnTo>
                  <a:pt x="7460271" y="8281"/>
                </a:lnTo>
                <a:lnTo>
                  <a:pt x="7465574" y="13583"/>
                </a:lnTo>
                <a:lnTo>
                  <a:pt x="7468553" y="20774"/>
                </a:lnTo>
                <a:lnTo>
                  <a:pt x="7468553" y="28272"/>
                </a:lnTo>
                <a:lnTo>
                  <a:pt x="7468553" y="1387499"/>
                </a:lnTo>
                <a:lnTo>
                  <a:pt x="7466331" y="1398504"/>
                </a:lnTo>
                <a:lnTo>
                  <a:pt x="7460272" y="1407491"/>
                </a:lnTo>
                <a:lnTo>
                  <a:pt x="7451285" y="1413550"/>
                </a:lnTo>
                <a:lnTo>
                  <a:pt x="7440279" y="1415772"/>
                </a:lnTo>
                <a:lnTo>
                  <a:pt x="28272" y="1415772"/>
                </a:lnTo>
                <a:lnTo>
                  <a:pt x="17267" y="1413550"/>
                </a:lnTo>
                <a:lnTo>
                  <a:pt x="8280" y="1407491"/>
                </a:lnTo>
                <a:lnTo>
                  <a:pt x="2221" y="1398504"/>
                </a:lnTo>
                <a:lnTo>
                  <a:pt x="0" y="1387499"/>
                </a:lnTo>
                <a:lnTo>
                  <a:pt x="0" y="28272"/>
                </a:lnTo>
                <a:close/>
              </a:path>
            </a:pathLst>
          </a:custGeom>
          <a:ln w="22849">
            <a:solidFill>
              <a:srgbClr val="D9CC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837724" y="6231730"/>
            <a:ext cx="7468870" cy="1416050"/>
          </a:xfrm>
          <a:custGeom>
            <a:avLst/>
            <a:gdLst/>
            <a:ahLst/>
            <a:cxnLst/>
            <a:rect l="l" t="t" r="r" b="b"/>
            <a:pathLst>
              <a:path w="7468870" h="1416050">
                <a:moveTo>
                  <a:pt x="0" y="28273"/>
                </a:moveTo>
                <a:lnTo>
                  <a:pt x="2221" y="17267"/>
                </a:lnTo>
                <a:lnTo>
                  <a:pt x="8280" y="8280"/>
                </a:lnTo>
                <a:lnTo>
                  <a:pt x="17267" y="2221"/>
                </a:lnTo>
                <a:lnTo>
                  <a:pt x="28272" y="0"/>
                </a:lnTo>
                <a:lnTo>
                  <a:pt x="7440279" y="0"/>
                </a:lnTo>
                <a:lnTo>
                  <a:pt x="7447778" y="0"/>
                </a:lnTo>
                <a:lnTo>
                  <a:pt x="7454969" y="2978"/>
                </a:lnTo>
                <a:lnTo>
                  <a:pt x="7460271" y="8281"/>
                </a:lnTo>
                <a:lnTo>
                  <a:pt x="7465574" y="13583"/>
                </a:lnTo>
                <a:lnTo>
                  <a:pt x="7468553" y="20774"/>
                </a:lnTo>
                <a:lnTo>
                  <a:pt x="7468553" y="28273"/>
                </a:lnTo>
                <a:lnTo>
                  <a:pt x="7468553" y="1387498"/>
                </a:lnTo>
                <a:lnTo>
                  <a:pt x="7466331" y="1398504"/>
                </a:lnTo>
                <a:lnTo>
                  <a:pt x="7460272" y="1407491"/>
                </a:lnTo>
                <a:lnTo>
                  <a:pt x="7451285" y="1413550"/>
                </a:lnTo>
                <a:lnTo>
                  <a:pt x="7440279" y="1415772"/>
                </a:lnTo>
                <a:lnTo>
                  <a:pt x="28272" y="1415772"/>
                </a:lnTo>
                <a:lnTo>
                  <a:pt x="17267" y="1413550"/>
                </a:lnTo>
                <a:lnTo>
                  <a:pt x="8280" y="1407491"/>
                </a:lnTo>
                <a:lnTo>
                  <a:pt x="2221" y="1398504"/>
                </a:lnTo>
                <a:lnTo>
                  <a:pt x="0" y="1387498"/>
                </a:lnTo>
                <a:lnTo>
                  <a:pt x="0" y="28273"/>
                </a:lnTo>
                <a:close/>
              </a:path>
            </a:pathLst>
          </a:custGeom>
          <a:ln w="22849">
            <a:solidFill>
              <a:srgbClr val="D9CC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972859" y="1481340"/>
            <a:ext cx="6941820" cy="5958205"/>
          </a:xfrm>
          <a:prstGeom prst="rect">
            <a:avLst/>
          </a:prstGeom>
        </p:spPr>
        <p:txBody>
          <a:bodyPr wrap="square" lIns="0" tIns="139065" rIns="0" bIns="0" rtlCol="0" vert="horz">
            <a:spAutoFit/>
          </a:bodyPr>
          <a:lstStyle/>
          <a:p>
            <a:pPr marL="76200">
              <a:lnSpc>
                <a:spcPct val="100000"/>
              </a:lnSpc>
              <a:spcBef>
                <a:spcPts val="1095"/>
              </a:spcBef>
            </a:pP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Truth</a:t>
            </a:r>
            <a:r>
              <a:rPr dirty="0" sz="1800" spc="13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and</a:t>
            </a:r>
            <a:r>
              <a:rPr dirty="0" sz="1800" spc="13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 spc="40">
                <a:solidFill>
                  <a:srgbClr val="3A362F"/>
                </a:solidFill>
                <a:latin typeface="Georgia"/>
                <a:cs typeface="Georgia"/>
              </a:rPr>
              <a:t>Accuracy</a:t>
            </a:r>
            <a:endParaRPr sz="1800">
              <a:latin typeface="Georgia"/>
              <a:cs typeface="Georgia"/>
            </a:endParaRPr>
          </a:p>
          <a:p>
            <a:pPr marL="76200" marR="140335">
              <a:lnSpc>
                <a:spcPts val="2850"/>
              </a:lnSpc>
              <a:spcBef>
                <a:spcPts val="210"/>
              </a:spcBef>
            </a:pP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ethical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persuader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commits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factual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accuracy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avoids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deceptive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claims,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even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when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inconvenient.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600">
              <a:latin typeface="Tahoma"/>
              <a:cs typeface="Tahoma"/>
            </a:endParaRPr>
          </a:p>
          <a:p>
            <a:pPr marL="76200">
              <a:lnSpc>
                <a:spcPct val="100000"/>
              </a:lnSpc>
            </a:pP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Respect</a:t>
            </a:r>
            <a:r>
              <a:rPr dirty="0" sz="1800" spc="34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 spc="-25">
                <a:solidFill>
                  <a:srgbClr val="3A362F"/>
                </a:solidFill>
                <a:latin typeface="Georgia"/>
                <a:cs typeface="Georgia"/>
              </a:rPr>
              <a:t>for</a:t>
            </a:r>
            <a:endParaRPr sz="1800">
              <a:latin typeface="Georgia"/>
              <a:cs typeface="Georgia"/>
            </a:endParaRPr>
          </a:p>
          <a:p>
            <a:pPr marL="76200" marR="269875">
              <a:lnSpc>
                <a:spcPts val="2850"/>
              </a:lnSpc>
              <a:spcBef>
                <a:spcPts val="209"/>
              </a:spcBef>
            </a:pPr>
            <a:r>
              <a:rPr dirty="0" sz="1600" spc="-900">
                <a:solidFill>
                  <a:srgbClr val="3A362F"/>
                </a:solidFill>
                <a:latin typeface="Tahoma"/>
                <a:cs typeface="Tahoma"/>
              </a:rPr>
              <a:t>P</a:t>
            </a:r>
            <a:r>
              <a:rPr dirty="0" baseline="9259" sz="2700" spc="-434">
                <a:solidFill>
                  <a:srgbClr val="3A362F"/>
                </a:solidFill>
                <a:latin typeface="Georgia"/>
                <a:cs typeface="Georgia"/>
              </a:rPr>
              <a:t>A</a:t>
            </a:r>
            <a:r>
              <a:rPr dirty="0" sz="1600" spc="-575">
                <a:solidFill>
                  <a:srgbClr val="3A362F"/>
                </a:solidFill>
                <a:latin typeface="Tahoma"/>
                <a:cs typeface="Tahoma"/>
              </a:rPr>
              <a:t>e</a:t>
            </a:r>
            <a:r>
              <a:rPr dirty="0" baseline="9259" sz="2700" spc="-802">
                <a:solidFill>
                  <a:srgbClr val="3A362F"/>
                </a:solidFill>
                <a:latin typeface="Georgia"/>
                <a:cs typeface="Georgia"/>
              </a:rPr>
              <a:t>u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r</a:t>
            </a:r>
            <a:r>
              <a:rPr dirty="0" sz="1600" spc="-730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baseline="9259" sz="2700" spc="-37">
                <a:solidFill>
                  <a:srgbClr val="3A362F"/>
                </a:solidFill>
                <a:latin typeface="Georgia"/>
                <a:cs typeface="Georgia"/>
              </a:rPr>
              <a:t>t</a:t>
            </a:r>
            <a:r>
              <a:rPr dirty="0" sz="1600" spc="-880">
                <a:solidFill>
                  <a:srgbClr val="3A362F"/>
                </a:solidFill>
                <a:latin typeface="Tahoma"/>
                <a:cs typeface="Tahoma"/>
              </a:rPr>
              <a:t>u</a:t>
            </a:r>
            <a:r>
              <a:rPr dirty="0" baseline="9259" sz="2700" spc="-292">
                <a:solidFill>
                  <a:srgbClr val="3A362F"/>
                </a:solidFill>
                <a:latin typeface="Georgia"/>
                <a:cs typeface="Georgia"/>
              </a:rPr>
              <a:t>o</a:t>
            </a:r>
            <a:r>
              <a:rPr dirty="0" sz="1600" spc="-645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baseline="9259" sz="2700" spc="-735">
                <a:solidFill>
                  <a:srgbClr val="3A362F"/>
                </a:solidFill>
                <a:latin typeface="Georgia"/>
                <a:cs typeface="Georgia"/>
              </a:rPr>
              <a:t>n</a:t>
            </a:r>
            <a:r>
              <a:rPr dirty="0" sz="1600" spc="-204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baseline="9259" sz="2700" spc="-1222">
                <a:solidFill>
                  <a:srgbClr val="3A362F"/>
                </a:solidFill>
                <a:latin typeface="Georgia"/>
                <a:cs typeface="Georgia"/>
              </a:rPr>
              <a:t>o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</a:t>
            </a:r>
            <a:r>
              <a:rPr dirty="0" sz="1600" spc="-405">
                <a:solidFill>
                  <a:srgbClr val="3A362F"/>
                </a:solidFill>
                <a:latin typeface="Tahoma"/>
                <a:cs typeface="Tahoma"/>
              </a:rPr>
              <a:t>o</a:t>
            </a:r>
            <a:r>
              <a:rPr dirty="0" baseline="9259" sz="2700" spc="-1822">
                <a:solidFill>
                  <a:srgbClr val="3A362F"/>
                </a:solidFill>
                <a:latin typeface="Georgia"/>
                <a:cs typeface="Georgia"/>
              </a:rPr>
              <a:t>m</a:t>
            </a:r>
            <a:r>
              <a:rPr dirty="0" sz="1600" spc="-5">
                <a:solidFill>
                  <a:srgbClr val="3A362F"/>
                </a:solidFill>
                <a:latin typeface="Tahoma"/>
                <a:cs typeface="Tahoma"/>
              </a:rPr>
              <a:t>n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710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baseline="9259" sz="2700" spc="-412">
                <a:solidFill>
                  <a:srgbClr val="3A362F"/>
                </a:solidFill>
                <a:latin typeface="Georgia"/>
                <a:cs typeface="Georgia"/>
              </a:rPr>
              <a:t>y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h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o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u</a:t>
            </a:r>
            <a:r>
              <a:rPr dirty="0" sz="1600" spc="-5">
                <a:solidFill>
                  <a:srgbClr val="3A362F"/>
                </a:solidFill>
                <a:latin typeface="Tahoma"/>
                <a:cs typeface="Tahoma"/>
              </a:rPr>
              <a:t>l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aim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convince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through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reason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emotion,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not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coerce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or manipulate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through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deception.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600">
              <a:latin typeface="Tahoma"/>
              <a:cs typeface="Tahoma"/>
            </a:endParaRPr>
          </a:p>
          <a:p>
            <a:pPr marL="76200">
              <a:lnSpc>
                <a:spcPct val="100000"/>
              </a:lnSpc>
            </a:pPr>
            <a:r>
              <a:rPr dirty="0" sz="1800" spc="10">
                <a:solidFill>
                  <a:srgbClr val="3A362F"/>
                </a:solidFill>
                <a:latin typeface="Georgia"/>
                <a:cs typeface="Georgia"/>
              </a:rPr>
              <a:t>Consideration</a:t>
            </a:r>
            <a:r>
              <a:rPr dirty="0" sz="1800" spc="38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 spc="-25">
                <a:solidFill>
                  <a:srgbClr val="3A362F"/>
                </a:solidFill>
                <a:latin typeface="Georgia"/>
                <a:cs typeface="Georgia"/>
              </a:rPr>
              <a:t>of</a:t>
            </a:r>
            <a:endParaRPr sz="1800">
              <a:latin typeface="Georgia"/>
              <a:cs typeface="Georgia"/>
            </a:endParaRPr>
          </a:p>
          <a:p>
            <a:pPr marL="76200" marR="438150">
              <a:lnSpc>
                <a:spcPts val="2850"/>
              </a:lnSpc>
              <a:spcBef>
                <a:spcPts val="209"/>
              </a:spcBef>
            </a:pPr>
            <a:r>
              <a:rPr dirty="0" sz="1600" spc="-990">
                <a:solidFill>
                  <a:srgbClr val="3A362F"/>
                </a:solidFill>
                <a:latin typeface="Tahoma"/>
                <a:cs typeface="Tahoma"/>
              </a:rPr>
              <a:t>R</a:t>
            </a:r>
            <a:r>
              <a:rPr dirty="0" baseline="9259" sz="2700" spc="-494">
                <a:solidFill>
                  <a:srgbClr val="3A362F"/>
                </a:solidFill>
                <a:latin typeface="Georgia"/>
                <a:cs typeface="Georgia"/>
              </a:rPr>
              <a:t>C</a:t>
            </a:r>
            <a:r>
              <a:rPr dirty="0" sz="1600" spc="-455">
                <a:solidFill>
                  <a:srgbClr val="3A362F"/>
                </a:solidFill>
                <a:latin typeface="Tahoma"/>
                <a:cs typeface="Tahoma"/>
              </a:rPr>
              <a:t>e</a:t>
            </a:r>
            <a:r>
              <a:rPr dirty="0" baseline="9259" sz="2700" spc="-862">
                <a:solidFill>
                  <a:srgbClr val="3A362F"/>
                </a:solidFill>
                <a:latin typeface="Georgia"/>
                <a:cs typeface="Georgia"/>
              </a:rPr>
              <a:t>o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baseline="9259" sz="2700" spc="-1537">
                <a:solidFill>
                  <a:srgbClr val="3A362F"/>
                </a:solidFill>
                <a:latin typeface="Georgia"/>
                <a:cs typeface="Georgia"/>
              </a:rPr>
              <a:t>n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p</a:t>
            </a:r>
            <a:r>
              <a:rPr dirty="0" sz="1600" spc="-715">
                <a:solidFill>
                  <a:srgbClr val="3A362F"/>
                </a:solidFill>
                <a:latin typeface="Tahoma"/>
                <a:cs typeface="Tahoma"/>
              </a:rPr>
              <a:t>o</a:t>
            </a:r>
            <a:r>
              <a:rPr dirty="0" baseline="9259" sz="2700" spc="-172">
                <a:solidFill>
                  <a:srgbClr val="3A362F"/>
                </a:solidFill>
                <a:latin typeface="Georgia"/>
                <a:cs typeface="Georgia"/>
              </a:rPr>
              <a:t>s</a:t>
            </a:r>
            <a:r>
              <a:rPr dirty="0" sz="1600" spc="-770">
                <a:solidFill>
                  <a:srgbClr val="3A362F"/>
                </a:solidFill>
                <a:latin typeface="Tahoma"/>
                <a:cs typeface="Tahoma"/>
              </a:rPr>
              <a:t>n</a:t>
            </a:r>
            <a:r>
              <a:rPr dirty="0" baseline="9259" sz="2700" spc="-300">
                <a:solidFill>
                  <a:srgbClr val="3A362F"/>
                </a:solidFill>
                <a:latin typeface="Georgia"/>
                <a:cs typeface="Georgia"/>
              </a:rPr>
              <a:t>e</a:t>
            </a:r>
            <a:r>
              <a:rPr dirty="0" sz="1600" spc="-484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baseline="9259" sz="2700" spc="-855">
                <a:solidFill>
                  <a:srgbClr val="3A362F"/>
                </a:solidFill>
                <a:latin typeface="Georgia"/>
                <a:cs typeface="Georgia"/>
              </a:rPr>
              <a:t>q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i</a:t>
            </a:r>
            <a:r>
              <a:rPr dirty="0" sz="1600" spc="-705">
                <a:solidFill>
                  <a:srgbClr val="3A362F"/>
                </a:solidFill>
                <a:latin typeface="Tahoma"/>
                <a:cs typeface="Tahoma"/>
              </a:rPr>
              <a:t>b</a:t>
            </a:r>
            <a:r>
              <a:rPr dirty="0" baseline="9259" sz="2700" spc="-547">
                <a:solidFill>
                  <a:srgbClr val="3A362F"/>
                </a:solidFill>
                <a:latin typeface="Georgia"/>
                <a:cs typeface="Georgia"/>
              </a:rPr>
              <a:t>u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l</a:t>
            </a:r>
            <a:r>
              <a:rPr dirty="0" baseline="9259" sz="2700" spc="-1282">
                <a:solidFill>
                  <a:srgbClr val="3A362F"/>
                </a:solidFill>
                <a:latin typeface="Georgia"/>
                <a:cs typeface="Georgia"/>
              </a:rPr>
              <a:t>e</a:t>
            </a:r>
            <a:r>
              <a:rPr dirty="0" sz="1600" spc="5">
                <a:solidFill>
                  <a:srgbClr val="3A362F"/>
                </a:solidFill>
                <a:latin typeface="Tahoma"/>
                <a:cs typeface="Tahoma"/>
              </a:rPr>
              <a:t>e</a:t>
            </a:r>
            <a:r>
              <a:rPr dirty="0" sz="1600" spc="-3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baseline="9259" sz="2700" spc="-1380">
                <a:solidFill>
                  <a:srgbClr val="3A362F"/>
                </a:solidFill>
                <a:latin typeface="Georgia"/>
                <a:cs typeface="Georgia"/>
              </a:rPr>
              <a:t>n</a:t>
            </a:r>
            <a:r>
              <a:rPr dirty="0" sz="1600" spc="-15">
                <a:solidFill>
                  <a:srgbClr val="3A362F"/>
                </a:solidFill>
                <a:latin typeface="Tahoma"/>
                <a:cs typeface="Tahoma"/>
              </a:rPr>
              <a:t>p</a:t>
            </a:r>
            <a:r>
              <a:rPr dirty="0" sz="1600" spc="-819">
                <a:solidFill>
                  <a:srgbClr val="3A362F"/>
                </a:solidFill>
                <a:latin typeface="Tahoma"/>
                <a:cs typeface="Tahoma"/>
              </a:rPr>
              <a:t>e</a:t>
            </a:r>
            <a:r>
              <a:rPr dirty="0" baseline="9259" sz="2700" spc="-284">
                <a:solidFill>
                  <a:srgbClr val="3A362F"/>
                </a:solidFill>
                <a:latin typeface="Georgia"/>
                <a:cs typeface="Georgia"/>
              </a:rPr>
              <a:t>c</a:t>
            </a:r>
            <a:r>
              <a:rPr dirty="0" sz="1600" spc="-395">
                <a:solidFill>
                  <a:srgbClr val="3A362F"/>
                </a:solidFill>
                <a:latin typeface="Tahoma"/>
                <a:cs typeface="Tahoma"/>
              </a:rPr>
              <a:t>r</a:t>
            </a:r>
            <a:r>
              <a:rPr dirty="0" baseline="9259" sz="2700" spc="-855">
                <a:solidFill>
                  <a:srgbClr val="3A362F"/>
                </a:solidFill>
                <a:latin typeface="Georgia"/>
                <a:cs typeface="Georgia"/>
              </a:rPr>
              <a:t>e</a:t>
            </a:r>
            <a:r>
              <a:rPr dirty="0" sz="1600" spc="-70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baseline="9259" sz="2700" spc="-1117">
                <a:solidFill>
                  <a:srgbClr val="3A362F"/>
                </a:solidFill>
                <a:latin typeface="Georgia"/>
                <a:cs typeface="Georgia"/>
              </a:rPr>
              <a:t>s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ua</a:t>
            </a:r>
            <a:r>
              <a:rPr dirty="0" sz="1600" spc="-15">
                <a:solidFill>
                  <a:srgbClr val="3A362F"/>
                </a:solidFill>
                <a:latin typeface="Tahoma"/>
                <a:cs typeface="Tahoma"/>
              </a:rPr>
              <a:t>d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e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r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consider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potential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impacts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of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their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messages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on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individuals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society.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600">
              <a:latin typeface="Tahoma"/>
              <a:cs typeface="Tahoma"/>
            </a:endParaRPr>
          </a:p>
          <a:p>
            <a:pPr marL="76200">
              <a:lnSpc>
                <a:spcPct val="100000"/>
              </a:lnSpc>
            </a:pPr>
            <a:r>
              <a:rPr dirty="0" sz="1800">
                <a:solidFill>
                  <a:srgbClr val="3A362F"/>
                </a:solidFill>
                <a:latin typeface="Georgia"/>
                <a:cs typeface="Georgia"/>
              </a:rPr>
              <a:t>Transparency</a:t>
            </a:r>
            <a:r>
              <a:rPr dirty="0" sz="1800" spc="49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800" spc="-25">
                <a:solidFill>
                  <a:srgbClr val="3A362F"/>
                </a:solidFill>
                <a:latin typeface="Georgia"/>
                <a:cs typeface="Georgia"/>
              </a:rPr>
              <a:t>of</a:t>
            </a:r>
            <a:endParaRPr sz="1800">
              <a:latin typeface="Georgia"/>
              <a:cs typeface="Georgia"/>
            </a:endParaRPr>
          </a:p>
          <a:p>
            <a:pPr marL="76200" marR="43180">
              <a:lnSpc>
                <a:spcPts val="2850"/>
              </a:lnSpc>
              <a:spcBef>
                <a:spcPts val="55"/>
              </a:spcBef>
            </a:pPr>
            <a:r>
              <a:rPr dirty="0" baseline="9259" sz="2700" spc="-1080">
                <a:solidFill>
                  <a:srgbClr val="3A362F"/>
                </a:solidFill>
                <a:latin typeface="Georgia"/>
                <a:cs typeface="Georgia"/>
              </a:rPr>
              <a:t>I</a:t>
            </a:r>
            <a:r>
              <a:rPr dirty="0" sz="1600" spc="-635">
                <a:solidFill>
                  <a:srgbClr val="3A362F"/>
                </a:solidFill>
                <a:latin typeface="Tahoma"/>
                <a:cs typeface="Tahoma"/>
              </a:rPr>
              <a:t>M</a:t>
            </a:r>
            <a:r>
              <a:rPr dirty="0" baseline="9259" sz="2700" spc="-787">
                <a:solidFill>
                  <a:srgbClr val="3A362F"/>
                </a:solidFill>
                <a:latin typeface="Georgia"/>
                <a:cs typeface="Georgia"/>
              </a:rPr>
              <a:t>n</a:t>
            </a:r>
            <a:r>
              <a:rPr dirty="0" sz="1600" spc="-335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baseline="9259" sz="2700" spc="-562">
                <a:solidFill>
                  <a:srgbClr val="3A362F"/>
                </a:solidFill>
                <a:latin typeface="Georgia"/>
                <a:cs typeface="Georgia"/>
              </a:rPr>
              <a:t>t</a:t>
            </a:r>
            <a:r>
              <a:rPr dirty="0" sz="1600" spc="-420">
                <a:solidFill>
                  <a:srgbClr val="3A362F"/>
                </a:solidFill>
                <a:latin typeface="Tahoma"/>
                <a:cs typeface="Tahoma"/>
              </a:rPr>
              <a:t>k</a:t>
            </a:r>
            <a:r>
              <a:rPr dirty="0" baseline="9259" sz="2700" spc="-810">
                <a:solidFill>
                  <a:srgbClr val="3A362F"/>
                </a:solidFill>
                <a:latin typeface="Georgia"/>
                <a:cs typeface="Georgia"/>
              </a:rPr>
              <a:t>e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i</a:t>
            </a:r>
            <a:r>
              <a:rPr dirty="0" sz="1600" spc="-725">
                <a:solidFill>
                  <a:srgbClr val="3A362F"/>
                </a:solidFill>
                <a:latin typeface="Tahoma"/>
                <a:cs typeface="Tahoma"/>
              </a:rPr>
              <a:t>n</a:t>
            </a:r>
            <a:r>
              <a:rPr dirty="0" baseline="9259" sz="2700" spc="-615">
                <a:solidFill>
                  <a:srgbClr val="3A362F"/>
                </a:solidFill>
                <a:latin typeface="Georgia"/>
                <a:cs typeface="Georgia"/>
              </a:rPr>
              <a:t>n</a:t>
            </a:r>
            <a:r>
              <a:rPr dirty="0" sz="1600" spc="-490">
                <a:solidFill>
                  <a:srgbClr val="3A362F"/>
                </a:solidFill>
                <a:latin typeface="Tahoma"/>
                <a:cs typeface="Tahoma"/>
              </a:rPr>
              <a:t>g</a:t>
            </a:r>
            <a:r>
              <a:rPr dirty="0" baseline="9259" sz="2700" spc="44">
                <a:solidFill>
                  <a:srgbClr val="3A362F"/>
                </a:solidFill>
                <a:latin typeface="Georgia"/>
                <a:cs typeface="Georgia"/>
              </a:rPr>
              <a:t>t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p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e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r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suas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i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v</a:t>
            </a:r>
            <a:r>
              <a:rPr dirty="0" sz="1600" spc="-15">
                <a:solidFill>
                  <a:srgbClr val="3A362F"/>
                </a:solidFill>
                <a:latin typeface="Tahoma"/>
                <a:cs typeface="Tahoma"/>
              </a:rPr>
              <a:t>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goals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clear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rather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than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disguising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them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as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neutral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information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shows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respect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for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audience.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024" y="1889481"/>
            <a:ext cx="3952240" cy="6121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850" spc="95"/>
              <a:t>What</a:t>
            </a:r>
            <a:r>
              <a:rPr dirty="0" sz="3850" spc="60"/>
              <a:t> </a:t>
            </a:r>
            <a:r>
              <a:rPr dirty="0" sz="3850"/>
              <a:t>We'll</a:t>
            </a:r>
            <a:r>
              <a:rPr dirty="0" sz="3850" spc="65"/>
              <a:t> </a:t>
            </a:r>
            <a:r>
              <a:rPr dirty="0" sz="3850" spc="114"/>
              <a:t>Cover</a:t>
            </a:r>
            <a:endParaRPr sz="3850"/>
          </a:p>
        </p:txBody>
      </p:sp>
      <p:sp>
        <p:nvSpPr>
          <p:cNvPr id="3" name="object 3" descr=""/>
          <p:cNvSpPr/>
          <p:nvPr/>
        </p:nvSpPr>
        <p:spPr>
          <a:xfrm>
            <a:off x="837724" y="2959178"/>
            <a:ext cx="6372860" cy="1568450"/>
          </a:xfrm>
          <a:custGeom>
            <a:avLst/>
            <a:gdLst/>
            <a:ahLst/>
            <a:cxnLst/>
            <a:rect l="l" t="t" r="r" b="b"/>
            <a:pathLst>
              <a:path w="6372859" h="1568450">
                <a:moveTo>
                  <a:pt x="0" y="31412"/>
                </a:moveTo>
                <a:lnTo>
                  <a:pt x="2468" y="19185"/>
                </a:lnTo>
                <a:lnTo>
                  <a:pt x="9200" y="9200"/>
                </a:lnTo>
                <a:lnTo>
                  <a:pt x="19185" y="2468"/>
                </a:lnTo>
                <a:lnTo>
                  <a:pt x="31412" y="0"/>
                </a:lnTo>
                <a:lnTo>
                  <a:pt x="6341288" y="0"/>
                </a:lnTo>
                <a:lnTo>
                  <a:pt x="6349618" y="0"/>
                </a:lnTo>
                <a:lnTo>
                  <a:pt x="6357609" y="3309"/>
                </a:lnTo>
                <a:lnTo>
                  <a:pt x="6363500" y="9200"/>
                </a:lnTo>
                <a:lnTo>
                  <a:pt x="6369391" y="15091"/>
                </a:lnTo>
                <a:lnTo>
                  <a:pt x="6372700" y="23081"/>
                </a:lnTo>
                <a:lnTo>
                  <a:pt x="6372700" y="31412"/>
                </a:lnTo>
                <a:lnTo>
                  <a:pt x="6372700" y="1536878"/>
                </a:lnTo>
                <a:lnTo>
                  <a:pt x="6370232" y="1549105"/>
                </a:lnTo>
                <a:lnTo>
                  <a:pt x="6363500" y="1559090"/>
                </a:lnTo>
                <a:lnTo>
                  <a:pt x="6353515" y="1565822"/>
                </a:lnTo>
                <a:lnTo>
                  <a:pt x="6341288" y="1568291"/>
                </a:lnTo>
                <a:lnTo>
                  <a:pt x="31412" y="1568291"/>
                </a:lnTo>
                <a:lnTo>
                  <a:pt x="19185" y="1565822"/>
                </a:lnTo>
                <a:lnTo>
                  <a:pt x="9200" y="1559090"/>
                </a:lnTo>
                <a:lnTo>
                  <a:pt x="2468" y="1549105"/>
                </a:lnTo>
                <a:lnTo>
                  <a:pt x="0" y="1536878"/>
                </a:lnTo>
                <a:lnTo>
                  <a:pt x="0" y="31412"/>
                </a:lnTo>
                <a:close/>
              </a:path>
            </a:pathLst>
          </a:custGeom>
          <a:ln w="22849">
            <a:solidFill>
              <a:srgbClr val="D9CC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57315" y="3166069"/>
            <a:ext cx="5295265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Foundations</a:t>
            </a:r>
            <a:r>
              <a:rPr dirty="0" sz="1900" spc="19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of</a:t>
            </a:r>
            <a:r>
              <a:rPr dirty="0" sz="1900" spc="20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Persuasion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Understanding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fundamental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techniques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psychological principles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make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persuasive.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7419856" y="2959178"/>
            <a:ext cx="6372860" cy="1568450"/>
          </a:xfrm>
          <a:custGeom>
            <a:avLst/>
            <a:gdLst/>
            <a:ahLst/>
            <a:cxnLst/>
            <a:rect l="l" t="t" r="r" b="b"/>
            <a:pathLst>
              <a:path w="6372859" h="1568450">
                <a:moveTo>
                  <a:pt x="0" y="31412"/>
                </a:moveTo>
                <a:lnTo>
                  <a:pt x="2468" y="19185"/>
                </a:lnTo>
                <a:lnTo>
                  <a:pt x="9200" y="9200"/>
                </a:lnTo>
                <a:lnTo>
                  <a:pt x="19185" y="2468"/>
                </a:lnTo>
                <a:lnTo>
                  <a:pt x="31412" y="0"/>
                </a:lnTo>
                <a:lnTo>
                  <a:pt x="6341406" y="0"/>
                </a:lnTo>
                <a:lnTo>
                  <a:pt x="6349737" y="0"/>
                </a:lnTo>
                <a:lnTo>
                  <a:pt x="6357728" y="3309"/>
                </a:lnTo>
                <a:lnTo>
                  <a:pt x="6363618" y="9200"/>
                </a:lnTo>
                <a:lnTo>
                  <a:pt x="6369510" y="15091"/>
                </a:lnTo>
                <a:lnTo>
                  <a:pt x="6372820" y="23081"/>
                </a:lnTo>
                <a:lnTo>
                  <a:pt x="6372820" y="31412"/>
                </a:lnTo>
                <a:lnTo>
                  <a:pt x="6372820" y="1536878"/>
                </a:lnTo>
                <a:lnTo>
                  <a:pt x="6370351" y="1549105"/>
                </a:lnTo>
                <a:lnTo>
                  <a:pt x="6363619" y="1559090"/>
                </a:lnTo>
                <a:lnTo>
                  <a:pt x="6353634" y="1565822"/>
                </a:lnTo>
                <a:lnTo>
                  <a:pt x="6341406" y="1568291"/>
                </a:lnTo>
                <a:lnTo>
                  <a:pt x="31412" y="1568291"/>
                </a:lnTo>
                <a:lnTo>
                  <a:pt x="19185" y="1565822"/>
                </a:lnTo>
                <a:lnTo>
                  <a:pt x="9200" y="1559090"/>
                </a:lnTo>
                <a:lnTo>
                  <a:pt x="2468" y="1549105"/>
                </a:lnTo>
                <a:lnTo>
                  <a:pt x="0" y="1536878"/>
                </a:lnTo>
                <a:lnTo>
                  <a:pt x="0" y="31412"/>
                </a:lnTo>
                <a:close/>
              </a:path>
            </a:pathLst>
          </a:custGeom>
          <a:ln w="22849">
            <a:solidFill>
              <a:srgbClr val="D9CC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7639446" y="3166069"/>
            <a:ext cx="5585460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Rhetorical</a:t>
            </a:r>
            <a:r>
              <a:rPr dirty="0" sz="1900" spc="29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40">
                <a:solidFill>
                  <a:srgbClr val="3A362F"/>
                </a:solidFill>
                <a:latin typeface="Georgia"/>
                <a:cs typeface="Georgia"/>
              </a:rPr>
              <a:t>Strategies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Exploring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classical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modern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approaches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crafting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compelling arguments.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837724" y="4736901"/>
            <a:ext cx="6372860" cy="1568450"/>
          </a:xfrm>
          <a:custGeom>
            <a:avLst/>
            <a:gdLst/>
            <a:ahLst/>
            <a:cxnLst/>
            <a:rect l="l" t="t" r="r" b="b"/>
            <a:pathLst>
              <a:path w="6372859" h="1568450">
                <a:moveTo>
                  <a:pt x="0" y="31412"/>
                </a:moveTo>
                <a:lnTo>
                  <a:pt x="2468" y="19185"/>
                </a:lnTo>
                <a:lnTo>
                  <a:pt x="9200" y="9200"/>
                </a:lnTo>
                <a:lnTo>
                  <a:pt x="19185" y="2468"/>
                </a:lnTo>
                <a:lnTo>
                  <a:pt x="31412" y="0"/>
                </a:lnTo>
                <a:lnTo>
                  <a:pt x="6341288" y="0"/>
                </a:lnTo>
                <a:lnTo>
                  <a:pt x="6349618" y="0"/>
                </a:lnTo>
                <a:lnTo>
                  <a:pt x="6357609" y="3309"/>
                </a:lnTo>
                <a:lnTo>
                  <a:pt x="6363500" y="9200"/>
                </a:lnTo>
                <a:lnTo>
                  <a:pt x="6369391" y="15091"/>
                </a:lnTo>
                <a:lnTo>
                  <a:pt x="6372700" y="23081"/>
                </a:lnTo>
                <a:lnTo>
                  <a:pt x="6372700" y="31412"/>
                </a:lnTo>
                <a:lnTo>
                  <a:pt x="6372700" y="1536877"/>
                </a:lnTo>
                <a:lnTo>
                  <a:pt x="6370232" y="1549105"/>
                </a:lnTo>
                <a:lnTo>
                  <a:pt x="6363500" y="1559090"/>
                </a:lnTo>
                <a:lnTo>
                  <a:pt x="6353515" y="1565822"/>
                </a:lnTo>
                <a:lnTo>
                  <a:pt x="6341288" y="1568290"/>
                </a:lnTo>
                <a:lnTo>
                  <a:pt x="31412" y="1568290"/>
                </a:lnTo>
                <a:lnTo>
                  <a:pt x="19185" y="1565822"/>
                </a:lnTo>
                <a:lnTo>
                  <a:pt x="9200" y="1559090"/>
                </a:lnTo>
                <a:lnTo>
                  <a:pt x="2468" y="1549105"/>
                </a:lnTo>
                <a:lnTo>
                  <a:pt x="0" y="1536877"/>
                </a:lnTo>
                <a:lnTo>
                  <a:pt x="0" y="31412"/>
                </a:lnTo>
                <a:close/>
              </a:path>
            </a:pathLst>
          </a:custGeom>
          <a:ln w="22849">
            <a:solidFill>
              <a:srgbClr val="D9CC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057315" y="4943792"/>
            <a:ext cx="5104130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Persuasion</a:t>
            </a:r>
            <a:r>
              <a:rPr dirty="0" sz="1900" spc="19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in</a:t>
            </a:r>
            <a:r>
              <a:rPr dirty="0" sz="1900" spc="19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Action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Analysing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real-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world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examples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across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various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contexts,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from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advertising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politics.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7419856" y="4736901"/>
            <a:ext cx="6372860" cy="1568450"/>
          </a:xfrm>
          <a:custGeom>
            <a:avLst/>
            <a:gdLst/>
            <a:ahLst/>
            <a:cxnLst/>
            <a:rect l="l" t="t" r="r" b="b"/>
            <a:pathLst>
              <a:path w="6372859" h="1568450">
                <a:moveTo>
                  <a:pt x="0" y="31412"/>
                </a:moveTo>
                <a:lnTo>
                  <a:pt x="2468" y="19185"/>
                </a:lnTo>
                <a:lnTo>
                  <a:pt x="9200" y="9200"/>
                </a:lnTo>
                <a:lnTo>
                  <a:pt x="19185" y="2468"/>
                </a:lnTo>
                <a:lnTo>
                  <a:pt x="31412" y="0"/>
                </a:lnTo>
                <a:lnTo>
                  <a:pt x="6341406" y="0"/>
                </a:lnTo>
                <a:lnTo>
                  <a:pt x="6349737" y="0"/>
                </a:lnTo>
                <a:lnTo>
                  <a:pt x="6357728" y="3309"/>
                </a:lnTo>
                <a:lnTo>
                  <a:pt x="6363618" y="9200"/>
                </a:lnTo>
                <a:lnTo>
                  <a:pt x="6369510" y="15091"/>
                </a:lnTo>
                <a:lnTo>
                  <a:pt x="6372820" y="23081"/>
                </a:lnTo>
                <a:lnTo>
                  <a:pt x="6372820" y="31412"/>
                </a:lnTo>
                <a:lnTo>
                  <a:pt x="6372820" y="1536877"/>
                </a:lnTo>
                <a:lnTo>
                  <a:pt x="6370351" y="1549105"/>
                </a:lnTo>
                <a:lnTo>
                  <a:pt x="6363619" y="1559090"/>
                </a:lnTo>
                <a:lnTo>
                  <a:pt x="6353634" y="1565822"/>
                </a:lnTo>
                <a:lnTo>
                  <a:pt x="6341406" y="1568290"/>
                </a:lnTo>
                <a:lnTo>
                  <a:pt x="31412" y="1568290"/>
                </a:lnTo>
                <a:lnTo>
                  <a:pt x="19185" y="1565822"/>
                </a:lnTo>
                <a:lnTo>
                  <a:pt x="9200" y="1559090"/>
                </a:lnTo>
                <a:lnTo>
                  <a:pt x="2468" y="1549105"/>
                </a:lnTo>
                <a:lnTo>
                  <a:pt x="0" y="1536877"/>
                </a:lnTo>
                <a:lnTo>
                  <a:pt x="0" y="31412"/>
                </a:lnTo>
                <a:close/>
              </a:path>
            </a:pathLst>
          </a:custGeom>
          <a:ln w="22849">
            <a:solidFill>
              <a:srgbClr val="D9CC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7639446" y="4943792"/>
            <a:ext cx="4985385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Ethical</a:t>
            </a:r>
            <a:r>
              <a:rPr dirty="0" sz="1900" spc="15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Considerations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Examining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responsibilities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come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power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of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language.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1339" rIns="0" bIns="0" rtlCol="0" vert="horz">
            <a:spAutoFit/>
          </a:bodyPr>
          <a:lstStyle/>
          <a:p>
            <a:pPr marL="188595">
              <a:lnSpc>
                <a:spcPct val="100000"/>
              </a:lnSpc>
              <a:spcBef>
                <a:spcPts val="100"/>
              </a:spcBef>
            </a:pPr>
            <a:r>
              <a:rPr dirty="0" spc="55"/>
              <a:t>Key</a:t>
            </a:r>
            <a:r>
              <a:rPr dirty="0" spc="75"/>
              <a:t> </a:t>
            </a:r>
            <a:r>
              <a:rPr dirty="0" spc="40"/>
              <a:t>Takeaways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35191" y="1524237"/>
            <a:ext cx="1282421" cy="925591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4014707" y="1920518"/>
            <a:ext cx="115570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50" spc="-85">
                <a:solidFill>
                  <a:srgbClr val="3A362F"/>
                </a:solidFill>
                <a:latin typeface="Georgia"/>
                <a:cs typeface="Georgia"/>
              </a:rPr>
              <a:t>1</a:t>
            </a:r>
            <a:endParaRPr sz="1950">
              <a:latin typeface="Georgia"/>
              <a:cs typeface="Georg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749323" y="1763354"/>
            <a:ext cx="9011920" cy="6921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46050">
              <a:lnSpc>
                <a:spcPct val="100000"/>
              </a:lnSpc>
              <a:spcBef>
                <a:spcPts val="565"/>
              </a:spcBef>
            </a:pPr>
            <a:r>
              <a:rPr dirty="0" sz="1800" spc="-65">
                <a:solidFill>
                  <a:srgbClr val="3A362F"/>
                </a:solidFill>
                <a:latin typeface="Tahoma"/>
                <a:cs typeface="Tahoma"/>
              </a:rPr>
              <a:t>Master</a:t>
            </a:r>
            <a:r>
              <a:rPr dirty="0" sz="1800" spc="-17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2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  <a:tabLst>
                <a:tab pos="8998585" algn="l"/>
              </a:tabLst>
            </a:pPr>
            <a:r>
              <a:rPr dirty="0" u="sng" sz="1800" spc="59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800" spc="-4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c</a:t>
            </a:r>
            <a:r>
              <a:rPr dirty="0" u="sng" sz="1800" spc="-8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r</a:t>
            </a:r>
            <a:r>
              <a:rPr dirty="0" u="sng" sz="1800" spc="-4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a</a:t>
            </a:r>
            <a:r>
              <a:rPr dirty="0" u="sng" sz="1800" spc="484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f</a:t>
            </a:r>
            <a:r>
              <a:rPr dirty="0" u="sng" sz="180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                                                                                                                     </a:t>
            </a:r>
            <a:r>
              <a:rPr dirty="0" u="sng" sz="1800" spc="-6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t</a:t>
            </a:r>
            <a:r>
              <a:rPr dirty="0" u="sng" sz="180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	</a:t>
            </a:r>
            <a:endParaRPr sz="1800">
              <a:latin typeface="Tahoma"/>
              <a:cs typeface="Tahoma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93921" y="2494240"/>
            <a:ext cx="2564962" cy="925591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3995657" y="2778362"/>
            <a:ext cx="158750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50" spc="-50">
                <a:solidFill>
                  <a:srgbClr val="3A362F"/>
                </a:solidFill>
                <a:latin typeface="Georgia"/>
                <a:cs typeface="Georgia"/>
              </a:rPr>
              <a:t>2</a:t>
            </a:r>
            <a:endParaRPr sz="1950">
              <a:latin typeface="Georgia"/>
              <a:cs typeface="Georg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390594" y="2733356"/>
            <a:ext cx="8370570" cy="6921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46050">
              <a:lnSpc>
                <a:spcPct val="100000"/>
              </a:lnSpc>
              <a:spcBef>
                <a:spcPts val="565"/>
              </a:spcBef>
            </a:pPr>
            <a:r>
              <a:rPr dirty="0" sz="1800" spc="-40">
                <a:solidFill>
                  <a:srgbClr val="3A362F"/>
                </a:solidFill>
                <a:latin typeface="Tahoma"/>
                <a:cs typeface="Tahoma"/>
              </a:rPr>
              <a:t>Balance</a:t>
            </a:r>
            <a:r>
              <a:rPr dirty="0" sz="18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10">
                <a:solidFill>
                  <a:srgbClr val="3A362F"/>
                </a:solidFill>
                <a:latin typeface="Tahoma"/>
                <a:cs typeface="Tahoma"/>
              </a:rPr>
              <a:t>logos,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  <a:tabLst>
                <a:tab pos="8357234" algn="l"/>
              </a:tabLst>
            </a:pPr>
            <a:r>
              <a:rPr dirty="0" u="sng" sz="1800" spc="25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  </a:t>
            </a:r>
            <a:r>
              <a:rPr dirty="0" u="sng" sz="1800" spc="-5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pathos,</a:t>
            </a:r>
            <a:r>
              <a:rPr dirty="0" u="sng" sz="1800" spc="-195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800" spc="-2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ethos</a:t>
            </a:r>
            <a:r>
              <a:rPr dirty="0" u="sng" sz="180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	</a:t>
            </a:r>
            <a:endParaRPr sz="1800">
              <a:latin typeface="Tahoma"/>
              <a:cs typeface="Tahoma"/>
            </a:endParaRPr>
          </a:p>
        </p:txBody>
      </p:sp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52650" y="3464242"/>
            <a:ext cx="3847505" cy="925592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3995657" y="3748365"/>
            <a:ext cx="163830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50" spc="-50">
                <a:solidFill>
                  <a:srgbClr val="3A362F"/>
                </a:solidFill>
                <a:latin typeface="Georgia"/>
                <a:cs typeface="Georgia"/>
              </a:rPr>
              <a:t>3</a:t>
            </a:r>
            <a:endParaRPr sz="1950">
              <a:latin typeface="Georgia"/>
              <a:cs typeface="Georg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031864" y="3703359"/>
            <a:ext cx="7729220" cy="6921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46050">
              <a:lnSpc>
                <a:spcPct val="100000"/>
              </a:lnSpc>
              <a:spcBef>
                <a:spcPts val="565"/>
              </a:spcBef>
            </a:pPr>
            <a:r>
              <a:rPr dirty="0" sz="1800" spc="-60">
                <a:solidFill>
                  <a:srgbClr val="3A362F"/>
                </a:solidFill>
                <a:latin typeface="Tahoma"/>
                <a:cs typeface="Tahoma"/>
              </a:rPr>
              <a:t>Recognise</a:t>
            </a:r>
            <a:r>
              <a:rPr dirty="0" sz="18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10">
                <a:solidFill>
                  <a:srgbClr val="3A362F"/>
                </a:solidFill>
                <a:latin typeface="Tahoma"/>
                <a:cs typeface="Tahoma"/>
              </a:rPr>
              <a:t>techniques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  <a:tabLst>
                <a:tab pos="7715884" algn="l"/>
              </a:tabLst>
            </a:pPr>
            <a:r>
              <a:rPr dirty="0" u="sng" sz="1800" spc="35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  </a:t>
            </a:r>
            <a:r>
              <a:rPr dirty="0" u="sng" sz="180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in</a:t>
            </a:r>
            <a:r>
              <a:rPr dirty="0" u="sng" sz="1800" spc="-20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 </a:t>
            </a:r>
            <a:r>
              <a:rPr dirty="0" u="sng" sz="1800" spc="-1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media</a:t>
            </a:r>
            <a:r>
              <a:rPr dirty="0" u="sng" sz="180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	</a:t>
            </a:r>
            <a:endParaRPr sz="1800">
              <a:latin typeface="Tahoma"/>
              <a:cs typeface="Tahoma"/>
            </a:endParaRPr>
          </a:p>
        </p:txBody>
      </p:sp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11378" y="4434244"/>
            <a:ext cx="5130045" cy="925591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3995657" y="4718367"/>
            <a:ext cx="160020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50" spc="-50">
                <a:solidFill>
                  <a:srgbClr val="3A362F"/>
                </a:solidFill>
                <a:latin typeface="Georgia"/>
                <a:cs typeface="Georgia"/>
              </a:rPr>
              <a:t>4</a:t>
            </a:r>
            <a:endParaRPr sz="1950">
              <a:latin typeface="Georgia"/>
              <a:cs typeface="Georgia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70109" y="5404246"/>
            <a:ext cx="6412586" cy="925592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3995657" y="5688369"/>
            <a:ext cx="160655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50" spc="-50">
                <a:solidFill>
                  <a:srgbClr val="3A362F"/>
                </a:solidFill>
                <a:latin typeface="Georgia"/>
                <a:cs typeface="Georgia"/>
              </a:rPr>
              <a:t>5</a:t>
            </a:r>
            <a:endParaRPr sz="1950">
              <a:latin typeface="Georgia"/>
              <a:cs typeface="Georgi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673136" y="4673362"/>
            <a:ext cx="7087870" cy="152019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46050">
              <a:lnSpc>
                <a:spcPct val="100000"/>
              </a:lnSpc>
              <a:spcBef>
                <a:spcPts val="565"/>
              </a:spcBef>
            </a:pPr>
            <a:r>
              <a:rPr dirty="0" sz="1800" spc="-60">
                <a:solidFill>
                  <a:srgbClr val="3A362F"/>
                </a:solidFill>
                <a:latin typeface="Tahoma"/>
                <a:cs typeface="Tahoma"/>
              </a:rPr>
              <a:t>Use</a:t>
            </a:r>
            <a:r>
              <a:rPr dirty="0" sz="1800" spc="-18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10">
                <a:solidFill>
                  <a:srgbClr val="3A362F"/>
                </a:solidFill>
                <a:latin typeface="Tahoma"/>
                <a:cs typeface="Tahoma"/>
              </a:rPr>
              <a:t>persuasion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  <a:tabLst>
                <a:tab pos="7074534" algn="l"/>
              </a:tabLst>
            </a:pPr>
            <a:r>
              <a:rPr dirty="0" u="sng" sz="1800" spc="5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  </a:t>
            </a:r>
            <a:r>
              <a:rPr dirty="0" u="sng" sz="1800" spc="-1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responsibly</a:t>
            </a:r>
            <a:r>
              <a:rPr dirty="0" u="sng" sz="1800">
                <a:solidFill>
                  <a:srgbClr val="3A362F"/>
                </a:solidFill>
                <a:uFill>
                  <a:solidFill>
                    <a:srgbClr val="D9CCB9"/>
                  </a:solidFill>
                </a:uFill>
                <a:latin typeface="Tahoma"/>
                <a:cs typeface="Tahoma"/>
              </a:rPr>
              <a:t>	</a:t>
            </a:r>
            <a:endParaRPr sz="1800">
              <a:latin typeface="Tahoma"/>
              <a:cs typeface="Tahoma"/>
            </a:endParaRPr>
          </a:p>
          <a:p>
            <a:pPr marL="787400" marR="865505">
              <a:lnSpc>
                <a:spcPct val="121500"/>
              </a:lnSpc>
              <a:spcBef>
                <a:spcPts val="1265"/>
              </a:spcBef>
            </a:pPr>
            <a:r>
              <a:rPr dirty="0" sz="1800" spc="-50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8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6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8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40">
                <a:solidFill>
                  <a:srgbClr val="3A362F"/>
                </a:solidFill>
                <a:latin typeface="Tahoma"/>
                <a:cs typeface="Tahoma"/>
              </a:rPr>
              <a:t>surrounds</a:t>
            </a:r>
            <a:r>
              <a:rPr dirty="0" sz="18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50">
                <a:solidFill>
                  <a:srgbClr val="3A362F"/>
                </a:solidFill>
                <a:latin typeface="Tahoma"/>
                <a:cs typeface="Tahoma"/>
              </a:rPr>
              <a:t>us</a:t>
            </a:r>
            <a:r>
              <a:rPr dirty="0" sz="18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>
                <a:solidFill>
                  <a:srgbClr val="3A362F"/>
                </a:solidFill>
                <a:latin typeface="Tahoma"/>
                <a:cs typeface="Tahoma"/>
              </a:rPr>
              <a:t>in</a:t>
            </a:r>
            <a:r>
              <a:rPr dirty="0" sz="18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50">
                <a:solidFill>
                  <a:srgbClr val="3A362F"/>
                </a:solidFill>
                <a:latin typeface="Tahoma"/>
                <a:cs typeface="Tahoma"/>
              </a:rPr>
              <a:t>advertising,</a:t>
            </a:r>
            <a:r>
              <a:rPr dirty="0" sz="18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10">
                <a:solidFill>
                  <a:srgbClr val="3A362F"/>
                </a:solidFill>
                <a:latin typeface="Tahoma"/>
                <a:cs typeface="Tahoma"/>
              </a:rPr>
              <a:t>politics, </a:t>
            </a:r>
            <a:r>
              <a:rPr dirty="0" sz="1800" spc="-40">
                <a:solidFill>
                  <a:srgbClr val="3A362F"/>
                </a:solidFill>
                <a:latin typeface="Tahoma"/>
                <a:cs typeface="Tahoma"/>
              </a:rPr>
              <a:t>education,</a:t>
            </a:r>
            <a:r>
              <a:rPr dirty="0" sz="1800" spc="-16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35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800" spc="-16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55">
                <a:solidFill>
                  <a:srgbClr val="3A362F"/>
                </a:solidFill>
                <a:latin typeface="Tahoma"/>
                <a:cs typeface="Tahoma"/>
              </a:rPr>
              <a:t>everyday</a:t>
            </a:r>
            <a:r>
              <a:rPr dirty="0" sz="18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800" spc="-10">
                <a:solidFill>
                  <a:srgbClr val="3A362F"/>
                </a:solidFill>
                <a:latin typeface="Tahoma"/>
                <a:cs typeface="Tahoma"/>
              </a:rPr>
              <a:t>interactions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25024" y="6415166"/>
            <a:ext cx="12651105" cy="1129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6700"/>
              </a:lnSpc>
              <a:spcBef>
                <a:spcPts val="100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Understanding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empowers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you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both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as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communicator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as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critical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consumer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of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information.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techniques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we've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explored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can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be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powerful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tools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for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positive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change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when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used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ethically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responsibly.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15"/>
              </a:spcBef>
            </a:pPr>
            <a:r>
              <a:rPr dirty="0" sz="1600" spc="-75">
                <a:solidFill>
                  <a:srgbClr val="3A362F"/>
                </a:solidFill>
                <a:latin typeface="Tahoma"/>
                <a:cs typeface="Tahoma"/>
              </a:rPr>
              <a:t>What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techniques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will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you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spot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in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your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daily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life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now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that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you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know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what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look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for?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2195" y="2288338"/>
            <a:ext cx="2787373" cy="51477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782305" y="3214409"/>
            <a:ext cx="10070465" cy="2719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8145" indent="-385445">
              <a:lnSpc>
                <a:spcPct val="100000"/>
              </a:lnSpc>
              <a:spcBef>
                <a:spcPts val="100"/>
              </a:spcBef>
              <a:buFont typeface="Calibri"/>
              <a:buAutoNum type="arabicPeriod"/>
              <a:tabLst>
                <a:tab pos="398145" algn="l"/>
              </a:tabLst>
            </a:pP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Dobre,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90">
                <a:solidFill>
                  <a:srgbClr val="3A362F"/>
                </a:solidFill>
                <a:latin typeface="Tahoma"/>
                <a:cs typeface="Tahoma"/>
              </a:rPr>
              <a:t>C.,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4">
                <a:solidFill>
                  <a:srgbClr val="3A362F"/>
                </a:solidFill>
                <a:latin typeface="Tahoma"/>
                <a:cs typeface="Tahoma"/>
              </a:rPr>
              <a:t>&amp;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Stănilă,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70">
                <a:solidFill>
                  <a:srgbClr val="3A362F"/>
                </a:solidFill>
                <a:latin typeface="Tahoma"/>
                <a:cs typeface="Tahoma"/>
              </a:rPr>
              <a:t>L.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(2020).</a:t>
            </a:r>
            <a:r>
              <a:rPr dirty="0" sz="1600" spc="-8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65" i="1">
                <a:solidFill>
                  <a:srgbClr val="3A362F"/>
                </a:solidFill>
                <a:latin typeface="Verdana"/>
                <a:cs typeface="Verdana"/>
              </a:rPr>
              <a:t>Limba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0" i="1">
                <a:solidFill>
                  <a:srgbClr val="3A362F"/>
                </a:solidFill>
                <a:latin typeface="Verdana"/>
                <a:cs typeface="Verdana"/>
              </a:rPr>
              <a:t>engleză.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0" i="1">
                <a:solidFill>
                  <a:srgbClr val="3A362F"/>
                </a:solidFill>
                <a:latin typeface="Verdana"/>
                <a:cs typeface="Verdana"/>
              </a:rPr>
              <a:t>Manual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0" i="1">
                <a:solidFill>
                  <a:srgbClr val="3A362F"/>
                </a:solidFill>
                <a:latin typeface="Verdana"/>
                <a:cs typeface="Verdana"/>
              </a:rPr>
              <a:t>pentru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30" i="1">
                <a:solidFill>
                  <a:srgbClr val="3A362F"/>
                </a:solidFill>
                <a:latin typeface="Verdana"/>
                <a:cs typeface="Verdana"/>
              </a:rPr>
              <a:t>clasa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14" i="1">
                <a:solidFill>
                  <a:srgbClr val="3A362F"/>
                </a:solidFill>
                <a:latin typeface="Verdana"/>
                <a:cs typeface="Verdana"/>
              </a:rPr>
              <a:t>a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290" i="1">
                <a:solidFill>
                  <a:srgbClr val="3A362F"/>
                </a:solidFill>
                <a:latin typeface="Verdana"/>
                <a:cs typeface="Verdana"/>
              </a:rPr>
              <a:t>XII-</a:t>
            </a:r>
            <a:r>
              <a:rPr dirty="0" sz="1600" spc="-80" i="1">
                <a:solidFill>
                  <a:srgbClr val="3A362F"/>
                </a:solidFill>
                <a:latin typeface="Verdana"/>
                <a:cs typeface="Verdana"/>
              </a:rPr>
              <a:t>a</a:t>
            </a:r>
            <a:r>
              <a:rPr dirty="0" sz="1600" spc="-80">
                <a:solidFill>
                  <a:srgbClr val="3A362F"/>
                </a:solidFill>
                <a:latin typeface="Tahoma"/>
                <a:cs typeface="Tahoma"/>
              </a:rPr>
              <a:t>.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București: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Art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Educational.</a:t>
            </a:r>
            <a:endParaRPr sz="1600">
              <a:latin typeface="Tahoma"/>
              <a:cs typeface="Tahoma"/>
            </a:endParaRPr>
          </a:p>
          <a:p>
            <a:pPr marL="398145" indent="-385445">
              <a:lnSpc>
                <a:spcPct val="100000"/>
              </a:lnSpc>
              <a:spcBef>
                <a:spcPts val="1295"/>
              </a:spcBef>
              <a:buFont typeface="Calibri"/>
              <a:buAutoNum type="arabicPeriod"/>
              <a:tabLst>
                <a:tab pos="398145" algn="l"/>
              </a:tabLst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Coman,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5">
                <a:solidFill>
                  <a:srgbClr val="3A362F"/>
                </a:solidFill>
                <a:latin typeface="Tahoma"/>
                <a:cs typeface="Tahoma"/>
              </a:rPr>
              <a:t>A.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(2017).</a:t>
            </a:r>
            <a:r>
              <a:rPr dirty="0" sz="1600" spc="-9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55" i="1">
                <a:solidFill>
                  <a:srgbClr val="3A362F"/>
                </a:solidFill>
                <a:latin typeface="Verdana"/>
                <a:cs typeface="Verdana"/>
              </a:rPr>
              <a:t>Limbajul</a:t>
            </a:r>
            <a:r>
              <a:rPr dirty="0" sz="1600" spc="-20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0" i="1">
                <a:solidFill>
                  <a:srgbClr val="3A362F"/>
                </a:solidFill>
                <a:latin typeface="Verdana"/>
                <a:cs typeface="Verdana"/>
              </a:rPr>
              <a:t>argumentativ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30" i="1">
                <a:solidFill>
                  <a:srgbClr val="3A362F"/>
                </a:solidFill>
                <a:latin typeface="Verdana"/>
                <a:cs typeface="Verdana"/>
              </a:rPr>
              <a:t>în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45" i="1">
                <a:solidFill>
                  <a:srgbClr val="3A362F"/>
                </a:solidFill>
                <a:latin typeface="Verdana"/>
                <a:cs typeface="Verdana"/>
              </a:rPr>
              <a:t>limba</a:t>
            </a:r>
            <a:r>
              <a:rPr dirty="0" sz="1600" spc="-20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0" i="1">
                <a:solidFill>
                  <a:srgbClr val="3A362F"/>
                </a:solidFill>
                <a:latin typeface="Verdana"/>
                <a:cs typeface="Verdana"/>
              </a:rPr>
              <a:t>engleză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.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București: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Editura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Universitară.</a:t>
            </a:r>
            <a:endParaRPr sz="1600">
              <a:latin typeface="Tahoma"/>
              <a:cs typeface="Tahoma"/>
            </a:endParaRPr>
          </a:p>
          <a:p>
            <a:pPr marL="398145" indent="-385445">
              <a:lnSpc>
                <a:spcPct val="100000"/>
              </a:lnSpc>
              <a:spcBef>
                <a:spcPts val="1295"/>
              </a:spcBef>
              <a:buFont typeface="Calibri"/>
              <a:buAutoNum type="arabicPeriod"/>
              <a:tabLst>
                <a:tab pos="398145" algn="l"/>
              </a:tabLst>
            </a:pP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Crystal,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D.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(2003).</a:t>
            </a:r>
            <a:r>
              <a:rPr dirty="0" sz="1600" spc="-9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90" i="1">
                <a:solidFill>
                  <a:srgbClr val="3A362F"/>
                </a:solidFill>
                <a:latin typeface="Verdana"/>
                <a:cs typeface="Verdana"/>
              </a:rPr>
              <a:t>The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5" i="1">
                <a:solidFill>
                  <a:srgbClr val="3A362F"/>
                </a:solidFill>
                <a:latin typeface="Verdana"/>
                <a:cs typeface="Verdana"/>
              </a:rPr>
              <a:t>Cambridge</a:t>
            </a:r>
            <a:r>
              <a:rPr dirty="0" sz="1600" spc="-19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60" i="1">
                <a:solidFill>
                  <a:srgbClr val="3A362F"/>
                </a:solidFill>
                <a:latin typeface="Verdana"/>
                <a:cs typeface="Verdana"/>
              </a:rPr>
              <a:t>Encyclopedia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45" i="1">
                <a:solidFill>
                  <a:srgbClr val="3A362F"/>
                </a:solidFill>
                <a:latin typeface="Verdana"/>
                <a:cs typeface="Verdana"/>
              </a:rPr>
              <a:t>of</a:t>
            </a:r>
            <a:r>
              <a:rPr dirty="0" sz="1600" spc="-19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65" i="1">
                <a:solidFill>
                  <a:srgbClr val="3A362F"/>
                </a:solidFill>
                <a:latin typeface="Verdana"/>
                <a:cs typeface="Verdana"/>
              </a:rPr>
              <a:t>the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60" i="1">
                <a:solidFill>
                  <a:srgbClr val="3A362F"/>
                </a:solidFill>
                <a:latin typeface="Verdana"/>
                <a:cs typeface="Verdana"/>
              </a:rPr>
              <a:t>English</a:t>
            </a:r>
            <a:r>
              <a:rPr dirty="0" sz="1600" spc="-19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60" i="1">
                <a:solidFill>
                  <a:srgbClr val="3A362F"/>
                </a:solidFill>
                <a:latin typeface="Verdana"/>
                <a:cs typeface="Verdana"/>
              </a:rPr>
              <a:t>Language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.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Cambridge: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Cambridge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University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Press.</a:t>
            </a:r>
            <a:endParaRPr sz="1600">
              <a:latin typeface="Tahoma"/>
              <a:cs typeface="Tahoma"/>
            </a:endParaRPr>
          </a:p>
          <a:p>
            <a:pPr marL="398145" indent="-385445">
              <a:lnSpc>
                <a:spcPct val="100000"/>
              </a:lnSpc>
              <a:spcBef>
                <a:spcPts val="1295"/>
              </a:spcBef>
              <a:buFont typeface="Calibri"/>
              <a:buAutoNum type="arabicPeriod"/>
              <a:tabLst>
                <a:tab pos="398145" algn="l"/>
              </a:tabLst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Cameron,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D.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(2001).</a:t>
            </a:r>
            <a:r>
              <a:rPr dirty="0" sz="1600" spc="-8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Working </a:t>
            </a:r>
            <a:r>
              <a:rPr dirty="0" sz="1600" spc="-145" i="1">
                <a:solidFill>
                  <a:srgbClr val="3A362F"/>
                </a:solidFill>
                <a:latin typeface="Verdana"/>
                <a:cs typeface="Verdana"/>
              </a:rPr>
              <a:t>with</a:t>
            </a:r>
            <a:r>
              <a:rPr dirty="0" sz="1600" spc="-20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Spoken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5" i="1">
                <a:solidFill>
                  <a:srgbClr val="3A362F"/>
                </a:solidFill>
                <a:latin typeface="Verdana"/>
                <a:cs typeface="Verdana"/>
              </a:rPr>
              <a:t>Discourse</a:t>
            </a:r>
            <a:r>
              <a:rPr dirty="0" sz="1600" spc="-175">
                <a:solidFill>
                  <a:srgbClr val="3A362F"/>
                </a:solidFill>
                <a:latin typeface="Tahoma"/>
                <a:cs typeface="Tahoma"/>
              </a:rPr>
              <a:t>.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London: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85">
                <a:solidFill>
                  <a:srgbClr val="3A362F"/>
                </a:solidFill>
                <a:latin typeface="Tahoma"/>
                <a:cs typeface="Tahoma"/>
              </a:rPr>
              <a:t>SAGE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Publications.</a:t>
            </a:r>
            <a:endParaRPr sz="1600">
              <a:latin typeface="Tahoma"/>
              <a:cs typeface="Tahoma"/>
            </a:endParaRPr>
          </a:p>
          <a:p>
            <a:pPr marL="398145" indent="-385445">
              <a:lnSpc>
                <a:spcPct val="100000"/>
              </a:lnSpc>
              <a:spcBef>
                <a:spcPts val="1290"/>
              </a:spcBef>
              <a:buFont typeface="Calibri"/>
              <a:buAutoNum type="arabicPeriod"/>
              <a:tabLst>
                <a:tab pos="398145" algn="l"/>
              </a:tabLst>
            </a:pP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Fairclough,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70">
                <a:solidFill>
                  <a:srgbClr val="3A362F"/>
                </a:solidFill>
                <a:latin typeface="Tahoma"/>
                <a:cs typeface="Tahoma"/>
              </a:rPr>
              <a:t>N.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(2013).</a:t>
            </a:r>
            <a:r>
              <a:rPr dirty="0" sz="1600" spc="-10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65" i="1">
                <a:solidFill>
                  <a:srgbClr val="3A362F"/>
                </a:solidFill>
                <a:latin typeface="Verdana"/>
                <a:cs typeface="Verdana"/>
              </a:rPr>
              <a:t>Language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5" i="1">
                <a:solidFill>
                  <a:srgbClr val="3A362F"/>
                </a:solidFill>
                <a:latin typeface="Verdana"/>
                <a:cs typeface="Verdana"/>
              </a:rPr>
              <a:t>and</a:t>
            </a:r>
            <a:r>
              <a:rPr dirty="0" sz="1600" spc="-21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0" i="1">
                <a:solidFill>
                  <a:srgbClr val="3A362F"/>
                </a:solidFill>
                <a:latin typeface="Verdana"/>
                <a:cs typeface="Verdana"/>
              </a:rPr>
              <a:t>Power</a:t>
            </a:r>
            <a:r>
              <a:rPr dirty="0" sz="1600" spc="-20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75">
                <a:solidFill>
                  <a:srgbClr val="3A362F"/>
                </a:solidFill>
                <a:latin typeface="Tahoma"/>
                <a:cs typeface="Tahoma"/>
              </a:rPr>
              <a:t>(3rd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85">
                <a:solidFill>
                  <a:srgbClr val="3A362F"/>
                </a:solidFill>
                <a:latin typeface="Tahoma"/>
                <a:cs typeface="Tahoma"/>
              </a:rPr>
              <a:t>ed.).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London: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Routledge.</a:t>
            </a:r>
            <a:endParaRPr sz="1600">
              <a:latin typeface="Tahoma"/>
              <a:cs typeface="Tahoma"/>
            </a:endParaRPr>
          </a:p>
          <a:p>
            <a:pPr marL="398145" indent="-385445">
              <a:lnSpc>
                <a:spcPct val="100000"/>
              </a:lnSpc>
              <a:spcBef>
                <a:spcPts val="1295"/>
              </a:spcBef>
              <a:buFont typeface="Calibri"/>
              <a:buAutoNum type="arabicPeriod"/>
              <a:tabLst>
                <a:tab pos="398145" algn="l"/>
              </a:tabLst>
            </a:pP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Jones,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70">
                <a:solidFill>
                  <a:srgbClr val="3A362F"/>
                </a:solidFill>
                <a:latin typeface="Tahoma"/>
                <a:cs typeface="Tahoma"/>
              </a:rPr>
              <a:t>L.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(2012).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Ideas</a:t>
            </a:r>
            <a:r>
              <a:rPr dirty="0" sz="1600" spc="-18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5" i="1">
                <a:solidFill>
                  <a:srgbClr val="3A362F"/>
                </a:solidFill>
                <a:latin typeface="Verdana"/>
                <a:cs typeface="Verdana"/>
              </a:rPr>
              <a:t>and</a:t>
            </a:r>
            <a:r>
              <a:rPr dirty="0" sz="1600" spc="-19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235" i="1">
                <a:solidFill>
                  <a:srgbClr val="3A362F"/>
                </a:solidFill>
                <a:latin typeface="Verdana"/>
                <a:cs typeface="Verdana"/>
              </a:rPr>
              <a:t>Issues:</a:t>
            </a:r>
            <a:r>
              <a:rPr dirty="0" sz="1600" spc="-18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5" i="1">
                <a:solidFill>
                  <a:srgbClr val="3A362F"/>
                </a:solidFill>
                <a:latin typeface="Verdana"/>
                <a:cs typeface="Verdana"/>
              </a:rPr>
              <a:t>Pre-</a:t>
            </a:r>
            <a:r>
              <a:rPr dirty="0" sz="1600" spc="-160" i="1">
                <a:solidFill>
                  <a:srgbClr val="3A362F"/>
                </a:solidFill>
                <a:latin typeface="Verdana"/>
                <a:cs typeface="Verdana"/>
              </a:rPr>
              <a:t>intermediate</a:t>
            </a:r>
            <a:r>
              <a:rPr dirty="0" sz="1600" spc="-190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0" i="1">
                <a:solidFill>
                  <a:srgbClr val="3A362F"/>
                </a:solidFill>
                <a:latin typeface="Verdana"/>
                <a:cs typeface="Verdana"/>
              </a:rPr>
              <a:t>to</a:t>
            </a:r>
            <a:r>
              <a:rPr dirty="0" sz="1600" spc="-185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95" i="1">
                <a:solidFill>
                  <a:srgbClr val="3A362F"/>
                </a:solidFill>
                <a:latin typeface="Verdana"/>
                <a:cs typeface="Verdana"/>
              </a:rPr>
              <a:t>Upper-</a:t>
            </a:r>
            <a:r>
              <a:rPr dirty="0" sz="1600" spc="-150" i="1">
                <a:solidFill>
                  <a:srgbClr val="3A362F"/>
                </a:solidFill>
                <a:latin typeface="Verdana"/>
                <a:cs typeface="Verdana"/>
              </a:rPr>
              <a:t>intermediate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.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Cambridge: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Cambridge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University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Press.</a:t>
            </a:r>
            <a:endParaRPr sz="1600">
              <a:latin typeface="Tahoma"/>
              <a:cs typeface="Tahoma"/>
            </a:endParaRPr>
          </a:p>
          <a:p>
            <a:pPr marL="398145" indent="-385445">
              <a:lnSpc>
                <a:spcPct val="100000"/>
              </a:lnSpc>
              <a:spcBef>
                <a:spcPts val="1295"/>
              </a:spcBef>
              <a:buFont typeface="Calibri"/>
              <a:buAutoNum type="arabicPeriod"/>
              <a:tabLst>
                <a:tab pos="398145" algn="l"/>
              </a:tabLst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Maybin,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J.,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4">
                <a:solidFill>
                  <a:srgbClr val="3A362F"/>
                </a:solidFill>
                <a:latin typeface="Tahoma"/>
                <a:cs typeface="Tahoma"/>
              </a:rPr>
              <a:t>&amp;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80">
                <a:solidFill>
                  <a:srgbClr val="3A362F"/>
                </a:solidFill>
                <a:latin typeface="Tahoma"/>
                <a:cs typeface="Tahoma"/>
              </a:rPr>
              <a:t>Mercer,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70">
                <a:solidFill>
                  <a:srgbClr val="3A362F"/>
                </a:solidFill>
                <a:latin typeface="Tahoma"/>
                <a:cs typeface="Tahoma"/>
              </a:rPr>
              <a:t>N.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(1996).</a:t>
            </a:r>
            <a:r>
              <a:rPr dirty="0" sz="1600" spc="-7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70" i="1">
                <a:solidFill>
                  <a:srgbClr val="3A362F"/>
                </a:solidFill>
                <a:latin typeface="Verdana"/>
                <a:cs typeface="Verdana"/>
              </a:rPr>
              <a:t>Using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85" i="1">
                <a:solidFill>
                  <a:srgbClr val="3A362F"/>
                </a:solidFill>
                <a:latin typeface="Verdana"/>
                <a:cs typeface="Verdana"/>
              </a:rPr>
              <a:t>English: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215" i="1">
                <a:solidFill>
                  <a:srgbClr val="3A362F"/>
                </a:solidFill>
                <a:latin typeface="Verdana"/>
                <a:cs typeface="Verdana"/>
              </a:rPr>
              <a:t>From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75" i="1">
                <a:solidFill>
                  <a:srgbClr val="3A362F"/>
                </a:solidFill>
                <a:latin typeface="Verdana"/>
                <a:cs typeface="Verdana"/>
              </a:rPr>
              <a:t>Conversation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50" i="1">
                <a:solidFill>
                  <a:srgbClr val="3A362F"/>
                </a:solidFill>
                <a:latin typeface="Verdana"/>
                <a:cs typeface="Verdana"/>
              </a:rPr>
              <a:t>to</a:t>
            </a:r>
            <a:r>
              <a:rPr dirty="0" sz="1600" spc="-204" i="1">
                <a:solidFill>
                  <a:srgbClr val="3A362F"/>
                </a:solidFill>
                <a:latin typeface="Verdana"/>
                <a:cs typeface="Verdana"/>
              </a:rPr>
              <a:t> </a:t>
            </a:r>
            <a:r>
              <a:rPr dirty="0" sz="1600" spc="-165" i="1">
                <a:solidFill>
                  <a:srgbClr val="3A362F"/>
                </a:solidFill>
                <a:latin typeface="Verdana"/>
                <a:cs typeface="Verdana"/>
              </a:rPr>
              <a:t>Canon</a:t>
            </a:r>
            <a:r>
              <a:rPr dirty="0" sz="1600" spc="-165">
                <a:solidFill>
                  <a:srgbClr val="3A362F"/>
                </a:solidFill>
                <a:latin typeface="Tahoma"/>
                <a:cs typeface="Tahoma"/>
              </a:rPr>
              <a:t>.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London: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Routledge.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8810" y="390683"/>
            <a:ext cx="5217160" cy="11874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100"/>
              </a:spcBef>
            </a:pPr>
            <a:r>
              <a:rPr dirty="0" sz="3600" spc="100"/>
              <a:t>The</a:t>
            </a:r>
            <a:r>
              <a:rPr dirty="0" sz="3600" spc="75"/>
              <a:t> </a:t>
            </a:r>
            <a:r>
              <a:rPr dirty="0" sz="3600" spc="100"/>
              <a:t>Power</a:t>
            </a:r>
            <a:r>
              <a:rPr dirty="0" sz="3600" spc="80"/>
              <a:t> </a:t>
            </a:r>
            <a:r>
              <a:rPr dirty="0" sz="3600" spc="85"/>
              <a:t>of</a:t>
            </a:r>
            <a:r>
              <a:rPr dirty="0" sz="3600" spc="75"/>
              <a:t> </a:t>
            </a:r>
            <a:r>
              <a:rPr dirty="0" sz="3600" spc="55"/>
              <a:t>Persuasive </a:t>
            </a:r>
            <a:r>
              <a:rPr dirty="0" sz="3600" spc="65"/>
              <a:t>Language</a:t>
            </a:r>
            <a:endParaRPr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648810" y="2666168"/>
            <a:ext cx="6809105" cy="2246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8899"/>
              </a:lnSpc>
              <a:spcBef>
                <a:spcPts val="100"/>
              </a:spcBef>
            </a:pP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deliberately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designed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influence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thoughts,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feelings,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and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behaviours.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Throughout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history,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it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has:</a:t>
            </a:r>
            <a:endParaRPr sz="16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70"/>
              </a:spcBef>
            </a:pPr>
            <a:endParaRPr sz="1600">
              <a:latin typeface="Tahoma"/>
              <a:cs typeface="Tahoma"/>
            </a:endParaRPr>
          </a:p>
          <a:p>
            <a:pPr marL="354965" indent="-292735">
              <a:lnSpc>
                <a:spcPct val="100000"/>
              </a:lnSpc>
              <a:buChar char="•"/>
              <a:tabLst>
                <a:tab pos="354965" algn="l"/>
              </a:tabLst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Sparked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revolutions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social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movements</a:t>
            </a:r>
            <a:endParaRPr sz="1600">
              <a:latin typeface="Tahoma"/>
              <a:cs typeface="Tahoma"/>
            </a:endParaRPr>
          </a:p>
          <a:p>
            <a:pPr marL="354965" indent="-292735">
              <a:lnSpc>
                <a:spcPct val="100000"/>
              </a:lnSpc>
              <a:spcBef>
                <a:spcPts val="620"/>
              </a:spcBef>
              <a:buChar char="•"/>
              <a:tabLst>
                <a:tab pos="354965" algn="l"/>
              </a:tabLst>
            </a:pP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Built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powerful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brands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consumer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loyalty</a:t>
            </a:r>
            <a:endParaRPr sz="1600">
              <a:latin typeface="Tahoma"/>
              <a:cs typeface="Tahoma"/>
            </a:endParaRPr>
          </a:p>
          <a:p>
            <a:pPr marL="354965" indent="-292735">
              <a:lnSpc>
                <a:spcPct val="100000"/>
              </a:lnSpc>
              <a:spcBef>
                <a:spcPts val="620"/>
              </a:spcBef>
              <a:buChar char="•"/>
              <a:tabLst>
                <a:tab pos="354965" algn="l"/>
              </a:tabLst>
            </a:pP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Shaped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public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opinion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on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critical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issues</a:t>
            </a:r>
            <a:endParaRPr sz="1600">
              <a:latin typeface="Tahoma"/>
              <a:cs typeface="Tahoma"/>
            </a:endParaRPr>
          </a:p>
          <a:p>
            <a:pPr marL="354965" indent="-292735">
              <a:lnSpc>
                <a:spcPct val="100000"/>
              </a:lnSpc>
              <a:spcBef>
                <a:spcPts val="615"/>
              </a:spcBef>
              <a:buChar char="•"/>
              <a:tabLst>
                <a:tab pos="354965" algn="l"/>
              </a:tabLst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Driven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political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campaigns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electoral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outcomes</a:t>
            </a:r>
            <a:endParaRPr sz="1600">
              <a:latin typeface="Tahoma"/>
              <a:cs typeface="Tahoma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703885" y="941308"/>
            <a:ext cx="4688161" cy="4688161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7736132" y="6492526"/>
            <a:ext cx="5911215" cy="6540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8899"/>
              </a:lnSpc>
              <a:spcBef>
                <a:spcPts val="100"/>
              </a:spcBef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Effective</a:t>
            </a:r>
            <a:r>
              <a:rPr dirty="0" sz="16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persuasion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requires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understanding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both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and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psychology—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how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words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trigger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emotional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intellectual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responses.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2103" rIns="0" bIns="0" rtlCol="0" vert="horz">
            <a:spAutoFit/>
          </a:bodyPr>
          <a:lstStyle/>
          <a:p>
            <a:pPr marL="188595">
              <a:lnSpc>
                <a:spcPct val="100000"/>
              </a:lnSpc>
              <a:spcBef>
                <a:spcPts val="100"/>
              </a:spcBef>
            </a:pPr>
            <a:r>
              <a:rPr dirty="0" sz="3850" spc="55"/>
              <a:t>Aristotle's</a:t>
            </a:r>
            <a:r>
              <a:rPr dirty="0" sz="3850" spc="100"/>
              <a:t> </a:t>
            </a:r>
            <a:r>
              <a:rPr dirty="0" sz="3850" spc="55"/>
              <a:t>Rhetorical</a:t>
            </a:r>
            <a:r>
              <a:rPr dirty="0" sz="3850" spc="100"/>
              <a:t> </a:t>
            </a:r>
            <a:r>
              <a:rPr dirty="0" sz="3850" spc="55"/>
              <a:t>Triangle</a:t>
            </a:r>
            <a:endParaRPr sz="3850"/>
          </a:p>
        </p:txBody>
      </p:sp>
      <p:sp>
        <p:nvSpPr>
          <p:cNvPr id="3" name="object 3" descr=""/>
          <p:cNvSpPr txBox="1"/>
          <p:nvPr/>
        </p:nvSpPr>
        <p:spPr>
          <a:xfrm>
            <a:off x="874669" y="3298468"/>
            <a:ext cx="3763010" cy="198056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100"/>
              </a:spcBef>
            </a:pP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Logos</a:t>
            </a:r>
            <a:endParaRPr sz="1900">
              <a:latin typeface="Georgia"/>
              <a:cs typeface="Georgia"/>
            </a:endParaRPr>
          </a:p>
          <a:p>
            <a:pPr marL="1429385">
              <a:lnSpc>
                <a:spcPct val="100000"/>
              </a:lnSpc>
              <a:spcBef>
                <a:spcPts val="1135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Appeals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logic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reason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705"/>
              </a:spcBef>
              <a:buChar char="•"/>
              <a:tabLst>
                <a:tab pos="305435" algn="l"/>
              </a:tabLst>
            </a:pP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Facts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statistics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Logical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arguments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Evidence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data</a:t>
            </a:r>
            <a:endParaRPr sz="1600">
              <a:latin typeface="Tahoma"/>
              <a:cs typeface="Tahoma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5048131" y="2079783"/>
            <a:ext cx="4534535" cy="4534535"/>
            <a:chOff x="5048131" y="2079783"/>
            <a:chExt cx="4534535" cy="4534535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48131" y="2079783"/>
              <a:ext cx="4534137" cy="4534137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71530" y="4150995"/>
              <a:ext cx="313372" cy="391716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48131" y="2079783"/>
              <a:ext cx="4534137" cy="4534137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951946" y="2776657"/>
              <a:ext cx="313372" cy="391715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048131" y="2079783"/>
              <a:ext cx="4534137" cy="4534137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951946" y="5525213"/>
              <a:ext cx="313372" cy="391716"/>
            </a:xfrm>
            <a:prstGeom prst="rect">
              <a:avLst/>
            </a:prstGeom>
          </p:spPr>
        </p:pic>
      </p:grpSp>
      <p:sp>
        <p:nvSpPr>
          <p:cNvPr id="11" name="object 11" descr=""/>
          <p:cNvSpPr txBox="1"/>
          <p:nvPr/>
        </p:nvSpPr>
        <p:spPr>
          <a:xfrm>
            <a:off x="9883656" y="2086412"/>
            <a:ext cx="1671955" cy="702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Pathos</a:t>
            </a:r>
            <a:endParaRPr sz="19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Appeals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emotion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933302" y="2980690"/>
            <a:ext cx="2186305" cy="1085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5435" indent="-292735">
              <a:lnSpc>
                <a:spcPct val="100000"/>
              </a:lnSpc>
              <a:spcBef>
                <a:spcPts val="100"/>
              </a:spcBef>
              <a:buChar char="•"/>
              <a:tabLst>
                <a:tab pos="305435" algn="l"/>
              </a:tabLst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Stories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anecdotes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Evocative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imagery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Emotional</a:t>
            </a:r>
            <a:r>
              <a:rPr dirty="0" sz="1600" spc="-11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883656" y="4510523"/>
            <a:ext cx="2721610" cy="702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Ethos</a:t>
            </a:r>
            <a:endParaRPr sz="190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1135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Appeals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ethics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credibility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933302" y="5404803"/>
            <a:ext cx="2292350" cy="1085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5435" indent="-292735">
              <a:lnSpc>
                <a:spcPct val="100000"/>
              </a:lnSpc>
              <a:spcBef>
                <a:spcPts val="100"/>
              </a:spcBef>
              <a:buChar char="•"/>
              <a:tabLst>
                <a:tab pos="305435" algn="l"/>
              </a:tabLst>
            </a:pP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Trustworthiness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Expertise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authority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Shared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values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25024" y="7232887"/>
            <a:ext cx="1010793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These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three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appeals,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first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identified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by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Aristotle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in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4th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century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5">
                <a:solidFill>
                  <a:srgbClr val="3A362F"/>
                </a:solidFill>
                <a:latin typeface="Tahoma"/>
                <a:cs typeface="Tahoma"/>
              </a:rPr>
              <a:t>BCE,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remain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foundation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of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effective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persuasion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today.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53152" rIns="0" bIns="0" rtlCol="0" vert="horz">
            <a:spAutoFit/>
          </a:bodyPr>
          <a:lstStyle/>
          <a:p>
            <a:pPr marL="188595">
              <a:lnSpc>
                <a:spcPct val="100000"/>
              </a:lnSpc>
              <a:spcBef>
                <a:spcPts val="100"/>
              </a:spcBef>
            </a:pPr>
            <a:r>
              <a:rPr dirty="0" sz="3850" spc="114"/>
              <a:t>The</a:t>
            </a:r>
            <a:r>
              <a:rPr dirty="0" sz="3850" spc="85"/>
              <a:t> </a:t>
            </a:r>
            <a:r>
              <a:rPr dirty="0" sz="3850" spc="105"/>
              <a:t>Psychology</a:t>
            </a:r>
            <a:r>
              <a:rPr dirty="0" sz="3850" spc="100"/>
              <a:t> </a:t>
            </a:r>
            <a:r>
              <a:rPr dirty="0" sz="3850" spc="95"/>
              <a:t>of</a:t>
            </a:r>
            <a:r>
              <a:rPr dirty="0" sz="3850" spc="105"/>
              <a:t> </a:t>
            </a:r>
            <a:r>
              <a:rPr dirty="0" sz="3850" spc="60"/>
              <a:t>Persuasion</a:t>
            </a:r>
            <a:endParaRPr sz="3850"/>
          </a:p>
        </p:txBody>
      </p:sp>
      <p:sp>
        <p:nvSpPr>
          <p:cNvPr id="3" name="object 3" descr=""/>
          <p:cNvSpPr/>
          <p:nvPr/>
        </p:nvSpPr>
        <p:spPr>
          <a:xfrm>
            <a:off x="837717" y="1900834"/>
            <a:ext cx="6372860" cy="628650"/>
          </a:xfrm>
          <a:custGeom>
            <a:avLst/>
            <a:gdLst/>
            <a:ahLst/>
            <a:cxnLst/>
            <a:rect l="l" t="t" r="r" b="b"/>
            <a:pathLst>
              <a:path w="6372859" h="628650">
                <a:moveTo>
                  <a:pt x="6372707" y="314312"/>
                </a:moveTo>
                <a:lnTo>
                  <a:pt x="6369393" y="306324"/>
                </a:lnTo>
                <a:lnTo>
                  <a:pt x="6357607" y="294538"/>
                </a:lnTo>
                <a:lnTo>
                  <a:pt x="6349619" y="291236"/>
                </a:lnTo>
                <a:lnTo>
                  <a:pt x="3498685" y="291236"/>
                </a:lnTo>
                <a:lnTo>
                  <a:pt x="3496589" y="264706"/>
                </a:lnTo>
                <a:lnTo>
                  <a:pt x="3485070" y="216928"/>
                </a:lnTo>
                <a:lnTo>
                  <a:pt x="3466325" y="171665"/>
                </a:lnTo>
                <a:lnTo>
                  <a:pt x="3440684" y="129743"/>
                </a:lnTo>
                <a:lnTo>
                  <a:pt x="3408489" y="92011"/>
                </a:lnTo>
                <a:lnTo>
                  <a:pt x="3370757" y="59829"/>
                </a:lnTo>
                <a:lnTo>
                  <a:pt x="3328835" y="34175"/>
                </a:lnTo>
                <a:lnTo>
                  <a:pt x="3283572" y="15430"/>
                </a:lnTo>
                <a:lnTo>
                  <a:pt x="3235795" y="3924"/>
                </a:lnTo>
                <a:lnTo>
                  <a:pt x="3186353" y="0"/>
                </a:lnTo>
                <a:lnTo>
                  <a:pt x="3139922" y="3416"/>
                </a:lnTo>
                <a:lnTo>
                  <a:pt x="3095625" y="13309"/>
                </a:lnTo>
                <a:lnTo>
                  <a:pt x="3053918" y="29197"/>
                </a:lnTo>
                <a:lnTo>
                  <a:pt x="3015297" y="50622"/>
                </a:lnTo>
                <a:lnTo>
                  <a:pt x="2980245" y="77063"/>
                </a:lnTo>
                <a:lnTo>
                  <a:pt x="2949257" y="108051"/>
                </a:lnTo>
                <a:lnTo>
                  <a:pt x="2922816" y="143090"/>
                </a:lnTo>
                <a:lnTo>
                  <a:pt x="2901404" y="181711"/>
                </a:lnTo>
                <a:lnTo>
                  <a:pt x="2885503" y="223418"/>
                </a:lnTo>
                <a:lnTo>
                  <a:pt x="2875610" y="267728"/>
                </a:lnTo>
                <a:lnTo>
                  <a:pt x="2873883" y="291236"/>
                </a:lnTo>
                <a:lnTo>
                  <a:pt x="31419" y="291236"/>
                </a:lnTo>
                <a:lnTo>
                  <a:pt x="19189" y="293700"/>
                </a:lnTo>
                <a:lnTo>
                  <a:pt x="9207" y="300431"/>
                </a:lnTo>
                <a:lnTo>
                  <a:pt x="2463" y="310426"/>
                </a:lnTo>
                <a:lnTo>
                  <a:pt x="0" y="322656"/>
                </a:lnTo>
                <a:lnTo>
                  <a:pt x="0" y="351256"/>
                </a:lnTo>
                <a:lnTo>
                  <a:pt x="2463" y="363486"/>
                </a:lnTo>
                <a:lnTo>
                  <a:pt x="9207" y="373468"/>
                </a:lnTo>
                <a:lnTo>
                  <a:pt x="19189" y="380199"/>
                </a:lnTo>
                <a:lnTo>
                  <a:pt x="31419" y="382676"/>
                </a:lnTo>
                <a:lnTo>
                  <a:pt x="2880537" y="382676"/>
                </a:lnTo>
                <a:lnTo>
                  <a:pt x="2885503" y="404876"/>
                </a:lnTo>
                <a:lnTo>
                  <a:pt x="2901404" y="446582"/>
                </a:lnTo>
                <a:lnTo>
                  <a:pt x="2922816" y="485203"/>
                </a:lnTo>
                <a:lnTo>
                  <a:pt x="2949257" y="520255"/>
                </a:lnTo>
                <a:lnTo>
                  <a:pt x="2980245" y="551243"/>
                </a:lnTo>
                <a:lnTo>
                  <a:pt x="3015297" y="577684"/>
                </a:lnTo>
                <a:lnTo>
                  <a:pt x="3053918" y="599097"/>
                </a:lnTo>
                <a:lnTo>
                  <a:pt x="3095625" y="614997"/>
                </a:lnTo>
                <a:lnTo>
                  <a:pt x="3139922" y="624890"/>
                </a:lnTo>
                <a:lnTo>
                  <a:pt x="3186353" y="628294"/>
                </a:lnTo>
                <a:lnTo>
                  <a:pt x="3232772" y="624890"/>
                </a:lnTo>
                <a:lnTo>
                  <a:pt x="3277082" y="614997"/>
                </a:lnTo>
                <a:lnTo>
                  <a:pt x="3318789" y="599097"/>
                </a:lnTo>
                <a:lnTo>
                  <a:pt x="3357410" y="577684"/>
                </a:lnTo>
                <a:lnTo>
                  <a:pt x="3392449" y="551243"/>
                </a:lnTo>
                <a:lnTo>
                  <a:pt x="3423437" y="520255"/>
                </a:lnTo>
                <a:lnTo>
                  <a:pt x="3449891" y="485203"/>
                </a:lnTo>
                <a:lnTo>
                  <a:pt x="3471303" y="446582"/>
                </a:lnTo>
                <a:lnTo>
                  <a:pt x="3487191" y="404876"/>
                </a:lnTo>
                <a:lnTo>
                  <a:pt x="3492144" y="382676"/>
                </a:lnTo>
                <a:lnTo>
                  <a:pt x="6341288" y="382676"/>
                </a:lnTo>
                <a:lnTo>
                  <a:pt x="6353518" y="380199"/>
                </a:lnTo>
                <a:lnTo>
                  <a:pt x="6363500" y="373468"/>
                </a:lnTo>
                <a:lnTo>
                  <a:pt x="6370231" y="363486"/>
                </a:lnTo>
                <a:lnTo>
                  <a:pt x="6372707" y="351256"/>
                </a:lnTo>
                <a:lnTo>
                  <a:pt x="6372707" y="314312"/>
                </a:lnTo>
                <a:close/>
              </a:path>
            </a:pathLst>
          </a:custGeom>
          <a:solidFill>
            <a:srgbClr val="37502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3885703" y="2035650"/>
            <a:ext cx="115570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50" spc="-85">
                <a:solidFill>
                  <a:srgbClr val="FFFFFF"/>
                </a:solidFill>
                <a:latin typeface="Georgia"/>
                <a:cs typeface="Georgia"/>
              </a:rPr>
              <a:t>1</a:t>
            </a:r>
            <a:endParaRPr sz="1950">
              <a:latin typeface="Georgia"/>
              <a:cs typeface="Georgia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57315" y="2713156"/>
            <a:ext cx="5798820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Reciprocity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People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feel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obliged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return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favours,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making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"give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before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you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ask"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a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powerful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technique.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7419848" y="1900834"/>
            <a:ext cx="6372860" cy="628650"/>
          </a:xfrm>
          <a:custGeom>
            <a:avLst/>
            <a:gdLst/>
            <a:ahLst/>
            <a:cxnLst/>
            <a:rect l="l" t="t" r="r" b="b"/>
            <a:pathLst>
              <a:path w="6372859" h="628650">
                <a:moveTo>
                  <a:pt x="6372822" y="314312"/>
                </a:moveTo>
                <a:lnTo>
                  <a:pt x="6369507" y="306324"/>
                </a:lnTo>
                <a:lnTo>
                  <a:pt x="6357721" y="294538"/>
                </a:lnTo>
                <a:lnTo>
                  <a:pt x="6349733" y="291236"/>
                </a:lnTo>
                <a:lnTo>
                  <a:pt x="3498685" y="291236"/>
                </a:lnTo>
                <a:lnTo>
                  <a:pt x="3496589" y="264706"/>
                </a:lnTo>
                <a:lnTo>
                  <a:pt x="3485083" y="216928"/>
                </a:lnTo>
                <a:lnTo>
                  <a:pt x="3466325" y="171665"/>
                </a:lnTo>
                <a:lnTo>
                  <a:pt x="3440684" y="129743"/>
                </a:lnTo>
                <a:lnTo>
                  <a:pt x="3408489" y="92011"/>
                </a:lnTo>
                <a:lnTo>
                  <a:pt x="3370757" y="59829"/>
                </a:lnTo>
                <a:lnTo>
                  <a:pt x="3328835" y="34175"/>
                </a:lnTo>
                <a:lnTo>
                  <a:pt x="3283572" y="15430"/>
                </a:lnTo>
                <a:lnTo>
                  <a:pt x="3235795" y="3924"/>
                </a:lnTo>
                <a:lnTo>
                  <a:pt x="3186353" y="0"/>
                </a:lnTo>
                <a:lnTo>
                  <a:pt x="3139935" y="3416"/>
                </a:lnTo>
                <a:lnTo>
                  <a:pt x="3095625" y="13309"/>
                </a:lnTo>
                <a:lnTo>
                  <a:pt x="3053918" y="29197"/>
                </a:lnTo>
                <a:lnTo>
                  <a:pt x="3015297" y="50622"/>
                </a:lnTo>
                <a:lnTo>
                  <a:pt x="2980245" y="77063"/>
                </a:lnTo>
                <a:lnTo>
                  <a:pt x="2949257" y="108051"/>
                </a:lnTo>
                <a:lnTo>
                  <a:pt x="2922816" y="143090"/>
                </a:lnTo>
                <a:lnTo>
                  <a:pt x="2901404" y="181711"/>
                </a:lnTo>
                <a:lnTo>
                  <a:pt x="2885503" y="223418"/>
                </a:lnTo>
                <a:lnTo>
                  <a:pt x="2875610" y="267728"/>
                </a:lnTo>
                <a:lnTo>
                  <a:pt x="2873883" y="291236"/>
                </a:lnTo>
                <a:lnTo>
                  <a:pt x="31419" y="291236"/>
                </a:lnTo>
                <a:lnTo>
                  <a:pt x="19189" y="293700"/>
                </a:lnTo>
                <a:lnTo>
                  <a:pt x="9207" y="300431"/>
                </a:lnTo>
                <a:lnTo>
                  <a:pt x="2476" y="310426"/>
                </a:lnTo>
                <a:lnTo>
                  <a:pt x="0" y="322656"/>
                </a:lnTo>
                <a:lnTo>
                  <a:pt x="0" y="351256"/>
                </a:lnTo>
                <a:lnTo>
                  <a:pt x="2476" y="363486"/>
                </a:lnTo>
                <a:lnTo>
                  <a:pt x="9207" y="373468"/>
                </a:lnTo>
                <a:lnTo>
                  <a:pt x="19189" y="380199"/>
                </a:lnTo>
                <a:lnTo>
                  <a:pt x="31419" y="382676"/>
                </a:lnTo>
                <a:lnTo>
                  <a:pt x="2880537" y="382676"/>
                </a:lnTo>
                <a:lnTo>
                  <a:pt x="2885503" y="404876"/>
                </a:lnTo>
                <a:lnTo>
                  <a:pt x="2901404" y="446582"/>
                </a:lnTo>
                <a:lnTo>
                  <a:pt x="2922816" y="485203"/>
                </a:lnTo>
                <a:lnTo>
                  <a:pt x="2949257" y="520255"/>
                </a:lnTo>
                <a:lnTo>
                  <a:pt x="2980245" y="551243"/>
                </a:lnTo>
                <a:lnTo>
                  <a:pt x="3015297" y="577684"/>
                </a:lnTo>
                <a:lnTo>
                  <a:pt x="3053918" y="599097"/>
                </a:lnTo>
                <a:lnTo>
                  <a:pt x="3095625" y="614997"/>
                </a:lnTo>
                <a:lnTo>
                  <a:pt x="3139935" y="624890"/>
                </a:lnTo>
                <a:lnTo>
                  <a:pt x="3186353" y="628294"/>
                </a:lnTo>
                <a:lnTo>
                  <a:pt x="3232772" y="624890"/>
                </a:lnTo>
                <a:lnTo>
                  <a:pt x="3277082" y="614997"/>
                </a:lnTo>
                <a:lnTo>
                  <a:pt x="3318789" y="599097"/>
                </a:lnTo>
                <a:lnTo>
                  <a:pt x="3357410" y="577684"/>
                </a:lnTo>
                <a:lnTo>
                  <a:pt x="3392449" y="551243"/>
                </a:lnTo>
                <a:lnTo>
                  <a:pt x="3423450" y="520255"/>
                </a:lnTo>
                <a:lnTo>
                  <a:pt x="3449891" y="485203"/>
                </a:lnTo>
                <a:lnTo>
                  <a:pt x="3471303" y="446582"/>
                </a:lnTo>
                <a:lnTo>
                  <a:pt x="3487204" y="404876"/>
                </a:lnTo>
                <a:lnTo>
                  <a:pt x="3492157" y="382676"/>
                </a:lnTo>
                <a:lnTo>
                  <a:pt x="6341402" y="382676"/>
                </a:lnTo>
                <a:lnTo>
                  <a:pt x="6353632" y="380199"/>
                </a:lnTo>
                <a:lnTo>
                  <a:pt x="6363614" y="373468"/>
                </a:lnTo>
                <a:lnTo>
                  <a:pt x="6370358" y="363486"/>
                </a:lnTo>
                <a:lnTo>
                  <a:pt x="6372822" y="351256"/>
                </a:lnTo>
                <a:lnTo>
                  <a:pt x="6372822" y="314312"/>
                </a:lnTo>
                <a:close/>
              </a:path>
            </a:pathLst>
          </a:custGeom>
          <a:solidFill>
            <a:srgbClr val="37502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10467836" y="2035650"/>
            <a:ext cx="158750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50" spc="-50">
                <a:solidFill>
                  <a:srgbClr val="FFFFFF"/>
                </a:solidFill>
                <a:latin typeface="Georgia"/>
                <a:cs typeface="Georgia"/>
              </a:rPr>
              <a:t>2</a:t>
            </a:r>
            <a:endParaRPr sz="1950">
              <a:latin typeface="Georgia"/>
              <a:cs typeface="Georg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639446" y="2713156"/>
            <a:ext cx="5825490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Social</a:t>
            </a:r>
            <a:r>
              <a:rPr dirty="0" sz="1900" spc="204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20">
                <a:solidFill>
                  <a:srgbClr val="3A362F"/>
                </a:solidFill>
                <a:latin typeface="Georgia"/>
                <a:cs typeface="Georgia"/>
              </a:rPr>
              <a:t>Proof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We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look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others'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behaviour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for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guidance,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hence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effectiveness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of testimonials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popularity</a:t>
            </a:r>
            <a:r>
              <a:rPr dirty="0" sz="16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claims.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9" name="object 9" descr=""/>
          <p:cNvSpPr/>
          <p:nvPr/>
        </p:nvSpPr>
        <p:spPr>
          <a:xfrm>
            <a:off x="837717" y="4283989"/>
            <a:ext cx="6372860" cy="628650"/>
          </a:xfrm>
          <a:custGeom>
            <a:avLst/>
            <a:gdLst/>
            <a:ahLst/>
            <a:cxnLst/>
            <a:rect l="l" t="t" r="r" b="b"/>
            <a:pathLst>
              <a:path w="6372859" h="628650">
                <a:moveTo>
                  <a:pt x="6372707" y="314312"/>
                </a:moveTo>
                <a:lnTo>
                  <a:pt x="6369393" y="306324"/>
                </a:lnTo>
                <a:lnTo>
                  <a:pt x="6357607" y="294538"/>
                </a:lnTo>
                <a:lnTo>
                  <a:pt x="6349619" y="291236"/>
                </a:lnTo>
                <a:lnTo>
                  <a:pt x="3498685" y="291236"/>
                </a:lnTo>
                <a:lnTo>
                  <a:pt x="3496589" y="264706"/>
                </a:lnTo>
                <a:lnTo>
                  <a:pt x="3485070" y="216928"/>
                </a:lnTo>
                <a:lnTo>
                  <a:pt x="3466325" y="171665"/>
                </a:lnTo>
                <a:lnTo>
                  <a:pt x="3440684" y="129743"/>
                </a:lnTo>
                <a:lnTo>
                  <a:pt x="3408489" y="92011"/>
                </a:lnTo>
                <a:lnTo>
                  <a:pt x="3370757" y="59829"/>
                </a:lnTo>
                <a:lnTo>
                  <a:pt x="3328835" y="34175"/>
                </a:lnTo>
                <a:lnTo>
                  <a:pt x="3283572" y="15430"/>
                </a:lnTo>
                <a:lnTo>
                  <a:pt x="3235795" y="3924"/>
                </a:lnTo>
                <a:lnTo>
                  <a:pt x="3186353" y="0"/>
                </a:lnTo>
                <a:lnTo>
                  <a:pt x="3139922" y="3416"/>
                </a:lnTo>
                <a:lnTo>
                  <a:pt x="3095625" y="13309"/>
                </a:lnTo>
                <a:lnTo>
                  <a:pt x="3053918" y="29197"/>
                </a:lnTo>
                <a:lnTo>
                  <a:pt x="3015297" y="50622"/>
                </a:lnTo>
                <a:lnTo>
                  <a:pt x="2980245" y="77063"/>
                </a:lnTo>
                <a:lnTo>
                  <a:pt x="2949257" y="108051"/>
                </a:lnTo>
                <a:lnTo>
                  <a:pt x="2922816" y="143090"/>
                </a:lnTo>
                <a:lnTo>
                  <a:pt x="2901404" y="181711"/>
                </a:lnTo>
                <a:lnTo>
                  <a:pt x="2885503" y="223418"/>
                </a:lnTo>
                <a:lnTo>
                  <a:pt x="2875610" y="267728"/>
                </a:lnTo>
                <a:lnTo>
                  <a:pt x="2873883" y="291236"/>
                </a:lnTo>
                <a:lnTo>
                  <a:pt x="31419" y="291236"/>
                </a:lnTo>
                <a:lnTo>
                  <a:pt x="19189" y="293700"/>
                </a:lnTo>
                <a:lnTo>
                  <a:pt x="9207" y="300431"/>
                </a:lnTo>
                <a:lnTo>
                  <a:pt x="2463" y="310426"/>
                </a:lnTo>
                <a:lnTo>
                  <a:pt x="0" y="322656"/>
                </a:lnTo>
                <a:lnTo>
                  <a:pt x="0" y="351256"/>
                </a:lnTo>
                <a:lnTo>
                  <a:pt x="2463" y="363486"/>
                </a:lnTo>
                <a:lnTo>
                  <a:pt x="9207" y="373468"/>
                </a:lnTo>
                <a:lnTo>
                  <a:pt x="19189" y="380199"/>
                </a:lnTo>
                <a:lnTo>
                  <a:pt x="31419" y="382676"/>
                </a:lnTo>
                <a:lnTo>
                  <a:pt x="2880537" y="382676"/>
                </a:lnTo>
                <a:lnTo>
                  <a:pt x="2885503" y="404876"/>
                </a:lnTo>
                <a:lnTo>
                  <a:pt x="2901404" y="446582"/>
                </a:lnTo>
                <a:lnTo>
                  <a:pt x="2922816" y="485203"/>
                </a:lnTo>
                <a:lnTo>
                  <a:pt x="2949257" y="520255"/>
                </a:lnTo>
                <a:lnTo>
                  <a:pt x="2980245" y="551243"/>
                </a:lnTo>
                <a:lnTo>
                  <a:pt x="3015297" y="577684"/>
                </a:lnTo>
                <a:lnTo>
                  <a:pt x="3053918" y="599097"/>
                </a:lnTo>
                <a:lnTo>
                  <a:pt x="3095625" y="614997"/>
                </a:lnTo>
                <a:lnTo>
                  <a:pt x="3139922" y="624890"/>
                </a:lnTo>
                <a:lnTo>
                  <a:pt x="3186353" y="628294"/>
                </a:lnTo>
                <a:lnTo>
                  <a:pt x="3232772" y="624890"/>
                </a:lnTo>
                <a:lnTo>
                  <a:pt x="3277082" y="614997"/>
                </a:lnTo>
                <a:lnTo>
                  <a:pt x="3318789" y="599097"/>
                </a:lnTo>
                <a:lnTo>
                  <a:pt x="3357410" y="577684"/>
                </a:lnTo>
                <a:lnTo>
                  <a:pt x="3392449" y="551243"/>
                </a:lnTo>
                <a:lnTo>
                  <a:pt x="3423437" y="520255"/>
                </a:lnTo>
                <a:lnTo>
                  <a:pt x="3449891" y="485203"/>
                </a:lnTo>
                <a:lnTo>
                  <a:pt x="3471303" y="446582"/>
                </a:lnTo>
                <a:lnTo>
                  <a:pt x="3487191" y="404876"/>
                </a:lnTo>
                <a:lnTo>
                  <a:pt x="3492144" y="382676"/>
                </a:lnTo>
                <a:lnTo>
                  <a:pt x="6341288" y="382676"/>
                </a:lnTo>
                <a:lnTo>
                  <a:pt x="6353518" y="380199"/>
                </a:lnTo>
                <a:lnTo>
                  <a:pt x="6363500" y="373468"/>
                </a:lnTo>
                <a:lnTo>
                  <a:pt x="6370231" y="363486"/>
                </a:lnTo>
                <a:lnTo>
                  <a:pt x="6372707" y="351256"/>
                </a:lnTo>
                <a:lnTo>
                  <a:pt x="6372707" y="314312"/>
                </a:lnTo>
                <a:close/>
              </a:path>
            </a:pathLst>
          </a:custGeom>
          <a:solidFill>
            <a:srgbClr val="37502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 txBox="1"/>
          <p:nvPr/>
        </p:nvSpPr>
        <p:spPr>
          <a:xfrm>
            <a:off x="3885703" y="4418805"/>
            <a:ext cx="163830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50" spc="-50">
                <a:solidFill>
                  <a:srgbClr val="FFFFFF"/>
                </a:solidFill>
                <a:latin typeface="Georgia"/>
                <a:cs typeface="Georgia"/>
              </a:rPr>
              <a:t>3</a:t>
            </a:r>
            <a:endParaRPr sz="1950">
              <a:latin typeface="Georgia"/>
              <a:cs typeface="Georg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57315" y="5096312"/>
            <a:ext cx="5243830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45">
                <a:solidFill>
                  <a:srgbClr val="3A362F"/>
                </a:solidFill>
                <a:latin typeface="Georgia"/>
                <a:cs typeface="Georgia"/>
              </a:rPr>
              <a:t>Scarcity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Limited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availability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increases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perceived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value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("Only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95">
                <a:solidFill>
                  <a:srgbClr val="3A362F"/>
                </a:solidFill>
                <a:latin typeface="Tahoma"/>
                <a:cs typeface="Tahoma"/>
              </a:rPr>
              <a:t>3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left!"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or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"Limited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time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offer").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7419848" y="4283989"/>
            <a:ext cx="6372860" cy="628650"/>
          </a:xfrm>
          <a:custGeom>
            <a:avLst/>
            <a:gdLst/>
            <a:ahLst/>
            <a:cxnLst/>
            <a:rect l="l" t="t" r="r" b="b"/>
            <a:pathLst>
              <a:path w="6372859" h="628650">
                <a:moveTo>
                  <a:pt x="6372822" y="314312"/>
                </a:moveTo>
                <a:lnTo>
                  <a:pt x="6369507" y="306324"/>
                </a:lnTo>
                <a:lnTo>
                  <a:pt x="6357721" y="294538"/>
                </a:lnTo>
                <a:lnTo>
                  <a:pt x="6349733" y="291236"/>
                </a:lnTo>
                <a:lnTo>
                  <a:pt x="3498685" y="291236"/>
                </a:lnTo>
                <a:lnTo>
                  <a:pt x="3496589" y="264706"/>
                </a:lnTo>
                <a:lnTo>
                  <a:pt x="3485083" y="216928"/>
                </a:lnTo>
                <a:lnTo>
                  <a:pt x="3466325" y="171665"/>
                </a:lnTo>
                <a:lnTo>
                  <a:pt x="3440684" y="129743"/>
                </a:lnTo>
                <a:lnTo>
                  <a:pt x="3408489" y="92011"/>
                </a:lnTo>
                <a:lnTo>
                  <a:pt x="3370757" y="59829"/>
                </a:lnTo>
                <a:lnTo>
                  <a:pt x="3328835" y="34175"/>
                </a:lnTo>
                <a:lnTo>
                  <a:pt x="3283572" y="15430"/>
                </a:lnTo>
                <a:lnTo>
                  <a:pt x="3235795" y="3924"/>
                </a:lnTo>
                <a:lnTo>
                  <a:pt x="3186353" y="0"/>
                </a:lnTo>
                <a:lnTo>
                  <a:pt x="3139935" y="3416"/>
                </a:lnTo>
                <a:lnTo>
                  <a:pt x="3095625" y="13309"/>
                </a:lnTo>
                <a:lnTo>
                  <a:pt x="3053918" y="29197"/>
                </a:lnTo>
                <a:lnTo>
                  <a:pt x="3015297" y="50622"/>
                </a:lnTo>
                <a:lnTo>
                  <a:pt x="2980245" y="77063"/>
                </a:lnTo>
                <a:lnTo>
                  <a:pt x="2949257" y="108051"/>
                </a:lnTo>
                <a:lnTo>
                  <a:pt x="2922816" y="143090"/>
                </a:lnTo>
                <a:lnTo>
                  <a:pt x="2901404" y="181711"/>
                </a:lnTo>
                <a:lnTo>
                  <a:pt x="2885503" y="223418"/>
                </a:lnTo>
                <a:lnTo>
                  <a:pt x="2875610" y="267728"/>
                </a:lnTo>
                <a:lnTo>
                  <a:pt x="2873883" y="291236"/>
                </a:lnTo>
                <a:lnTo>
                  <a:pt x="31419" y="291236"/>
                </a:lnTo>
                <a:lnTo>
                  <a:pt x="19189" y="293700"/>
                </a:lnTo>
                <a:lnTo>
                  <a:pt x="9207" y="300431"/>
                </a:lnTo>
                <a:lnTo>
                  <a:pt x="2476" y="310426"/>
                </a:lnTo>
                <a:lnTo>
                  <a:pt x="0" y="322656"/>
                </a:lnTo>
                <a:lnTo>
                  <a:pt x="0" y="351256"/>
                </a:lnTo>
                <a:lnTo>
                  <a:pt x="2476" y="363486"/>
                </a:lnTo>
                <a:lnTo>
                  <a:pt x="9207" y="373468"/>
                </a:lnTo>
                <a:lnTo>
                  <a:pt x="19189" y="380199"/>
                </a:lnTo>
                <a:lnTo>
                  <a:pt x="31419" y="382676"/>
                </a:lnTo>
                <a:lnTo>
                  <a:pt x="2880537" y="382676"/>
                </a:lnTo>
                <a:lnTo>
                  <a:pt x="2885503" y="404876"/>
                </a:lnTo>
                <a:lnTo>
                  <a:pt x="2901404" y="446582"/>
                </a:lnTo>
                <a:lnTo>
                  <a:pt x="2922816" y="485203"/>
                </a:lnTo>
                <a:lnTo>
                  <a:pt x="2949257" y="520255"/>
                </a:lnTo>
                <a:lnTo>
                  <a:pt x="2980245" y="551243"/>
                </a:lnTo>
                <a:lnTo>
                  <a:pt x="3015297" y="577684"/>
                </a:lnTo>
                <a:lnTo>
                  <a:pt x="3053918" y="599097"/>
                </a:lnTo>
                <a:lnTo>
                  <a:pt x="3095625" y="614997"/>
                </a:lnTo>
                <a:lnTo>
                  <a:pt x="3139935" y="624890"/>
                </a:lnTo>
                <a:lnTo>
                  <a:pt x="3186353" y="628294"/>
                </a:lnTo>
                <a:lnTo>
                  <a:pt x="3232772" y="624890"/>
                </a:lnTo>
                <a:lnTo>
                  <a:pt x="3277082" y="614997"/>
                </a:lnTo>
                <a:lnTo>
                  <a:pt x="3318789" y="599097"/>
                </a:lnTo>
                <a:lnTo>
                  <a:pt x="3357410" y="577684"/>
                </a:lnTo>
                <a:lnTo>
                  <a:pt x="3392449" y="551243"/>
                </a:lnTo>
                <a:lnTo>
                  <a:pt x="3423450" y="520255"/>
                </a:lnTo>
                <a:lnTo>
                  <a:pt x="3449891" y="485203"/>
                </a:lnTo>
                <a:lnTo>
                  <a:pt x="3471303" y="446582"/>
                </a:lnTo>
                <a:lnTo>
                  <a:pt x="3487204" y="404876"/>
                </a:lnTo>
                <a:lnTo>
                  <a:pt x="3492157" y="382676"/>
                </a:lnTo>
                <a:lnTo>
                  <a:pt x="6341402" y="382676"/>
                </a:lnTo>
                <a:lnTo>
                  <a:pt x="6353632" y="380199"/>
                </a:lnTo>
                <a:lnTo>
                  <a:pt x="6363614" y="373468"/>
                </a:lnTo>
                <a:lnTo>
                  <a:pt x="6370358" y="363486"/>
                </a:lnTo>
                <a:lnTo>
                  <a:pt x="6372822" y="351256"/>
                </a:lnTo>
                <a:lnTo>
                  <a:pt x="6372822" y="314312"/>
                </a:lnTo>
                <a:close/>
              </a:path>
            </a:pathLst>
          </a:custGeom>
          <a:solidFill>
            <a:srgbClr val="37502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10467836" y="4418805"/>
            <a:ext cx="160020" cy="322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50" spc="-50">
                <a:solidFill>
                  <a:srgbClr val="FFFFFF"/>
                </a:solidFill>
                <a:latin typeface="Georgia"/>
                <a:cs typeface="Georgia"/>
              </a:rPr>
              <a:t>4</a:t>
            </a:r>
            <a:endParaRPr sz="1950">
              <a:latin typeface="Georgia"/>
              <a:cs typeface="Georg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639446" y="5096312"/>
            <a:ext cx="5389880" cy="1102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Authority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We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tend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comply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requests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from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recognised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authorities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or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experts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in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relevant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fields.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825024" y="6667936"/>
            <a:ext cx="1264666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These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principles,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identified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psychologist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Robert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Cialdini,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explain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why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certain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techniques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consistently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work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across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cultures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contexts.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5024" y="1987827"/>
            <a:ext cx="9906000" cy="6121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850" spc="55"/>
              <a:t>Rhetorical</a:t>
            </a:r>
            <a:r>
              <a:rPr dirty="0" sz="3850" spc="95"/>
              <a:t> </a:t>
            </a:r>
            <a:r>
              <a:rPr dirty="0" sz="3850" spc="60"/>
              <a:t>Devices:</a:t>
            </a:r>
            <a:r>
              <a:rPr dirty="0" sz="3850" spc="90"/>
              <a:t> </a:t>
            </a:r>
            <a:r>
              <a:rPr dirty="0" sz="3850" spc="114"/>
              <a:t>The</a:t>
            </a:r>
            <a:r>
              <a:rPr dirty="0" sz="3850" spc="90"/>
              <a:t> </a:t>
            </a:r>
            <a:r>
              <a:rPr dirty="0" sz="3850" spc="50"/>
              <a:t>Tools</a:t>
            </a:r>
            <a:r>
              <a:rPr dirty="0" sz="3850" spc="95"/>
              <a:t> of</a:t>
            </a:r>
            <a:r>
              <a:rPr dirty="0" sz="3850" spc="90"/>
              <a:t> </a:t>
            </a:r>
            <a:r>
              <a:rPr dirty="0" sz="3850" spc="60"/>
              <a:t>Persuasion</a:t>
            </a:r>
            <a:endParaRPr sz="3850"/>
          </a:p>
        </p:txBody>
      </p:sp>
      <p:sp>
        <p:nvSpPr>
          <p:cNvPr id="3" name="object 3" descr=""/>
          <p:cNvSpPr/>
          <p:nvPr/>
        </p:nvSpPr>
        <p:spPr>
          <a:xfrm>
            <a:off x="886269" y="3844389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8292" y="3778954"/>
            <a:ext cx="1066204" cy="155277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886269" y="4252654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196251" y="4191684"/>
            <a:ext cx="664845" cy="187960"/>
          </a:xfrm>
          <a:custGeom>
            <a:avLst/>
            <a:gdLst/>
            <a:ahLst/>
            <a:cxnLst/>
            <a:rect l="l" t="t" r="r" b="b"/>
            <a:pathLst>
              <a:path w="664844" h="187960">
                <a:moveTo>
                  <a:pt x="35867" y="148381"/>
                </a:moveTo>
                <a:lnTo>
                  <a:pt x="0" y="148381"/>
                </a:lnTo>
                <a:lnTo>
                  <a:pt x="0" y="9921"/>
                </a:lnTo>
                <a:lnTo>
                  <a:pt x="50750" y="9921"/>
                </a:lnTo>
                <a:lnTo>
                  <a:pt x="57872" y="10173"/>
                </a:lnTo>
                <a:lnTo>
                  <a:pt x="97234" y="27632"/>
                </a:lnTo>
                <a:lnTo>
                  <a:pt x="102968" y="39687"/>
                </a:lnTo>
                <a:lnTo>
                  <a:pt x="35867" y="39687"/>
                </a:lnTo>
                <a:lnTo>
                  <a:pt x="35867" y="70891"/>
                </a:lnTo>
                <a:lnTo>
                  <a:pt x="102112" y="70891"/>
                </a:lnTo>
                <a:lnTo>
                  <a:pt x="100846" y="74479"/>
                </a:lnTo>
                <a:lnTo>
                  <a:pt x="97829" y="79920"/>
                </a:lnTo>
                <a:lnTo>
                  <a:pt x="93232" y="86700"/>
                </a:lnTo>
                <a:lnTo>
                  <a:pt x="88089" y="91330"/>
                </a:lnTo>
                <a:lnTo>
                  <a:pt x="82401" y="93811"/>
                </a:lnTo>
                <a:lnTo>
                  <a:pt x="86256" y="100607"/>
                </a:lnTo>
                <a:lnTo>
                  <a:pt x="35867" y="100607"/>
                </a:lnTo>
                <a:lnTo>
                  <a:pt x="35867" y="148381"/>
                </a:lnTo>
                <a:close/>
              </a:path>
              <a:path w="664844" h="187960">
                <a:moveTo>
                  <a:pt x="102112" y="70891"/>
                </a:moveTo>
                <a:lnTo>
                  <a:pt x="55463" y="70891"/>
                </a:lnTo>
                <a:lnTo>
                  <a:pt x="60771" y="69502"/>
                </a:lnTo>
                <a:lnTo>
                  <a:pt x="67749" y="63913"/>
                </a:lnTo>
                <a:lnTo>
                  <a:pt x="69502" y="59729"/>
                </a:lnTo>
                <a:lnTo>
                  <a:pt x="69502" y="48749"/>
                </a:lnTo>
                <a:lnTo>
                  <a:pt x="67782" y="44979"/>
                </a:lnTo>
                <a:lnTo>
                  <a:pt x="60936" y="40745"/>
                </a:lnTo>
                <a:lnTo>
                  <a:pt x="55595" y="39687"/>
                </a:lnTo>
                <a:lnTo>
                  <a:pt x="102968" y="39687"/>
                </a:lnTo>
                <a:lnTo>
                  <a:pt x="104257" y="46189"/>
                </a:lnTo>
                <a:lnTo>
                  <a:pt x="104725" y="54173"/>
                </a:lnTo>
                <a:lnTo>
                  <a:pt x="104403" y="59729"/>
                </a:lnTo>
                <a:lnTo>
                  <a:pt x="104294" y="61605"/>
                </a:lnTo>
                <a:lnTo>
                  <a:pt x="103001" y="68374"/>
                </a:lnTo>
                <a:lnTo>
                  <a:pt x="102112" y="70891"/>
                </a:lnTo>
                <a:close/>
              </a:path>
              <a:path w="664844" h="187960">
                <a:moveTo>
                  <a:pt x="113357" y="148381"/>
                </a:moveTo>
                <a:lnTo>
                  <a:pt x="72925" y="148381"/>
                </a:lnTo>
                <a:lnTo>
                  <a:pt x="47525" y="100607"/>
                </a:lnTo>
                <a:lnTo>
                  <a:pt x="86256" y="100607"/>
                </a:lnTo>
                <a:lnTo>
                  <a:pt x="113357" y="148381"/>
                </a:lnTo>
                <a:close/>
              </a:path>
              <a:path w="664844" h="187960">
                <a:moveTo>
                  <a:pt x="157906" y="148381"/>
                </a:moveTo>
                <a:lnTo>
                  <a:pt x="122088" y="148381"/>
                </a:lnTo>
                <a:lnTo>
                  <a:pt x="122088" y="0"/>
                </a:lnTo>
                <a:lnTo>
                  <a:pt x="157906" y="0"/>
                </a:lnTo>
                <a:lnTo>
                  <a:pt x="157813" y="39191"/>
                </a:lnTo>
                <a:lnTo>
                  <a:pt x="157081" y="48584"/>
                </a:lnTo>
                <a:lnTo>
                  <a:pt x="157063" y="48815"/>
                </a:lnTo>
                <a:lnTo>
                  <a:pt x="208660" y="48815"/>
                </a:lnTo>
                <a:lnTo>
                  <a:pt x="210740" y="51147"/>
                </a:lnTo>
                <a:lnTo>
                  <a:pt x="214300" y="57590"/>
                </a:lnTo>
                <a:lnTo>
                  <a:pt x="216842" y="65013"/>
                </a:lnTo>
                <a:lnTo>
                  <a:pt x="217846" y="70544"/>
                </a:lnTo>
                <a:lnTo>
                  <a:pt x="170391" y="70544"/>
                </a:lnTo>
                <a:lnTo>
                  <a:pt x="167580" y="71305"/>
                </a:lnTo>
                <a:lnTo>
                  <a:pt x="162851" y="74314"/>
                </a:lnTo>
                <a:lnTo>
                  <a:pt x="160420" y="76249"/>
                </a:lnTo>
                <a:lnTo>
                  <a:pt x="157906" y="78630"/>
                </a:lnTo>
                <a:lnTo>
                  <a:pt x="157906" y="148381"/>
                </a:lnTo>
                <a:close/>
              </a:path>
              <a:path w="664844" h="187960">
                <a:moveTo>
                  <a:pt x="208660" y="48815"/>
                </a:moveTo>
                <a:lnTo>
                  <a:pt x="157063" y="48815"/>
                </a:lnTo>
                <a:lnTo>
                  <a:pt x="157327" y="48584"/>
                </a:lnTo>
                <a:lnTo>
                  <a:pt x="160155" y="46930"/>
                </a:lnTo>
                <a:lnTo>
                  <a:pt x="170970" y="40745"/>
                </a:lnTo>
                <a:lnTo>
                  <a:pt x="177320" y="39191"/>
                </a:lnTo>
                <a:lnTo>
                  <a:pt x="184596" y="39191"/>
                </a:lnTo>
                <a:lnTo>
                  <a:pt x="193002" y="39938"/>
                </a:lnTo>
                <a:lnTo>
                  <a:pt x="200161" y="42180"/>
                </a:lnTo>
                <a:lnTo>
                  <a:pt x="206074" y="45916"/>
                </a:lnTo>
                <a:lnTo>
                  <a:pt x="208660" y="48815"/>
                </a:lnTo>
                <a:close/>
              </a:path>
              <a:path w="664844" h="187960">
                <a:moveTo>
                  <a:pt x="218876" y="148381"/>
                </a:moveTo>
                <a:lnTo>
                  <a:pt x="183058" y="148381"/>
                </a:lnTo>
                <a:lnTo>
                  <a:pt x="183058" y="79986"/>
                </a:lnTo>
                <a:lnTo>
                  <a:pt x="182419" y="76249"/>
                </a:lnTo>
                <a:lnTo>
                  <a:pt x="182314" y="75637"/>
                </a:lnTo>
                <a:lnTo>
                  <a:pt x="179337" y="71569"/>
                </a:lnTo>
                <a:lnTo>
                  <a:pt x="176940" y="70544"/>
                </a:lnTo>
                <a:lnTo>
                  <a:pt x="217846" y="70544"/>
                </a:lnTo>
                <a:lnTo>
                  <a:pt x="218368" y="73415"/>
                </a:lnTo>
                <a:lnTo>
                  <a:pt x="218876" y="82798"/>
                </a:lnTo>
                <a:lnTo>
                  <a:pt x="218876" y="148381"/>
                </a:lnTo>
                <a:close/>
              </a:path>
              <a:path w="664844" h="187960">
                <a:moveTo>
                  <a:pt x="294842" y="158253"/>
                </a:moveTo>
                <a:lnTo>
                  <a:pt x="254248" y="158253"/>
                </a:lnTo>
                <a:lnTo>
                  <a:pt x="257489" y="157245"/>
                </a:lnTo>
                <a:lnTo>
                  <a:pt x="259705" y="155227"/>
                </a:lnTo>
                <a:lnTo>
                  <a:pt x="261954" y="153243"/>
                </a:lnTo>
                <a:lnTo>
                  <a:pt x="263673" y="150564"/>
                </a:lnTo>
                <a:lnTo>
                  <a:pt x="264794" y="147389"/>
                </a:lnTo>
                <a:lnTo>
                  <a:pt x="264864" y="147191"/>
                </a:lnTo>
                <a:lnTo>
                  <a:pt x="265955" y="142974"/>
                </a:lnTo>
                <a:lnTo>
                  <a:pt x="225921" y="41622"/>
                </a:lnTo>
                <a:lnTo>
                  <a:pt x="262483" y="41622"/>
                </a:lnTo>
                <a:lnTo>
                  <a:pt x="277614" y="86965"/>
                </a:lnTo>
                <a:lnTo>
                  <a:pt x="279135" y="91628"/>
                </a:lnTo>
                <a:lnTo>
                  <a:pt x="280507" y="96357"/>
                </a:lnTo>
                <a:lnTo>
                  <a:pt x="282955" y="105915"/>
                </a:lnTo>
                <a:lnTo>
                  <a:pt x="282856" y="106329"/>
                </a:lnTo>
                <a:lnTo>
                  <a:pt x="282455" y="110695"/>
                </a:lnTo>
                <a:lnTo>
                  <a:pt x="282426" y="111009"/>
                </a:lnTo>
                <a:lnTo>
                  <a:pt x="282720" y="115490"/>
                </a:lnTo>
                <a:lnTo>
                  <a:pt x="310096" y="115490"/>
                </a:lnTo>
                <a:lnTo>
                  <a:pt x="299212" y="147191"/>
                </a:lnTo>
                <a:lnTo>
                  <a:pt x="295936" y="156021"/>
                </a:lnTo>
                <a:lnTo>
                  <a:pt x="294923" y="158088"/>
                </a:lnTo>
                <a:lnTo>
                  <a:pt x="294842" y="158253"/>
                </a:lnTo>
                <a:close/>
              </a:path>
              <a:path w="664844" h="187960">
                <a:moveTo>
                  <a:pt x="310096" y="115490"/>
                </a:moveTo>
                <a:lnTo>
                  <a:pt x="283517" y="115490"/>
                </a:lnTo>
                <a:lnTo>
                  <a:pt x="283550" y="110695"/>
                </a:lnTo>
                <a:lnTo>
                  <a:pt x="283006" y="106329"/>
                </a:lnTo>
                <a:lnTo>
                  <a:pt x="300384" y="41622"/>
                </a:lnTo>
                <a:lnTo>
                  <a:pt x="335458" y="41622"/>
                </a:lnTo>
                <a:lnTo>
                  <a:pt x="310096" y="115490"/>
                </a:lnTo>
                <a:close/>
              </a:path>
              <a:path w="664844" h="187960">
                <a:moveTo>
                  <a:pt x="283517" y="115490"/>
                </a:moveTo>
                <a:lnTo>
                  <a:pt x="282720" y="115490"/>
                </a:lnTo>
                <a:lnTo>
                  <a:pt x="282426" y="111009"/>
                </a:lnTo>
                <a:lnTo>
                  <a:pt x="282856" y="106329"/>
                </a:lnTo>
                <a:lnTo>
                  <a:pt x="282955" y="105915"/>
                </a:lnTo>
                <a:lnTo>
                  <a:pt x="283550" y="110695"/>
                </a:lnTo>
                <a:lnTo>
                  <a:pt x="283517" y="115490"/>
                </a:lnTo>
                <a:close/>
              </a:path>
              <a:path w="664844" h="187960">
                <a:moveTo>
                  <a:pt x="260730" y="187821"/>
                </a:moveTo>
                <a:lnTo>
                  <a:pt x="249055" y="187821"/>
                </a:lnTo>
                <a:lnTo>
                  <a:pt x="246277" y="187606"/>
                </a:lnTo>
                <a:lnTo>
                  <a:pt x="241581" y="186746"/>
                </a:lnTo>
                <a:lnTo>
                  <a:pt x="238422" y="186002"/>
                </a:lnTo>
                <a:lnTo>
                  <a:pt x="234453" y="184943"/>
                </a:lnTo>
                <a:lnTo>
                  <a:pt x="240645" y="158253"/>
                </a:lnTo>
                <a:lnTo>
                  <a:pt x="240760" y="157757"/>
                </a:lnTo>
                <a:lnTo>
                  <a:pt x="240879" y="157245"/>
                </a:lnTo>
                <a:lnTo>
                  <a:pt x="241002" y="156716"/>
                </a:lnTo>
                <a:lnTo>
                  <a:pt x="243879" y="157112"/>
                </a:lnTo>
                <a:lnTo>
                  <a:pt x="245897" y="157460"/>
                </a:lnTo>
                <a:lnTo>
                  <a:pt x="247054" y="157757"/>
                </a:lnTo>
                <a:lnTo>
                  <a:pt x="248212" y="158088"/>
                </a:lnTo>
                <a:lnTo>
                  <a:pt x="249187" y="158253"/>
                </a:lnTo>
                <a:lnTo>
                  <a:pt x="294842" y="158253"/>
                </a:lnTo>
                <a:lnTo>
                  <a:pt x="292331" y="163380"/>
                </a:lnTo>
                <a:lnTo>
                  <a:pt x="288329" y="169465"/>
                </a:lnTo>
                <a:lnTo>
                  <a:pt x="284360" y="175551"/>
                </a:lnTo>
                <a:lnTo>
                  <a:pt x="279466" y="180131"/>
                </a:lnTo>
                <a:lnTo>
                  <a:pt x="267857" y="186283"/>
                </a:lnTo>
                <a:lnTo>
                  <a:pt x="260730" y="187821"/>
                </a:lnTo>
                <a:close/>
              </a:path>
              <a:path w="664844" h="187960">
                <a:moveTo>
                  <a:pt x="493479" y="56703"/>
                </a:moveTo>
                <a:lnTo>
                  <a:pt x="374153" y="56703"/>
                </a:lnTo>
                <a:lnTo>
                  <a:pt x="374115" y="54740"/>
                </a:lnTo>
                <a:lnTo>
                  <a:pt x="397420" y="39191"/>
                </a:lnTo>
                <a:lnTo>
                  <a:pt x="412435" y="39191"/>
                </a:lnTo>
                <a:lnTo>
                  <a:pt x="418752" y="40811"/>
                </a:lnTo>
                <a:lnTo>
                  <a:pt x="423614" y="44053"/>
                </a:lnTo>
                <a:lnTo>
                  <a:pt x="428509" y="47261"/>
                </a:lnTo>
                <a:lnTo>
                  <a:pt x="431750" y="50535"/>
                </a:lnTo>
                <a:lnTo>
                  <a:pt x="433337" y="53875"/>
                </a:lnTo>
                <a:lnTo>
                  <a:pt x="491870" y="53875"/>
                </a:lnTo>
                <a:lnTo>
                  <a:pt x="493479" y="56703"/>
                </a:lnTo>
                <a:close/>
              </a:path>
              <a:path w="664844" h="187960">
                <a:moveTo>
                  <a:pt x="491870" y="53875"/>
                </a:moveTo>
                <a:lnTo>
                  <a:pt x="433337" y="53875"/>
                </a:lnTo>
                <a:lnTo>
                  <a:pt x="436077" y="51097"/>
                </a:lnTo>
                <a:lnTo>
                  <a:pt x="439935" y="48088"/>
                </a:lnTo>
                <a:lnTo>
                  <a:pt x="450651" y="40977"/>
                </a:lnTo>
                <a:lnTo>
                  <a:pt x="456951" y="39191"/>
                </a:lnTo>
                <a:lnTo>
                  <a:pt x="464194" y="39191"/>
                </a:lnTo>
                <a:lnTo>
                  <a:pt x="491870" y="53875"/>
                </a:lnTo>
                <a:close/>
              </a:path>
              <a:path w="664844" h="187960">
                <a:moveTo>
                  <a:pt x="379759" y="148381"/>
                </a:moveTo>
                <a:lnTo>
                  <a:pt x="343941" y="148381"/>
                </a:lnTo>
                <a:lnTo>
                  <a:pt x="343941" y="41622"/>
                </a:lnTo>
                <a:lnTo>
                  <a:pt x="373856" y="41622"/>
                </a:lnTo>
                <a:lnTo>
                  <a:pt x="373967" y="47261"/>
                </a:lnTo>
                <a:lnTo>
                  <a:pt x="374043" y="51097"/>
                </a:lnTo>
                <a:lnTo>
                  <a:pt x="374115" y="54740"/>
                </a:lnTo>
                <a:lnTo>
                  <a:pt x="373360" y="55711"/>
                </a:lnTo>
                <a:lnTo>
                  <a:pt x="374153" y="56703"/>
                </a:lnTo>
                <a:lnTo>
                  <a:pt x="493479" y="56703"/>
                </a:lnTo>
                <a:lnTo>
                  <a:pt x="493957" y="57543"/>
                </a:lnTo>
                <a:lnTo>
                  <a:pt x="496577" y="64975"/>
                </a:lnTo>
                <a:lnTo>
                  <a:pt x="497617" y="70544"/>
                </a:lnTo>
                <a:lnTo>
                  <a:pt x="389681" y="70544"/>
                </a:lnTo>
                <a:lnTo>
                  <a:pt x="384985" y="73206"/>
                </a:lnTo>
                <a:lnTo>
                  <a:pt x="379759" y="78531"/>
                </a:lnTo>
                <a:lnTo>
                  <a:pt x="379759" y="148381"/>
                </a:lnTo>
                <a:close/>
              </a:path>
              <a:path w="664844" h="187960">
                <a:moveTo>
                  <a:pt x="374153" y="56703"/>
                </a:moveTo>
                <a:lnTo>
                  <a:pt x="373360" y="55711"/>
                </a:lnTo>
                <a:lnTo>
                  <a:pt x="374115" y="54740"/>
                </a:lnTo>
                <a:lnTo>
                  <a:pt x="374153" y="56703"/>
                </a:lnTo>
                <a:close/>
              </a:path>
              <a:path w="664844" h="187960">
                <a:moveTo>
                  <a:pt x="439092" y="148381"/>
                </a:moveTo>
                <a:lnTo>
                  <a:pt x="403274" y="148381"/>
                </a:lnTo>
                <a:lnTo>
                  <a:pt x="403274" y="79986"/>
                </a:lnTo>
                <a:lnTo>
                  <a:pt x="402530" y="75637"/>
                </a:lnTo>
                <a:lnTo>
                  <a:pt x="399553" y="71569"/>
                </a:lnTo>
                <a:lnTo>
                  <a:pt x="397156" y="70544"/>
                </a:lnTo>
                <a:lnTo>
                  <a:pt x="449229" y="70544"/>
                </a:lnTo>
                <a:lnTo>
                  <a:pt x="444479" y="73206"/>
                </a:lnTo>
                <a:lnTo>
                  <a:pt x="439142" y="78531"/>
                </a:lnTo>
                <a:lnTo>
                  <a:pt x="439092" y="148381"/>
                </a:lnTo>
                <a:close/>
              </a:path>
              <a:path w="664844" h="187960">
                <a:moveTo>
                  <a:pt x="498673" y="148381"/>
                </a:moveTo>
                <a:lnTo>
                  <a:pt x="462805" y="148381"/>
                </a:lnTo>
                <a:lnTo>
                  <a:pt x="462805" y="79986"/>
                </a:lnTo>
                <a:lnTo>
                  <a:pt x="462061" y="75637"/>
                </a:lnTo>
                <a:lnTo>
                  <a:pt x="460573" y="73620"/>
                </a:lnTo>
                <a:lnTo>
                  <a:pt x="459118" y="71569"/>
                </a:lnTo>
                <a:lnTo>
                  <a:pt x="456736" y="70544"/>
                </a:lnTo>
                <a:lnTo>
                  <a:pt x="497617" y="70544"/>
                </a:lnTo>
                <a:lnTo>
                  <a:pt x="498114" y="73206"/>
                </a:lnTo>
                <a:lnTo>
                  <a:pt x="498162" y="73620"/>
                </a:lnTo>
                <a:lnTo>
                  <a:pt x="498673" y="82798"/>
                </a:lnTo>
                <a:lnTo>
                  <a:pt x="498673" y="148381"/>
                </a:lnTo>
                <a:close/>
              </a:path>
              <a:path w="664844" h="187960">
                <a:moveTo>
                  <a:pt x="572442" y="150812"/>
                </a:moveTo>
                <a:lnTo>
                  <a:pt x="566191" y="150812"/>
                </a:lnTo>
                <a:lnTo>
                  <a:pt x="558781" y="150397"/>
                </a:lnTo>
                <a:lnTo>
                  <a:pt x="523155" y="130854"/>
                </a:lnTo>
                <a:lnTo>
                  <a:pt x="512263" y="93216"/>
                </a:lnTo>
                <a:lnTo>
                  <a:pt x="512616" y="86670"/>
                </a:lnTo>
                <a:lnTo>
                  <a:pt x="532708" y="49742"/>
                </a:lnTo>
                <a:lnTo>
                  <a:pt x="554186" y="39191"/>
                </a:lnTo>
                <a:lnTo>
                  <a:pt x="562719" y="39191"/>
                </a:lnTo>
                <a:lnTo>
                  <a:pt x="600124" y="56835"/>
                </a:lnTo>
                <a:lnTo>
                  <a:pt x="604751" y="67915"/>
                </a:lnTo>
                <a:lnTo>
                  <a:pt x="559444" y="67915"/>
                </a:lnTo>
                <a:lnTo>
                  <a:pt x="555955" y="69271"/>
                </a:lnTo>
                <a:lnTo>
                  <a:pt x="549771" y="74662"/>
                </a:lnTo>
                <a:lnTo>
                  <a:pt x="547935" y="77688"/>
                </a:lnTo>
                <a:lnTo>
                  <a:pt x="547340" y="81061"/>
                </a:lnTo>
                <a:lnTo>
                  <a:pt x="607895" y="81061"/>
                </a:lnTo>
                <a:lnTo>
                  <a:pt x="608241" y="83498"/>
                </a:lnTo>
                <a:lnTo>
                  <a:pt x="608558" y="90537"/>
                </a:lnTo>
                <a:lnTo>
                  <a:pt x="608457" y="95001"/>
                </a:lnTo>
                <a:lnTo>
                  <a:pt x="608409" y="95861"/>
                </a:lnTo>
                <a:lnTo>
                  <a:pt x="608111" y="98474"/>
                </a:lnTo>
                <a:lnTo>
                  <a:pt x="607847" y="101087"/>
                </a:lnTo>
                <a:lnTo>
                  <a:pt x="607467" y="103423"/>
                </a:lnTo>
                <a:lnTo>
                  <a:pt x="607400" y="103832"/>
                </a:lnTo>
                <a:lnTo>
                  <a:pt x="606772" y="106709"/>
                </a:lnTo>
                <a:lnTo>
                  <a:pt x="547588" y="106709"/>
                </a:lnTo>
                <a:lnTo>
                  <a:pt x="548382" y="110943"/>
                </a:lnTo>
                <a:lnTo>
                  <a:pt x="550845" y="114564"/>
                </a:lnTo>
                <a:lnTo>
                  <a:pt x="559147" y="120583"/>
                </a:lnTo>
                <a:lnTo>
                  <a:pt x="564223" y="122088"/>
                </a:lnTo>
                <a:lnTo>
                  <a:pt x="597411" y="122088"/>
                </a:lnTo>
                <a:lnTo>
                  <a:pt x="605829" y="137417"/>
                </a:lnTo>
                <a:lnTo>
                  <a:pt x="598983" y="142081"/>
                </a:lnTo>
                <a:lnTo>
                  <a:pt x="592220" y="145487"/>
                </a:lnTo>
                <a:lnTo>
                  <a:pt x="578891" y="149754"/>
                </a:lnTo>
                <a:lnTo>
                  <a:pt x="572442" y="150812"/>
                </a:lnTo>
                <a:close/>
              </a:path>
              <a:path w="664844" h="187960">
                <a:moveTo>
                  <a:pt x="607895" y="81061"/>
                </a:moveTo>
                <a:lnTo>
                  <a:pt x="577205" y="81061"/>
                </a:lnTo>
                <a:lnTo>
                  <a:pt x="577205" y="78151"/>
                </a:lnTo>
                <a:lnTo>
                  <a:pt x="576130" y="75240"/>
                </a:lnTo>
                <a:lnTo>
                  <a:pt x="571745" y="69271"/>
                </a:lnTo>
                <a:lnTo>
                  <a:pt x="571551" y="69271"/>
                </a:lnTo>
                <a:lnTo>
                  <a:pt x="568275" y="67915"/>
                </a:lnTo>
                <a:lnTo>
                  <a:pt x="604751" y="67915"/>
                </a:lnTo>
                <a:lnTo>
                  <a:pt x="605711" y="70501"/>
                </a:lnTo>
                <a:lnTo>
                  <a:pt x="607293" y="76820"/>
                </a:lnTo>
                <a:lnTo>
                  <a:pt x="607895" y="81061"/>
                </a:lnTo>
                <a:close/>
              </a:path>
              <a:path w="664844" h="187960">
                <a:moveTo>
                  <a:pt x="597411" y="122088"/>
                </a:moveTo>
                <a:lnTo>
                  <a:pt x="576857" y="122088"/>
                </a:lnTo>
                <a:lnTo>
                  <a:pt x="584481" y="119459"/>
                </a:lnTo>
                <a:lnTo>
                  <a:pt x="593080" y="114200"/>
                </a:lnTo>
                <a:lnTo>
                  <a:pt x="597411" y="122088"/>
                </a:lnTo>
                <a:close/>
              </a:path>
              <a:path w="664844" h="187960">
                <a:moveTo>
                  <a:pt x="649552" y="84980"/>
                </a:moveTo>
                <a:lnTo>
                  <a:pt x="637546" y="84980"/>
                </a:lnTo>
                <a:lnTo>
                  <a:pt x="632536" y="82897"/>
                </a:lnTo>
                <a:lnTo>
                  <a:pt x="628501" y="78730"/>
                </a:lnTo>
                <a:lnTo>
                  <a:pt x="624499" y="74529"/>
                </a:lnTo>
                <a:lnTo>
                  <a:pt x="622498" y="69386"/>
                </a:lnTo>
                <a:lnTo>
                  <a:pt x="622498" y="57083"/>
                </a:lnTo>
                <a:lnTo>
                  <a:pt x="624499" y="51891"/>
                </a:lnTo>
                <a:lnTo>
                  <a:pt x="632536" y="43523"/>
                </a:lnTo>
                <a:lnTo>
                  <a:pt x="637546" y="41423"/>
                </a:lnTo>
                <a:lnTo>
                  <a:pt x="649552" y="41423"/>
                </a:lnTo>
                <a:lnTo>
                  <a:pt x="654562" y="43523"/>
                </a:lnTo>
                <a:lnTo>
                  <a:pt x="658564" y="47724"/>
                </a:lnTo>
                <a:lnTo>
                  <a:pt x="662599" y="51891"/>
                </a:lnTo>
                <a:lnTo>
                  <a:pt x="664616" y="57083"/>
                </a:lnTo>
                <a:lnTo>
                  <a:pt x="664616" y="69386"/>
                </a:lnTo>
                <a:lnTo>
                  <a:pt x="662599" y="74529"/>
                </a:lnTo>
                <a:lnTo>
                  <a:pt x="654562" y="82897"/>
                </a:lnTo>
                <a:lnTo>
                  <a:pt x="649552" y="84980"/>
                </a:lnTo>
                <a:close/>
              </a:path>
              <a:path w="664844" h="187960">
                <a:moveTo>
                  <a:pt x="649552" y="150812"/>
                </a:moveTo>
                <a:lnTo>
                  <a:pt x="637546" y="150812"/>
                </a:lnTo>
                <a:lnTo>
                  <a:pt x="632536" y="148728"/>
                </a:lnTo>
                <a:lnTo>
                  <a:pt x="628501" y="144561"/>
                </a:lnTo>
                <a:lnTo>
                  <a:pt x="624499" y="140361"/>
                </a:lnTo>
                <a:lnTo>
                  <a:pt x="622498" y="135218"/>
                </a:lnTo>
                <a:lnTo>
                  <a:pt x="622498" y="122915"/>
                </a:lnTo>
                <a:lnTo>
                  <a:pt x="624499" y="117723"/>
                </a:lnTo>
                <a:lnTo>
                  <a:pt x="632536" y="109355"/>
                </a:lnTo>
                <a:lnTo>
                  <a:pt x="637546" y="107255"/>
                </a:lnTo>
                <a:lnTo>
                  <a:pt x="649552" y="107255"/>
                </a:lnTo>
                <a:lnTo>
                  <a:pt x="654562" y="109355"/>
                </a:lnTo>
                <a:lnTo>
                  <a:pt x="658564" y="113555"/>
                </a:lnTo>
                <a:lnTo>
                  <a:pt x="662599" y="117723"/>
                </a:lnTo>
                <a:lnTo>
                  <a:pt x="664616" y="122915"/>
                </a:lnTo>
                <a:lnTo>
                  <a:pt x="664616" y="135218"/>
                </a:lnTo>
                <a:lnTo>
                  <a:pt x="662599" y="140361"/>
                </a:lnTo>
                <a:lnTo>
                  <a:pt x="654562" y="148728"/>
                </a:lnTo>
                <a:lnTo>
                  <a:pt x="649552" y="150812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886269" y="4995961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1196251" y="4934991"/>
            <a:ext cx="753745" cy="187960"/>
          </a:xfrm>
          <a:custGeom>
            <a:avLst/>
            <a:gdLst/>
            <a:ahLst/>
            <a:cxnLst/>
            <a:rect l="l" t="t" r="r" b="b"/>
            <a:pathLst>
              <a:path w="753744" h="187960">
                <a:moveTo>
                  <a:pt x="35867" y="148381"/>
                </a:moveTo>
                <a:lnTo>
                  <a:pt x="0" y="148381"/>
                </a:lnTo>
                <a:lnTo>
                  <a:pt x="0" y="9921"/>
                </a:lnTo>
                <a:lnTo>
                  <a:pt x="50750" y="9921"/>
                </a:lnTo>
                <a:lnTo>
                  <a:pt x="57872" y="10173"/>
                </a:lnTo>
                <a:lnTo>
                  <a:pt x="97234" y="27632"/>
                </a:lnTo>
                <a:lnTo>
                  <a:pt x="102968" y="39687"/>
                </a:lnTo>
                <a:lnTo>
                  <a:pt x="35867" y="39687"/>
                </a:lnTo>
                <a:lnTo>
                  <a:pt x="35867" y="70891"/>
                </a:lnTo>
                <a:lnTo>
                  <a:pt x="102112" y="70891"/>
                </a:lnTo>
                <a:lnTo>
                  <a:pt x="100846" y="74479"/>
                </a:lnTo>
                <a:lnTo>
                  <a:pt x="97829" y="79920"/>
                </a:lnTo>
                <a:lnTo>
                  <a:pt x="93232" y="86700"/>
                </a:lnTo>
                <a:lnTo>
                  <a:pt x="88089" y="91330"/>
                </a:lnTo>
                <a:lnTo>
                  <a:pt x="82401" y="93811"/>
                </a:lnTo>
                <a:lnTo>
                  <a:pt x="86256" y="100607"/>
                </a:lnTo>
                <a:lnTo>
                  <a:pt x="35867" y="100607"/>
                </a:lnTo>
                <a:lnTo>
                  <a:pt x="35867" y="148381"/>
                </a:lnTo>
                <a:close/>
              </a:path>
              <a:path w="753744" h="187960">
                <a:moveTo>
                  <a:pt x="102112" y="70891"/>
                </a:moveTo>
                <a:lnTo>
                  <a:pt x="55463" y="70891"/>
                </a:lnTo>
                <a:lnTo>
                  <a:pt x="60771" y="69502"/>
                </a:lnTo>
                <a:lnTo>
                  <a:pt x="67749" y="63913"/>
                </a:lnTo>
                <a:lnTo>
                  <a:pt x="69502" y="59729"/>
                </a:lnTo>
                <a:lnTo>
                  <a:pt x="69502" y="48749"/>
                </a:lnTo>
                <a:lnTo>
                  <a:pt x="67782" y="44979"/>
                </a:lnTo>
                <a:lnTo>
                  <a:pt x="60936" y="40745"/>
                </a:lnTo>
                <a:lnTo>
                  <a:pt x="55595" y="39687"/>
                </a:lnTo>
                <a:lnTo>
                  <a:pt x="102968" y="39687"/>
                </a:lnTo>
                <a:lnTo>
                  <a:pt x="104257" y="46189"/>
                </a:lnTo>
                <a:lnTo>
                  <a:pt x="104725" y="54173"/>
                </a:lnTo>
                <a:lnTo>
                  <a:pt x="104403" y="59729"/>
                </a:lnTo>
                <a:lnTo>
                  <a:pt x="104294" y="61605"/>
                </a:lnTo>
                <a:lnTo>
                  <a:pt x="103001" y="68374"/>
                </a:lnTo>
                <a:lnTo>
                  <a:pt x="102112" y="70891"/>
                </a:lnTo>
                <a:close/>
              </a:path>
              <a:path w="753744" h="187960">
                <a:moveTo>
                  <a:pt x="113357" y="148381"/>
                </a:moveTo>
                <a:lnTo>
                  <a:pt x="72925" y="148381"/>
                </a:lnTo>
                <a:lnTo>
                  <a:pt x="47525" y="100607"/>
                </a:lnTo>
                <a:lnTo>
                  <a:pt x="86256" y="100607"/>
                </a:lnTo>
                <a:lnTo>
                  <a:pt x="113357" y="148381"/>
                </a:lnTo>
                <a:close/>
              </a:path>
              <a:path w="753744" h="187960">
                <a:moveTo>
                  <a:pt x="157906" y="148381"/>
                </a:moveTo>
                <a:lnTo>
                  <a:pt x="122088" y="148381"/>
                </a:lnTo>
                <a:lnTo>
                  <a:pt x="122088" y="0"/>
                </a:lnTo>
                <a:lnTo>
                  <a:pt x="157906" y="0"/>
                </a:lnTo>
                <a:lnTo>
                  <a:pt x="157813" y="39191"/>
                </a:lnTo>
                <a:lnTo>
                  <a:pt x="157081" y="48584"/>
                </a:lnTo>
                <a:lnTo>
                  <a:pt x="157063" y="48815"/>
                </a:lnTo>
                <a:lnTo>
                  <a:pt x="208660" y="48815"/>
                </a:lnTo>
                <a:lnTo>
                  <a:pt x="210740" y="51147"/>
                </a:lnTo>
                <a:lnTo>
                  <a:pt x="214300" y="57590"/>
                </a:lnTo>
                <a:lnTo>
                  <a:pt x="216842" y="65013"/>
                </a:lnTo>
                <a:lnTo>
                  <a:pt x="217846" y="70544"/>
                </a:lnTo>
                <a:lnTo>
                  <a:pt x="170391" y="70544"/>
                </a:lnTo>
                <a:lnTo>
                  <a:pt x="167580" y="71305"/>
                </a:lnTo>
                <a:lnTo>
                  <a:pt x="162851" y="74314"/>
                </a:lnTo>
                <a:lnTo>
                  <a:pt x="160420" y="76249"/>
                </a:lnTo>
                <a:lnTo>
                  <a:pt x="157906" y="78630"/>
                </a:lnTo>
                <a:lnTo>
                  <a:pt x="157906" y="148381"/>
                </a:lnTo>
                <a:close/>
              </a:path>
              <a:path w="753744" h="187960">
                <a:moveTo>
                  <a:pt x="208660" y="48815"/>
                </a:moveTo>
                <a:lnTo>
                  <a:pt x="157063" y="48815"/>
                </a:lnTo>
                <a:lnTo>
                  <a:pt x="157327" y="48584"/>
                </a:lnTo>
                <a:lnTo>
                  <a:pt x="160155" y="46930"/>
                </a:lnTo>
                <a:lnTo>
                  <a:pt x="170970" y="40745"/>
                </a:lnTo>
                <a:lnTo>
                  <a:pt x="177320" y="39191"/>
                </a:lnTo>
                <a:lnTo>
                  <a:pt x="184596" y="39191"/>
                </a:lnTo>
                <a:lnTo>
                  <a:pt x="193002" y="39938"/>
                </a:lnTo>
                <a:lnTo>
                  <a:pt x="200161" y="42180"/>
                </a:lnTo>
                <a:lnTo>
                  <a:pt x="206074" y="45916"/>
                </a:lnTo>
                <a:lnTo>
                  <a:pt x="208660" y="48815"/>
                </a:lnTo>
                <a:close/>
              </a:path>
              <a:path w="753744" h="187960">
                <a:moveTo>
                  <a:pt x="218876" y="148381"/>
                </a:moveTo>
                <a:lnTo>
                  <a:pt x="183058" y="148381"/>
                </a:lnTo>
                <a:lnTo>
                  <a:pt x="183058" y="79986"/>
                </a:lnTo>
                <a:lnTo>
                  <a:pt x="182419" y="76249"/>
                </a:lnTo>
                <a:lnTo>
                  <a:pt x="182314" y="75637"/>
                </a:lnTo>
                <a:lnTo>
                  <a:pt x="179337" y="71569"/>
                </a:lnTo>
                <a:lnTo>
                  <a:pt x="176940" y="70544"/>
                </a:lnTo>
                <a:lnTo>
                  <a:pt x="217846" y="70544"/>
                </a:lnTo>
                <a:lnTo>
                  <a:pt x="218368" y="73415"/>
                </a:lnTo>
                <a:lnTo>
                  <a:pt x="218876" y="82798"/>
                </a:lnTo>
                <a:lnTo>
                  <a:pt x="218876" y="148381"/>
                </a:lnTo>
                <a:close/>
              </a:path>
              <a:path w="753744" h="187960">
                <a:moveTo>
                  <a:pt x="408037" y="70941"/>
                </a:moveTo>
                <a:lnTo>
                  <a:pt x="334218" y="70941"/>
                </a:lnTo>
                <a:lnTo>
                  <a:pt x="334218" y="45234"/>
                </a:lnTo>
                <a:lnTo>
                  <a:pt x="334968" y="43049"/>
                </a:lnTo>
                <a:lnTo>
                  <a:pt x="349994" y="41820"/>
                </a:lnTo>
                <a:lnTo>
                  <a:pt x="353466" y="14833"/>
                </a:lnTo>
                <a:lnTo>
                  <a:pt x="383827" y="14833"/>
                </a:lnTo>
                <a:lnTo>
                  <a:pt x="383827" y="41622"/>
                </a:lnTo>
                <a:lnTo>
                  <a:pt x="408037" y="41622"/>
                </a:lnTo>
                <a:lnTo>
                  <a:pt x="408037" y="70941"/>
                </a:lnTo>
                <a:close/>
              </a:path>
              <a:path w="753744" h="187960">
                <a:moveTo>
                  <a:pt x="294842" y="158253"/>
                </a:moveTo>
                <a:lnTo>
                  <a:pt x="254248" y="158253"/>
                </a:lnTo>
                <a:lnTo>
                  <a:pt x="257489" y="157245"/>
                </a:lnTo>
                <a:lnTo>
                  <a:pt x="259705" y="155227"/>
                </a:lnTo>
                <a:lnTo>
                  <a:pt x="261954" y="153243"/>
                </a:lnTo>
                <a:lnTo>
                  <a:pt x="263673" y="150564"/>
                </a:lnTo>
                <a:lnTo>
                  <a:pt x="264623" y="147873"/>
                </a:lnTo>
                <a:lnTo>
                  <a:pt x="264724" y="147587"/>
                </a:lnTo>
                <a:lnTo>
                  <a:pt x="264794" y="147389"/>
                </a:lnTo>
                <a:lnTo>
                  <a:pt x="264864" y="147191"/>
                </a:lnTo>
                <a:lnTo>
                  <a:pt x="265955" y="142974"/>
                </a:lnTo>
                <a:lnTo>
                  <a:pt x="225999" y="41820"/>
                </a:lnTo>
                <a:lnTo>
                  <a:pt x="225921" y="41622"/>
                </a:lnTo>
                <a:lnTo>
                  <a:pt x="262483" y="41622"/>
                </a:lnTo>
                <a:lnTo>
                  <a:pt x="277614" y="86965"/>
                </a:lnTo>
                <a:lnTo>
                  <a:pt x="279135" y="91628"/>
                </a:lnTo>
                <a:lnTo>
                  <a:pt x="280507" y="96357"/>
                </a:lnTo>
                <a:lnTo>
                  <a:pt x="282955" y="105915"/>
                </a:lnTo>
                <a:lnTo>
                  <a:pt x="282856" y="106329"/>
                </a:lnTo>
                <a:lnTo>
                  <a:pt x="282455" y="110695"/>
                </a:lnTo>
                <a:lnTo>
                  <a:pt x="282426" y="111009"/>
                </a:lnTo>
                <a:lnTo>
                  <a:pt x="282720" y="115490"/>
                </a:lnTo>
                <a:lnTo>
                  <a:pt x="310096" y="115490"/>
                </a:lnTo>
                <a:lnTo>
                  <a:pt x="299212" y="147191"/>
                </a:lnTo>
                <a:lnTo>
                  <a:pt x="295936" y="156021"/>
                </a:lnTo>
                <a:lnTo>
                  <a:pt x="294923" y="158088"/>
                </a:lnTo>
                <a:lnTo>
                  <a:pt x="294842" y="158253"/>
                </a:lnTo>
                <a:close/>
              </a:path>
              <a:path w="753744" h="187960">
                <a:moveTo>
                  <a:pt x="310096" y="115490"/>
                </a:moveTo>
                <a:lnTo>
                  <a:pt x="283517" y="115490"/>
                </a:lnTo>
                <a:lnTo>
                  <a:pt x="283550" y="110695"/>
                </a:lnTo>
                <a:lnTo>
                  <a:pt x="283006" y="106329"/>
                </a:lnTo>
                <a:lnTo>
                  <a:pt x="300328" y="41820"/>
                </a:lnTo>
                <a:lnTo>
                  <a:pt x="300384" y="41622"/>
                </a:lnTo>
                <a:lnTo>
                  <a:pt x="335458" y="41622"/>
                </a:lnTo>
                <a:lnTo>
                  <a:pt x="334968" y="43049"/>
                </a:lnTo>
                <a:lnTo>
                  <a:pt x="334218" y="43049"/>
                </a:lnTo>
                <a:lnTo>
                  <a:pt x="334218" y="45234"/>
                </a:lnTo>
                <a:lnTo>
                  <a:pt x="310096" y="115490"/>
                </a:lnTo>
                <a:close/>
              </a:path>
              <a:path w="753744" h="187960">
                <a:moveTo>
                  <a:pt x="334218" y="45234"/>
                </a:moveTo>
                <a:lnTo>
                  <a:pt x="334218" y="43049"/>
                </a:lnTo>
                <a:lnTo>
                  <a:pt x="334968" y="43049"/>
                </a:lnTo>
                <a:lnTo>
                  <a:pt x="334218" y="45234"/>
                </a:lnTo>
                <a:close/>
              </a:path>
              <a:path w="753744" h="187960">
                <a:moveTo>
                  <a:pt x="390822" y="150812"/>
                </a:moveTo>
                <a:lnTo>
                  <a:pt x="385762" y="150812"/>
                </a:lnTo>
                <a:lnTo>
                  <a:pt x="376380" y="150077"/>
                </a:lnTo>
                <a:lnTo>
                  <a:pt x="348558" y="117651"/>
                </a:lnTo>
                <a:lnTo>
                  <a:pt x="348009" y="70941"/>
                </a:lnTo>
                <a:lnTo>
                  <a:pt x="383827" y="70941"/>
                </a:lnTo>
                <a:lnTo>
                  <a:pt x="383827" y="113340"/>
                </a:lnTo>
                <a:lnTo>
                  <a:pt x="384737" y="116747"/>
                </a:lnTo>
                <a:lnTo>
                  <a:pt x="388375" y="120550"/>
                </a:lnTo>
                <a:lnTo>
                  <a:pt x="390806" y="121493"/>
                </a:lnTo>
                <a:lnTo>
                  <a:pt x="406284" y="121493"/>
                </a:lnTo>
                <a:lnTo>
                  <a:pt x="411559" y="146198"/>
                </a:lnTo>
                <a:lnTo>
                  <a:pt x="407193" y="147587"/>
                </a:lnTo>
                <a:lnTo>
                  <a:pt x="403059" y="148695"/>
                </a:lnTo>
                <a:lnTo>
                  <a:pt x="399157" y="149522"/>
                </a:lnTo>
                <a:lnTo>
                  <a:pt x="395287" y="150382"/>
                </a:lnTo>
                <a:lnTo>
                  <a:pt x="390822" y="150812"/>
                </a:lnTo>
                <a:close/>
              </a:path>
              <a:path w="753744" h="187960">
                <a:moveTo>
                  <a:pt x="283517" y="115490"/>
                </a:moveTo>
                <a:lnTo>
                  <a:pt x="282720" y="115490"/>
                </a:lnTo>
                <a:lnTo>
                  <a:pt x="282579" y="113340"/>
                </a:lnTo>
                <a:lnTo>
                  <a:pt x="282455" y="110695"/>
                </a:lnTo>
                <a:lnTo>
                  <a:pt x="282856" y="106329"/>
                </a:lnTo>
                <a:lnTo>
                  <a:pt x="282955" y="105915"/>
                </a:lnTo>
                <a:lnTo>
                  <a:pt x="283550" y="110695"/>
                </a:lnTo>
                <a:lnTo>
                  <a:pt x="283517" y="115490"/>
                </a:lnTo>
                <a:close/>
              </a:path>
              <a:path w="753744" h="187960">
                <a:moveTo>
                  <a:pt x="406284" y="121493"/>
                </a:moveTo>
                <a:lnTo>
                  <a:pt x="395270" y="121493"/>
                </a:lnTo>
                <a:lnTo>
                  <a:pt x="396726" y="121327"/>
                </a:lnTo>
                <a:lnTo>
                  <a:pt x="400094" y="120550"/>
                </a:lnTo>
                <a:lnTo>
                  <a:pt x="399963" y="120550"/>
                </a:lnTo>
                <a:lnTo>
                  <a:pt x="402199" y="119740"/>
                </a:lnTo>
                <a:lnTo>
                  <a:pt x="405606" y="118318"/>
                </a:lnTo>
                <a:lnTo>
                  <a:pt x="406248" y="121327"/>
                </a:lnTo>
                <a:lnTo>
                  <a:pt x="406284" y="121493"/>
                </a:lnTo>
                <a:close/>
              </a:path>
              <a:path w="753744" h="187960">
                <a:moveTo>
                  <a:pt x="260730" y="187821"/>
                </a:moveTo>
                <a:lnTo>
                  <a:pt x="249055" y="187821"/>
                </a:lnTo>
                <a:lnTo>
                  <a:pt x="246277" y="187606"/>
                </a:lnTo>
                <a:lnTo>
                  <a:pt x="241581" y="186746"/>
                </a:lnTo>
                <a:lnTo>
                  <a:pt x="238422" y="186002"/>
                </a:lnTo>
                <a:lnTo>
                  <a:pt x="234453" y="184943"/>
                </a:lnTo>
                <a:lnTo>
                  <a:pt x="240645" y="158253"/>
                </a:lnTo>
                <a:lnTo>
                  <a:pt x="240760" y="157757"/>
                </a:lnTo>
                <a:lnTo>
                  <a:pt x="240879" y="157245"/>
                </a:lnTo>
                <a:lnTo>
                  <a:pt x="241002" y="156716"/>
                </a:lnTo>
                <a:lnTo>
                  <a:pt x="243879" y="157112"/>
                </a:lnTo>
                <a:lnTo>
                  <a:pt x="245897" y="157460"/>
                </a:lnTo>
                <a:lnTo>
                  <a:pt x="247054" y="157757"/>
                </a:lnTo>
                <a:lnTo>
                  <a:pt x="248212" y="158088"/>
                </a:lnTo>
                <a:lnTo>
                  <a:pt x="249187" y="158253"/>
                </a:lnTo>
                <a:lnTo>
                  <a:pt x="294842" y="158253"/>
                </a:lnTo>
                <a:lnTo>
                  <a:pt x="292331" y="163380"/>
                </a:lnTo>
                <a:lnTo>
                  <a:pt x="288329" y="169465"/>
                </a:lnTo>
                <a:lnTo>
                  <a:pt x="284360" y="175551"/>
                </a:lnTo>
                <a:lnTo>
                  <a:pt x="279466" y="180131"/>
                </a:lnTo>
                <a:lnTo>
                  <a:pt x="267857" y="186283"/>
                </a:lnTo>
                <a:lnTo>
                  <a:pt x="260730" y="187821"/>
                </a:lnTo>
                <a:close/>
              </a:path>
              <a:path w="753744" h="187960">
                <a:moveTo>
                  <a:pt x="457547" y="148381"/>
                </a:moveTo>
                <a:lnTo>
                  <a:pt x="421729" y="148381"/>
                </a:lnTo>
                <a:lnTo>
                  <a:pt x="421729" y="0"/>
                </a:lnTo>
                <a:lnTo>
                  <a:pt x="457547" y="0"/>
                </a:lnTo>
                <a:lnTo>
                  <a:pt x="457454" y="39191"/>
                </a:lnTo>
                <a:lnTo>
                  <a:pt x="456721" y="48584"/>
                </a:lnTo>
                <a:lnTo>
                  <a:pt x="456703" y="48815"/>
                </a:lnTo>
                <a:lnTo>
                  <a:pt x="508301" y="48815"/>
                </a:lnTo>
                <a:lnTo>
                  <a:pt x="510381" y="51147"/>
                </a:lnTo>
                <a:lnTo>
                  <a:pt x="513940" y="57590"/>
                </a:lnTo>
                <a:lnTo>
                  <a:pt x="516483" y="65013"/>
                </a:lnTo>
                <a:lnTo>
                  <a:pt x="517487" y="70544"/>
                </a:lnTo>
                <a:lnTo>
                  <a:pt x="470032" y="70544"/>
                </a:lnTo>
                <a:lnTo>
                  <a:pt x="467221" y="71305"/>
                </a:lnTo>
                <a:lnTo>
                  <a:pt x="462491" y="74314"/>
                </a:lnTo>
                <a:lnTo>
                  <a:pt x="460060" y="76249"/>
                </a:lnTo>
                <a:lnTo>
                  <a:pt x="457547" y="78630"/>
                </a:lnTo>
                <a:lnTo>
                  <a:pt x="457547" y="148381"/>
                </a:lnTo>
                <a:close/>
              </a:path>
              <a:path w="753744" h="187960">
                <a:moveTo>
                  <a:pt x="508301" y="48815"/>
                </a:moveTo>
                <a:lnTo>
                  <a:pt x="456703" y="48815"/>
                </a:lnTo>
                <a:lnTo>
                  <a:pt x="456968" y="48584"/>
                </a:lnTo>
                <a:lnTo>
                  <a:pt x="459796" y="46930"/>
                </a:lnTo>
                <a:lnTo>
                  <a:pt x="470611" y="40745"/>
                </a:lnTo>
                <a:lnTo>
                  <a:pt x="476961" y="39191"/>
                </a:lnTo>
                <a:lnTo>
                  <a:pt x="484237" y="39191"/>
                </a:lnTo>
                <a:lnTo>
                  <a:pt x="492642" y="39938"/>
                </a:lnTo>
                <a:lnTo>
                  <a:pt x="499802" y="42180"/>
                </a:lnTo>
                <a:lnTo>
                  <a:pt x="505714" y="45916"/>
                </a:lnTo>
                <a:lnTo>
                  <a:pt x="508301" y="48815"/>
                </a:lnTo>
                <a:close/>
              </a:path>
              <a:path w="753744" h="187960">
                <a:moveTo>
                  <a:pt x="518517" y="148381"/>
                </a:moveTo>
                <a:lnTo>
                  <a:pt x="482699" y="148381"/>
                </a:lnTo>
                <a:lnTo>
                  <a:pt x="482699" y="79986"/>
                </a:lnTo>
                <a:lnTo>
                  <a:pt x="482059" y="76249"/>
                </a:lnTo>
                <a:lnTo>
                  <a:pt x="481955" y="75637"/>
                </a:lnTo>
                <a:lnTo>
                  <a:pt x="478978" y="71569"/>
                </a:lnTo>
                <a:lnTo>
                  <a:pt x="476580" y="70544"/>
                </a:lnTo>
                <a:lnTo>
                  <a:pt x="517487" y="70544"/>
                </a:lnTo>
                <a:lnTo>
                  <a:pt x="518008" y="73415"/>
                </a:lnTo>
                <a:lnTo>
                  <a:pt x="518517" y="82798"/>
                </a:lnTo>
                <a:lnTo>
                  <a:pt x="518517" y="148381"/>
                </a:lnTo>
                <a:close/>
              </a:path>
              <a:path w="753744" h="187960">
                <a:moveTo>
                  <a:pt x="687253" y="56703"/>
                </a:moveTo>
                <a:lnTo>
                  <a:pt x="567928" y="56703"/>
                </a:lnTo>
                <a:lnTo>
                  <a:pt x="567889" y="54740"/>
                </a:lnTo>
                <a:lnTo>
                  <a:pt x="591194" y="39191"/>
                </a:lnTo>
                <a:lnTo>
                  <a:pt x="606209" y="39191"/>
                </a:lnTo>
                <a:lnTo>
                  <a:pt x="612526" y="40811"/>
                </a:lnTo>
                <a:lnTo>
                  <a:pt x="617388" y="44053"/>
                </a:lnTo>
                <a:lnTo>
                  <a:pt x="622283" y="47261"/>
                </a:lnTo>
                <a:lnTo>
                  <a:pt x="625524" y="50535"/>
                </a:lnTo>
                <a:lnTo>
                  <a:pt x="627112" y="53875"/>
                </a:lnTo>
                <a:lnTo>
                  <a:pt x="685644" y="53875"/>
                </a:lnTo>
                <a:lnTo>
                  <a:pt x="687253" y="56703"/>
                </a:lnTo>
                <a:close/>
              </a:path>
              <a:path w="753744" h="187960">
                <a:moveTo>
                  <a:pt x="685644" y="53875"/>
                </a:moveTo>
                <a:lnTo>
                  <a:pt x="627112" y="53875"/>
                </a:lnTo>
                <a:lnTo>
                  <a:pt x="629852" y="51097"/>
                </a:lnTo>
                <a:lnTo>
                  <a:pt x="633710" y="48088"/>
                </a:lnTo>
                <a:lnTo>
                  <a:pt x="644425" y="40977"/>
                </a:lnTo>
                <a:lnTo>
                  <a:pt x="650726" y="39191"/>
                </a:lnTo>
                <a:lnTo>
                  <a:pt x="657969" y="39191"/>
                </a:lnTo>
                <a:lnTo>
                  <a:pt x="685644" y="53875"/>
                </a:lnTo>
                <a:close/>
              </a:path>
              <a:path w="753744" h="187960">
                <a:moveTo>
                  <a:pt x="573533" y="148381"/>
                </a:moveTo>
                <a:lnTo>
                  <a:pt x="537716" y="148381"/>
                </a:lnTo>
                <a:lnTo>
                  <a:pt x="537716" y="41622"/>
                </a:lnTo>
                <a:lnTo>
                  <a:pt x="567630" y="41622"/>
                </a:lnTo>
                <a:lnTo>
                  <a:pt x="567741" y="47261"/>
                </a:lnTo>
                <a:lnTo>
                  <a:pt x="567817" y="51097"/>
                </a:lnTo>
                <a:lnTo>
                  <a:pt x="567889" y="54740"/>
                </a:lnTo>
                <a:lnTo>
                  <a:pt x="567134" y="55711"/>
                </a:lnTo>
                <a:lnTo>
                  <a:pt x="567928" y="56703"/>
                </a:lnTo>
                <a:lnTo>
                  <a:pt x="687253" y="56703"/>
                </a:lnTo>
                <a:lnTo>
                  <a:pt x="687731" y="57543"/>
                </a:lnTo>
                <a:lnTo>
                  <a:pt x="690351" y="64975"/>
                </a:lnTo>
                <a:lnTo>
                  <a:pt x="691391" y="70544"/>
                </a:lnTo>
                <a:lnTo>
                  <a:pt x="583455" y="70544"/>
                </a:lnTo>
                <a:lnTo>
                  <a:pt x="578759" y="73206"/>
                </a:lnTo>
                <a:lnTo>
                  <a:pt x="573533" y="78531"/>
                </a:lnTo>
                <a:lnTo>
                  <a:pt x="573533" y="148381"/>
                </a:lnTo>
                <a:close/>
              </a:path>
              <a:path w="753744" h="187960">
                <a:moveTo>
                  <a:pt x="567928" y="56703"/>
                </a:moveTo>
                <a:lnTo>
                  <a:pt x="567134" y="55711"/>
                </a:lnTo>
                <a:lnTo>
                  <a:pt x="567889" y="54740"/>
                </a:lnTo>
                <a:lnTo>
                  <a:pt x="567928" y="56703"/>
                </a:lnTo>
                <a:close/>
              </a:path>
              <a:path w="753744" h="187960">
                <a:moveTo>
                  <a:pt x="632866" y="148381"/>
                </a:moveTo>
                <a:lnTo>
                  <a:pt x="597048" y="148381"/>
                </a:lnTo>
                <a:lnTo>
                  <a:pt x="597048" y="79986"/>
                </a:lnTo>
                <a:lnTo>
                  <a:pt x="596304" y="75637"/>
                </a:lnTo>
                <a:lnTo>
                  <a:pt x="593328" y="71569"/>
                </a:lnTo>
                <a:lnTo>
                  <a:pt x="590930" y="70544"/>
                </a:lnTo>
                <a:lnTo>
                  <a:pt x="643003" y="70544"/>
                </a:lnTo>
                <a:lnTo>
                  <a:pt x="638254" y="73206"/>
                </a:lnTo>
                <a:lnTo>
                  <a:pt x="632916" y="78531"/>
                </a:lnTo>
                <a:lnTo>
                  <a:pt x="632866" y="148381"/>
                </a:lnTo>
                <a:close/>
              </a:path>
              <a:path w="753744" h="187960">
                <a:moveTo>
                  <a:pt x="692447" y="148381"/>
                </a:moveTo>
                <a:lnTo>
                  <a:pt x="656580" y="148381"/>
                </a:lnTo>
                <a:lnTo>
                  <a:pt x="656580" y="79986"/>
                </a:lnTo>
                <a:lnTo>
                  <a:pt x="655835" y="75637"/>
                </a:lnTo>
                <a:lnTo>
                  <a:pt x="654347" y="73620"/>
                </a:lnTo>
                <a:lnTo>
                  <a:pt x="652892" y="71569"/>
                </a:lnTo>
                <a:lnTo>
                  <a:pt x="650511" y="70544"/>
                </a:lnTo>
                <a:lnTo>
                  <a:pt x="691391" y="70544"/>
                </a:lnTo>
                <a:lnTo>
                  <a:pt x="691888" y="73206"/>
                </a:lnTo>
                <a:lnTo>
                  <a:pt x="691936" y="73620"/>
                </a:lnTo>
                <a:lnTo>
                  <a:pt x="692447" y="82798"/>
                </a:lnTo>
                <a:lnTo>
                  <a:pt x="692447" y="148381"/>
                </a:lnTo>
                <a:close/>
              </a:path>
              <a:path w="753744" h="187960">
                <a:moveTo>
                  <a:pt x="738104" y="84980"/>
                </a:moveTo>
                <a:lnTo>
                  <a:pt x="726099" y="84980"/>
                </a:lnTo>
                <a:lnTo>
                  <a:pt x="721088" y="82897"/>
                </a:lnTo>
                <a:lnTo>
                  <a:pt x="717053" y="78730"/>
                </a:lnTo>
                <a:lnTo>
                  <a:pt x="713052" y="74529"/>
                </a:lnTo>
                <a:lnTo>
                  <a:pt x="711051" y="69386"/>
                </a:lnTo>
                <a:lnTo>
                  <a:pt x="711051" y="57083"/>
                </a:lnTo>
                <a:lnTo>
                  <a:pt x="713052" y="51891"/>
                </a:lnTo>
                <a:lnTo>
                  <a:pt x="721088" y="43523"/>
                </a:lnTo>
                <a:lnTo>
                  <a:pt x="726099" y="41423"/>
                </a:lnTo>
                <a:lnTo>
                  <a:pt x="738104" y="41423"/>
                </a:lnTo>
                <a:lnTo>
                  <a:pt x="743115" y="43523"/>
                </a:lnTo>
                <a:lnTo>
                  <a:pt x="747117" y="47724"/>
                </a:lnTo>
                <a:lnTo>
                  <a:pt x="751152" y="51891"/>
                </a:lnTo>
                <a:lnTo>
                  <a:pt x="753169" y="57083"/>
                </a:lnTo>
                <a:lnTo>
                  <a:pt x="753169" y="69386"/>
                </a:lnTo>
                <a:lnTo>
                  <a:pt x="751152" y="74529"/>
                </a:lnTo>
                <a:lnTo>
                  <a:pt x="743115" y="82897"/>
                </a:lnTo>
                <a:lnTo>
                  <a:pt x="738104" y="84980"/>
                </a:lnTo>
                <a:close/>
              </a:path>
              <a:path w="753744" h="187960">
                <a:moveTo>
                  <a:pt x="738104" y="150812"/>
                </a:moveTo>
                <a:lnTo>
                  <a:pt x="726099" y="150812"/>
                </a:lnTo>
                <a:lnTo>
                  <a:pt x="721088" y="148728"/>
                </a:lnTo>
                <a:lnTo>
                  <a:pt x="717053" y="144561"/>
                </a:lnTo>
                <a:lnTo>
                  <a:pt x="713052" y="140361"/>
                </a:lnTo>
                <a:lnTo>
                  <a:pt x="711051" y="135218"/>
                </a:lnTo>
                <a:lnTo>
                  <a:pt x="711051" y="122915"/>
                </a:lnTo>
                <a:lnTo>
                  <a:pt x="713052" y="117723"/>
                </a:lnTo>
                <a:lnTo>
                  <a:pt x="721088" y="109355"/>
                </a:lnTo>
                <a:lnTo>
                  <a:pt x="726099" y="107255"/>
                </a:lnTo>
                <a:lnTo>
                  <a:pt x="738104" y="107255"/>
                </a:lnTo>
                <a:lnTo>
                  <a:pt x="743115" y="109355"/>
                </a:lnTo>
                <a:lnTo>
                  <a:pt x="747117" y="113555"/>
                </a:lnTo>
                <a:lnTo>
                  <a:pt x="751152" y="117723"/>
                </a:lnTo>
                <a:lnTo>
                  <a:pt x="753169" y="122915"/>
                </a:lnTo>
                <a:lnTo>
                  <a:pt x="753169" y="135218"/>
                </a:lnTo>
                <a:lnTo>
                  <a:pt x="751152" y="140361"/>
                </a:lnTo>
                <a:lnTo>
                  <a:pt x="743115" y="148728"/>
                </a:lnTo>
                <a:lnTo>
                  <a:pt x="738104" y="150812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825024" y="3133606"/>
            <a:ext cx="3823970" cy="2403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 spc="70">
                <a:solidFill>
                  <a:srgbClr val="37502E"/>
                </a:solidFill>
                <a:latin typeface="Georgia"/>
                <a:cs typeface="Georgia"/>
              </a:rPr>
              <a:t>Sound-</a:t>
            </a:r>
            <a:r>
              <a:rPr dirty="0" sz="2300">
                <a:solidFill>
                  <a:srgbClr val="37502E"/>
                </a:solidFill>
                <a:latin typeface="Georgia"/>
                <a:cs typeface="Georgia"/>
              </a:rPr>
              <a:t>Based</a:t>
            </a:r>
            <a:r>
              <a:rPr dirty="0" sz="2300" spc="195">
                <a:solidFill>
                  <a:srgbClr val="37502E"/>
                </a:solidFill>
                <a:latin typeface="Georgia"/>
                <a:cs typeface="Georgia"/>
              </a:rPr>
              <a:t> </a:t>
            </a:r>
            <a:r>
              <a:rPr dirty="0" sz="2300" spc="45">
                <a:solidFill>
                  <a:srgbClr val="37502E"/>
                </a:solidFill>
                <a:latin typeface="Georgia"/>
                <a:cs typeface="Georgia"/>
              </a:rPr>
              <a:t>Devices</a:t>
            </a:r>
            <a:endParaRPr sz="2300">
              <a:latin typeface="Georgia"/>
              <a:cs typeface="Georgia"/>
            </a:endParaRPr>
          </a:p>
          <a:p>
            <a:pPr marL="1088390" marR="245110" indent="378460">
              <a:lnSpc>
                <a:spcPct val="167400"/>
              </a:lnSpc>
              <a:spcBef>
                <a:spcPts val="530"/>
              </a:spcBef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"Fresh,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fabulous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flavour"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"The</a:t>
            </a:r>
            <a:r>
              <a:rPr dirty="0" sz="1600" spc="-16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best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defence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is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good</a:t>
            </a:r>
            <a:endParaRPr sz="16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  <a:spcBef>
                <a:spcPts val="1230"/>
              </a:spcBef>
            </a:pP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offence"</a:t>
            </a:r>
            <a:endParaRPr sz="1600">
              <a:latin typeface="Tahoma"/>
              <a:cs typeface="Tahoma"/>
            </a:endParaRPr>
          </a:p>
          <a:p>
            <a:pPr marL="1171575">
              <a:lnSpc>
                <a:spcPct val="100000"/>
              </a:lnSpc>
              <a:spcBef>
                <a:spcPts val="780"/>
              </a:spcBef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"Ask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not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what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your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country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can</a:t>
            </a:r>
            <a:endParaRPr sz="16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  <a:spcBef>
                <a:spcPts val="1230"/>
              </a:spcBef>
            </a:pP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do</a:t>
            </a:r>
            <a:r>
              <a:rPr dirty="0" sz="1600" spc="-17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for</a:t>
            </a:r>
            <a:r>
              <a:rPr dirty="0" sz="1600" spc="-17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you..."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5382068" y="3844389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1" name="object 11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692050" y="3778954"/>
            <a:ext cx="982860" cy="190251"/>
          </a:xfrm>
          <a:prstGeom prst="rect">
            <a:avLst/>
          </a:prstGeom>
        </p:spPr>
      </p:pic>
      <p:sp>
        <p:nvSpPr>
          <p:cNvPr id="12" name="object 12" descr=""/>
          <p:cNvSpPr/>
          <p:nvPr/>
        </p:nvSpPr>
        <p:spPr>
          <a:xfrm>
            <a:off x="5382068" y="4252654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3" name="object 13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92050" y="4187219"/>
            <a:ext cx="1042044" cy="155277"/>
          </a:xfrm>
          <a:prstGeom prst="rect">
            <a:avLst/>
          </a:prstGeom>
        </p:spPr>
      </p:pic>
      <p:sp>
        <p:nvSpPr>
          <p:cNvPr id="14" name="object 14" descr=""/>
          <p:cNvSpPr/>
          <p:nvPr/>
        </p:nvSpPr>
        <p:spPr>
          <a:xfrm>
            <a:off x="5382068" y="4995961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5" name="object 1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92050" y="4932560"/>
            <a:ext cx="1187450" cy="153243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5320823" y="3133606"/>
            <a:ext cx="3559810" cy="2403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 spc="80">
                <a:solidFill>
                  <a:srgbClr val="37502E"/>
                </a:solidFill>
                <a:latin typeface="Georgia"/>
                <a:cs typeface="Georgia"/>
              </a:rPr>
              <a:t>Structure-</a:t>
            </a:r>
            <a:r>
              <a:rPr dirty="0" sz="2300">
                <a:solidFill>
                  <a:srgbClr val="37502E"/>
                </a:solidFill>
                <a:latin typeface="Georgia"/>
                <a:cs typeface="Georgia"/>
              </a:rPr>
              <a:t>Based</a:t>
            </a:r>
            <a:r>
              <a:rPr dirty="0" sz="2300" spc="220">
                <a:solidFill>
                  <a:srgbClr val="37502E"/>
                </a:solidFill>
                <a:latin typeface="Georgia"/>
                <a:cs typeface="Georgia"/>
              </a:rPr>
              <a:t> </a:t>
            </a:r>
            <a:r>
              <a:rPr dirty="0" sz="2300" spc="45">
                <a:solidFill>
                  <a:srgbClr val="37502E"/>
                </a:solidFill>
                <a:latin typeface="Georgia"/>
                <a:cs typeface="Georgia"/>
              </a:rPr>
              <a:t>Devices</a:t>
            </a:r>
            <a:endParaRPr sz="2300">
              <a:latin typeface="Georgia"/>
              <a:cs typeface="Georgia"/>
            </a:endParaRPr>
          </a:p>
          <a:p>
            <a:pPr marL="1467485" marR="67945" indent="-64769">
              <a:lnSpc>
                <a:spcPct val="167400"/>
              </a:lnSpc>
              <a:spcBef>
                <a:spcPts val="530"/>
              </a:spcBef>
            </a:pPr>
            <a:r>
              <a:rPr dirty="0" sz="1600" spc="-85">
                <a:solidFill>
                  <a:srgbClr val="3A362F"/>
                </a:solidFill>
                <a:latin typeface="Tahoma"/>
                <a:cs typeface="Tahoma"/>
              </a:rPr>
              <a:t>"Yes</a:t>
            </a:r>
            <a:r>
              <a:rPr dirty="0" sz="1600" spc="-16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we</a:t>
            </a:r>
            <a:r>
              <a:rPr dirty="0" sz="1600" spc="-16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can,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yes</a:t>
            </a:r>
            <a:r>
              <a:rPr dirty="0" sz="1600" spc="-16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we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can"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"Of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people,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by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endParaRPr sz="16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  <a:spcBef>
                <a:spcPts val="1230"/>
              </a:spcBef>
            </a:pP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people,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for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people"</a:t>
            </a:r>
            <a:endParaRPr sz="1600">
              <a:latin typeface="Tahoma"/>
              <a:cs typeface="Tahoma"/>
            </a:endParaRPr>
          </a:p>
          <a:p>
            <a:pPr marL="1605915">
              <a:lnSpc>
                <a:spcPct val="100000"/>
              </a:lnSpc>
              <a:spcBef>
                <a:spcPts val="780"/>
              </a:spcBef>
            </a:pP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"Education,</a:t>
            </a:r>
            <a:r>
              <a:rPr dirty="0" sz="1600" spc="-8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education,</a:t>
            </a:r>
            <a:endParaRPr sz="16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  <a:spcBef>
                <a:spcPts val="1230"/>
              </a:spcBef>
            </a:pP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education"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9877869" y="3844389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187851" y="3783419"/>
            <a:ext cx="905172" cy="185787"/>
          </a:xfrm>
          <a:prstGeom prst="rect">
            <a:avLst/>
          </a:prstGeom>
        </p:spPr>
      </p:pic>
      <p:sp>
        <p:nvSpPr>
          <p:cNvPr id="19" name="object 19" descr=""/>
          <p:cNvSpPr/>
          <p:nvPr/>
        </p:nvSpPr>
        <p:spPr>
          <a:xfrm>
            <a:off x="9877869" y="4252654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0" name="object 2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187851" y="4191684"/>
            <a:ext cx="976709" cy="187821"/>
          </a:xfrm>
          <a:prstGeom prst="rect">
            <a:avLst/>
          </a:prstGeom>
        </p:spPr>
      </p:pic>
      <p:sp>
        <p:nvSpPr>
          <p:cNvPr id="21" name="object 21" descr=""/>
          <p:cNvSpPr txBox="1"/>
          <p:nvPr/>
        </p:nvSpPr>
        <p:spPr>
          <a:xfrm>
            <a:off x="9816624" y="3133606"/>
            <a:ext cx="3914775" cy="1259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300" spc="50">
                <a:solidFill>
                  <a:srgbClr val="37502E"/>
                </a:solidFill>
                <a:latin typeface="Georgia"/>
                <a:cs typeface="Georgia"/>
              </a:rPr>
              <a:t>Meaning-</a:t>
            </a:r>
            <a:r>
              <a:rPr dirty="0" sz="2300">
                <a:solidFill>
                  <a:srgbClr val="37502E"/>
                </a:solidFill>
                <a:latin typeface="Georgia"/>
                <a:cs typeface="Georgia"/>
              </a:rPr>
              <a:t>Based</a:t>
            </a:r>
            <a:r>
              <a:rPr dirty="0" sz="2300" spc="204">
                <a:solidFill>
                  <a:srgbClr val="37502E"/>
                </a:solidFill>
                <a:latin typeface="Georgia"/>
                <a:cs typeface="Georgia"/>
              </a:rPr>
              <a:t> </a:t>
            </a:r>
            <a:r>
              <a:rPr dirty="0" sz="2300" spc="45">
                <a:solidFill>
                  <a:srgbClr val="37502E"/>
                </a:solidFill>
                <a:latin typeface="Georgia"/>
                <a:cs typeface="Georgia"/>
              </a:rPr>
              <a:t>Devices</a:t>
            </a:r>
            <a:endParaRPr sz="2300">
              <a:latin typeface="Georgia"/>
              <a:cs typeface="Georgia"/>
            </a:endParaRPr>
          </a:p>
          <a:p>
            <a:pPr marL="1329055">
              <a:lnSpc>
                <a:spcPct val="100000"/>
              </a:lnSpc>
              <a:spcBef>
                <a:spcPts val="1825"/>
              </a:spcBef>
            </a:pP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"Life</a:t>
            </a:r>
            <a:r>
              <a:rPr dirty="0" sz="1600" spc="-17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is</a:t>
            </a:r>
            <a:r>
              <a:rPr dirty="0" sz="1600" spc="-17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7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journey"</a:t>
            </a:r>
            <a:endParaRPr sz="1600">
              <a:latin typeface="Tahoma"/>
              <a:cs typeface="Tahoma"/>
            </a:endParaRPr>
          </a:p>
          <a:p>
            <a:pPr marL="1402715">
              <a:lnSpc>
                <a:spcPct val="100000"/>
              </a:lnSpc>
              <a:spcBef>
                <a:spcPts val="1295"/>
              </a:spcBef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"I've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told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you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6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million</a:t>
            </a:r>
            <a:r>
              <a:rPr dirty="0" sz="1600" spc="-1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times"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2" name="object 22" descr=""/>
          <p:cNvSpPr/>
          <p:nvPr/>
        </p:nvSpPr>
        <p:spPr>
          <a:xfrm>
            <a:off x="9877869" y="4995961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3" name="object 2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69892" y="4934991"/>
            <a:ext cx="782538" cy="191244"/>
          </a:xfrm>
          <a:prstGeom prst="rect">
            <a:avLst/>
          </a:prstGeom>
        </p:spPr>
      </p:pic>
      <p:sp>
        <p:nvSpPr>
          <p:cNvPr id="24" name="object 24" descr=""/>
          <p:cNvSpPr txBox="1"/>
          <p:nvPr/>
        </p:nvSpPr>
        <p:spPr>
          <a:xfrm>
            <a:off x="10994481" y="4867473"/>
            <a:ext cx="252793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"The</a:t>
            </a:r>
            <a:r>
              <a:rPr dirty="0" sz="1600" spc="-17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brain</a:t>
            </a:r>
            <a:r>
              <a:rPr dirty="0" sz="1600" spc="-16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is</a:t>
            </a:r>
            <a:r>
              <a:rPr dirty="0" sz="1600" spc="-16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like</a:t>
            </a:r>
            <a:r>
              <a:rPr dirty="0" sz="1600" spc="-16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6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computer"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825024" y="5846405"/>
            <a:ext cx="111137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These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devices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make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language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more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memorable,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impactful,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persuasive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by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playing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on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cognitive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biases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emotional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responses.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11423" y="1506101"/>
            <a:ext cx="6200140" cy="6121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850" spc="70"/>
              <a:t>Powerful</a:t>
            </a:r>
            <a:r>
              <a:rPr dirty="0" sz="3850" spc="105"/>
              <a:t> </a:t>
            </a:r>
            <a:r>
              <a:rPr dirty="0" sz="3850" spc="70"/>
              <a:t>Persuasive</a:t>
            </a:r>
            <a:r>
              <a:rPr dirty="0" sz="3850" spc="105"/>
              <a:t> </a:t>
            </a:r>
            <a:r>
              <a:rPr dirty="0" sz="3850" spc="45"/>
              <a:t>Words</a:t>
            </a:r>
            <a:endParaRPr sz="3850"/>
          </a:p>
        </p:txBody>
      </p:sp>
      <p:sp>
        <p:nvSpPr>
          <p:cNvPr id="4" name="object 4" descr=""/>
          <p:cNvSpPr/>
          <p:nvPr/>
        </p:nvSpPr>
        <p:spPr>
          <a:xfrm>
            <a:off x="6324123" y="2471023"/>
            <a:ext cx="3629660" cy="2004060"/>
          </a:xfrm>
          <a:custGeom>
            <a:avLst/>
            <a:gdLst/>
            <a:ahLst/>
            <a:cxnLst/>
            <a:rect l="l" t="t" r="r" b="b"/>
            <a:pathLst>
              <a:path w="3629659" h="2004060">
                <a:moveTo>
                  <a:pt x="3598077" y="2004059"/>
                </a:moveTo>
                <a:lnTo>
                  <a:pt x="31423" y="2004059"/>
                </a:lnTo>
                <a:lnTo>
                  <a:pt x="19192" y="2001590"/>
                </a:lnTo>
                <a:lnTo>
                  <a:pt x="9203" y="1994856"/>
                </a:lnTo>
                <a:lnTo>
                  <a:pt x="2469" y="1984867"/>
                </a:lnTo>
                <a:lnTo>
                  <a:pt x="0" y="1972636"/>
                </a:lnTo>
                <a:lnTo>
                  <a:pt x="0" y="31423"/>
                </a:lnTo>
                <a:lnTo>
                  <a:pt x="2469" y="19192"/>
                </a:lnTo>
                <a:lnTo>
                  <a:pt x="9203" y="9203"/>
                </a:lnTo>
                <a:lnTo>
                  <a:pt x="19192" y="2469"/>
                </a:lnTo>
                <a:lnTo>
                  <a:pt x="31423" y="0"/>
                </a:lnTo>
                <a:lnTo>
                  <a:pt x="3606411" y="0"/>
                </a:lnTo>
                <a:lnTo>
                  <a:pt x="3614404" y="3310"/>
                </a:lnTo>
                <a:lnTo>
                  <a:pt x="3626190" y="15096"/>
                </a:lnTo>
                <a:lnTo>
                  <a:pt x="3629501" y="23089"/>
                </a:lnTo>
                <a:lnTo>
                  <a:pt x="3629501" y="1972636"/>
                </a:lnTo>
                <a:lnTo>
                  <a:pt x="3627031" y="1984867"/>
                </a:lnTo>
                <a:lnTo>
                  <a:pt x="3620297" y="1994856"/>
                </a:lnTo>
                <a:lnTo>
                  <a:pt x="3610309" y="2001590"/>
                </a:lnTo>
                <a:lnTo>
                  <a:pt x="3598077" y="2004059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6520854" y="2655053"/>
            <a:ext cx="2314575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Words</a:t>
            </a:r>
            <a:r>
              <a:rPr dirty="0" sz="1900" spc="18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That</a:t>
            </a:r>
            <a:r>
              <a:rPr dirty="0" sz="1900" spc="19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Promise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570501" y="3088680"/>
            <a:ext cx="2539365" cy="1085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5435" indent="-292735">
              <a:lnSpc>
                <a:spcPct val="100000"/>
              </a:lnSpc>
              <a:spcBef>
                <a:spcPts val="100"/>
              </a:spcBef>
              <a:buChar char="•"/>
              <a:tabLst>
                <a:tab pos="305435" algn="l"/>
              </a:tabLst>
            </a:pPr>
            <a:r>
              <a:rPr dirty="0" sz="1600" spc="-75">
                <a:solidFill>
                  <a:srgbClr val="3A362F"/>
                </a:solidFill>
                <a:latin typeface="Tahoma"/>
                <a:cs typeface="Tahoma"/>
              </a:rPr>
              <a:t>Free,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5">
                <a:solidFill>
                  <a:srgbClr val="3A362F"/>
                </a:solidFill>
                <a:latin typeface="Tahoma"/>
                <a:cs typeface="Tahoma"/>
              </a:rPr>
              <a:t>Save,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Guarantee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Proven,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80">
                <a:solidFill>
                  <a:srgbClr val="3A362F"/>
                </a:solidFill>
                <a:latin typeface="Tahoma"/>
                <a:cs typeface="Tahoma"/>
              </a:rPr>
              <a:t>Tested,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Trusted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Exclusive,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Limited,</a:t>
            </a:r>
            <a:r>
              <a:rPr dirty="0" sz="16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Special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10163056" y="2471023"/>
            <a:ext cx="3629660" cy="2004060"/>
          </a:xfrm>
          <a:custGeom>
            <a:avLst/>
            <a:gdLst/>
            <a:ahLst/>
            <a:cxnLst/>
            <a:rect l="l" t="t" r="r" b="b"/>
            <a:pathLst>
              <a:path w="3629659" h="2004060">
                <a:moveTo>
                  <a:pt x="3598195" y="2004059"/>
                </a:moveTo>
                <a:lnTo>
                  <a:pt x="31423" y="2004059"/>
                </a:lnTo>
                <a:lnTo>
                  <a:pt x="19192" y="2001590"/>
                </a:lnTo>
                <a:lnTo>
                  <a:pt x="9203" y="1994856"/>
                </a:lnTo>
                <a:lnTo>
                  <a:pt x="2469" y="1984867"/>
                </a:lnTo>
                <a:lnTo>
                  <a:pt x="0" y="1972636"/>
                </a:lnTo>
                <a:lnTo>
                  <a:pt x="0" y="31423"/>
                </a:lnTo>
                <a:lnTo>
                  <a:pt x="2469" y="19192"/>
                </a:lnTo>
                <a:lnTo>
                  <a:pt x="9203" y="9203"/>
                </a:lnTo>
                <a:lnTo>
                  <a:pt x="19192" y="2469"/>
                </a:lnTo>
                <a:lnTo>
                  <a:pt x="31423" y="0"/>
                </a:lnTo>
                <a:lnTo>
                  <a:pt x="3606529" y="0"/>
                </a:lnTo>
                <a:lnTo>
                  <a:pt x="3614523" y="3310"/>
                </a:lnTo>
                <a:lnTo>
                  <a:pt x="3620415" y="9203"/>
                </a:lnTo>
                <a:lnTo>
                  <a:pt x="3626309" y="15096"/>
                </a:lnTo>
                <a:lnTo>
                  <a:pt x="3629620" y="23089"/>
                </a:lnTo>
                <a:lnTo>
                  <a:pt x="3629620" y="1972636"/>
                </a:lnTo>
                <a:lnTo>
                  <a:pt x="3627150" y="1984867"/>
                </a:lnTo>
                <a:lnTo>
                  <a:pt x="3620416" y="1994856"/>
                </a:lnTo>
                <a:lnTo>
                  <a:pt x="3610427" y="2001590"/>
                </a:lnTo>
                <a:lnTo>
                  <a:pt x="3598195" y="2004059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/>
          <p:nvPr/>
        </p:nvSpPr>
        <p:spPr>
          <a:xfrm>
            <a:off x="10359787" y="2655053"/>
            <a:ext cx="2350770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Words</a:t>
            </a:r>
            <a:r>
              <a:rPr dirty="0" sz="1900" spc="18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That</a:t>
            </a:r>
            <a:r>
              <a:rPr dirty="0" sz="1900" spc="19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65">
                <a:solidFill>
                  <a:srgbClr val="3A362F"/>
                </a:solidFill>
                <a:latin typeface="Georgia"/>
                <a:cs typeface="Georgia"/>
              </a:rPr>
              <a:t>Connect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0409432" y="3088680"/>
            <a:ext cx="2827655" cy="1085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5435" indent="-292735">
              <a:lnSpc>
                <a:spcPct val="100000"/>
              </a:lnSpc>
              <a:spcBef>
                <a:spcPts val="100"/>
              </a:spcBef>
              <a:buChar char="•"/>
              <a:tabLst>
                <a:tab pos="305435" algn="l"/>
              </a:tabLst>
            </a:pPr>
            <a:r>
              <a:rPr dirty="0" sz="1600" spc="-100">
                <a:solidFill>
                  <a:srgbClr val="3A362F"/>
                </a:solidFill>
                <a:latin typeface="Tahoma"/>
                <a:cs typeface="Tahoma"/>
              </a:rPr>
              <a:t>You,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5">
                <a:solidFill>
                  <a:srgbClr val="3A362F"/>
                </a:solidFill>
                <a:latin typeface="Tahoma"/>
                <a:cs typeface="Tahoma"/>
              </a:rPr>
              <a:t>Your,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Yourself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We,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85">
                <a:solidFill>
                  <a:srgbClr val="3A362F"/>
                </a:solidFill>
                <a:latin typeface="Tahoma"/>
                <a:cs typeface="Tahoma"/>
              </a:rPr>
              <a:t>Together,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Community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70">
                <a:solidFill>
                  <a:srgbClr val="3A362F"/>
                </a:solidFill>
                <a:latin typeface="Tahoma"/>
                <a:cs typeface="Tahoma"/>
              </a:rPr>
              <a:t>Imagine,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5">
                <a:solidFill>
                  <a:srgbClr val="3A362F"/>
                </a:solidFill>
                <a:latin typeface="Tahoma"/>
                <a:cs typeface="Tahoma"/>
              </a:rPr>
              <a:t>Discover,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Experience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6324123" y="4684514"/>
            <a:ext cx="7468870" cy="2004060"/>
          </a:xfrm>
          <a:custGeom>
            <a:avLst/>
            <a:gdLst/>
            <a:ahLst/>
            <a:cxnLst/>
            <a:rect l="l" t="t" r="r" b="b"/>
            <a:pathLst>
              <a:path w="7468869" h="2004059">
                <a:moveTo>
                  <a:pt x="7437129" y="2004060"/>
                </a:moveTo>
                <a:lnTo>
                  <a:pt x="31423" y="2004060"/>
                </a:lnTo>
                <a:lnTo>
                  <a:pt x="19192" y="2001590"/>
                </a:lnTo>
                <a:lnTo>
                  <a:pt x="9203" y="1994856"/>
                </a:lnTo>
                <a:lnTo>
                  <a:pt x="2469" y="1984867"/>
                </a:lnTo>
                <a:lnTo>
                  <a:pt x="0" y="1972635"/>
                </a:lnTo>
                <a:lnTo>
                  <a:pt x="0" y="31423"/>
                </a:lnTo>
                <a:lnTo>
                  <a:pt x="2469" y="19192"/>
                </a:lnTo>
                <a:lnTo>
                  <a:pt x="9203" y="9203"/>
                </a:lnTo>
                <a:lnTo>
                  <a:pt x="19192" y="2469"/>
                </a:lnTo>
                <a:lnTo>
                  <a:pt x="31423" y="0"/>
                </a:lnTo>
                <a:lnTo>
                  <a:pt x="7445463" y="0"/>
                </a:lnTo>
                <a:lnTo>
                  <a:pt x="7453455" y="3310"/>
                </a:lnTo>
                <a:lnTo>
                  <a:pt x="7459349" y="9203"/>
                </a:lnTo>
                <a:lnTo>
                  <a:pt x="7465241" y="15096"/>
                </a:lnTo>
                <a:lnTo>
                  <a:pt x="7468552" y="23089"/>
                </a:lnTo>
                <a:lnTo>
                  <a:pt x="7468552" y="1972635"/>
                </a:lnTo>
                <a:lnTo>
                  <a:pt x="7466083" y="1984867"/>
                </a:lnTo>
                <a:lnTo>
                  <a:pt x="7459349" y="1994856"/>
                </a:lnTo>
                <a:lnTo>
                  <a:pt x="7449360" y="2001590"/>
                </a:lnTo>
                <a:lnTo>
                  <a:pt x="7437129" y="2004060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6520854" y="4868545"/>
            <a:ext cx="2386330" cy="314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Words</a:t>
            </a:r>
            <a:r>
              <a:rPr dirty="0" sz="1900" spc="18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That</a:t>
            </a:r>
            <a:r>
              <a:rPr dirty="0" sz="1900" spc="19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Motivate</a:t>
            </a:r>
            <a:endParaRPr sz="1900">
              <a:latin typeface="Georgia"/>
              <a:cs typeface="Georg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570501" y="5302170"/>
            <a:ext cx="2955290" cy="1085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05435" indent="-292735">
              <a:lnSpc>
                <a:spcPct val="100000"/>
              </a:lnSpc>
              <a:spcBef>
                <a:spcPts val="100"/>
              </a:spcBef>
              <a:buChar char="•"/>
              <a:tabLst>
                <a:tab pos="305435" algn="l"/>
              </a:tabLst>
            </a:pPr>
            <a:r>
              <a:rPr dirty="0" sz="1600" spc="-75">
                <a:solidFill>
                  <a:srgbClr val="3A362F"/>
                </a:solidFill>
                <a:latin typeface="Tahoma"/>
                <a:cs typeface="Tahoma"/>
              </a:rPr>
              <a:t>Now,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85">
                <a:solidFill>
                  <a:srgbClr val="3A362F"/>
                </a:solidFill>
                <a:latin typeface="Tahoma"/>
                <a:cs typeface="Tahoma"/>
              </a:rPr>
              <a:t>Today,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Instantly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80">
                <a:solidFill>
                  <a:srgbClr val="3A362F"/>
                </a:solidFill>
                <a:latin typeface="Tahoma"/>
                <a:cs typeface="Tahoma"/>
              </a:rPr>
              <a:t>Easy,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Simple,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Effortless</a:t>
            </a:r>
            <a:endParaRPr sz="1600">
              <a:latin typeface="Tahoma"/>
              <a:cs typeface="Tahoma"/>
            </a:endParaRPr>
          </a:p>
          <a:p>
            <a:pPr marL="305435" indent="-292735">
              <a:lnSpc>
                <a:spcPct val="100000"/>
              </a:lnSpc>
              <a:spcBef>
                <a:spcPts val="1295"/>
              </a:spcBef>
              <a:buChar char="•"/>
              <a:tabLst>
                <a:tab pos="305435" algn="l"/>
              </a:tabLst>
            </a:pPr>
            <a:r>
              <a:rPr dirty="0" sz="1600" spc="-80">
                <a:solidFill>
                  <a:srgbClr val="3A362F"/>
                </a:solidFill>
                <a:latin typeface="Tahoma"/>
                <a:cs typeface="Tahoma"/>
              </a:rPr>
              <a:t>New,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Innovative,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Revolutionary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4630398" cy="261818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825024" y="3833534"/>
            <a:ext cx="7690484" cy="612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850" spc="140">
                <a:solidFill>
                  <a:srgbClr val="37502E"/>
                </a:solidFill>
                <a:latin typeface="Georgia"/>
                <a:cs typeface="Georgia"/>
              </a:rPr>
              <a:t>Case</a:t>
            </a:r>
            <a:r>
              <a:rPr dirty="0" sz="3850" spc="125">
                <a:solidFill>
                  <a:srgbClr val="37502E"/>
                </a:solidFill>
                <a:latin typeface="Georgia"/>
                <a:cs typeface="Georgia"/>
              </a:rPr>
              <a:t> </a:t>
            </a:r>
            <a:r>
              <a:rPr dirty="0" sz="3850">
                <a:solidFill>
                  <a:srgbClr val="37502E"/>
                </a:solidFill>
                <a:latin typeface="Georgia"/>
                <a:cs typeface="Georgia"/>
              </a:rPr>
              <a:t>Study:</a:t>
            </a:r>
            <a:r>
              <a:rPr dirty="0" sz="3850" spc="130">
                <a:solidFill>
                  <a:srgbClr val="37502E"/>
                </a:solidFill>
                <a:latin typeface="Georgia"/>
                <a:cs typeface="Georgia"/>
              </a:rPr>
              <a:t> </a:t>
            </a:r>
            <a:r>
              <a:rPr dirty="0" sz="3850" spc="50">
                <a:solidFill>
                  <a:srgbClr val="37502E"/>
                </a:solidFill>
                <a:latin typeface="Georgia"/>
                <a:cs typeface="Georgia"/>
              </a:rPr>
              <a:t>Advertising</a:t>
            </a:r>
            <a:r>
              <a:rPr dirty="0" sz="3850" spc="130">
                <a:solidFill>
                  <a:srgbClr val="37502E"/>
                </a:solidFill>
                <a:latin typeface="Georgia"/>
                <a:cs typeface="Georgia"/>
              </a:rPr>
              <a:t> </a:t>
            </a:r>
            <a:r>
              <a:rPr dirty="0" sz="3850" spc="70">
                <a:solidFill>
                  <a:srgbClr val="37502E"/>
                </a:solidFill>
                <a:latin typeface="Georgia"/>
                <a:cs typeface="Georgia"/>
              </a:rPr>
              <a:t>Language</a:t>
            </a:r>
            <a:endParaRPr sz="3850">
              <a:latin typeface="Georgia"/>
              <a:cs typeface="Georgia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837724" y="4798457"/>
            <a:ext cx="471805" cy="471805"/>
          </a:xfrm>
          <a:custGeom>
            <a:avLst/>
            <a:gdLst/>
            <a:ahLst/>
            <a:cxnLst/>
            <a:rect l="l" t="t" r="r" b="b"/>
            <a:pathLst>
              <a:path w="471805" h="471804">
                <a:moveTo>
                  <a:pt x="439830" y="471248"/>
                </a:moveTo>
                <a:lnTo>
                  <a:pt x="31418" y="471248"/>
                </a:lnTo>
                <a:lnTo>
                  <a:pt x="19188" y="468779"/>
                </a:lnTo>
                <a:lnTo>
                  <a:pt x="9202" y="462046"/>
                </a:lnTo>
                <a:lnTo>
                  <a:pt x="2468" y="452060"/>
                </a:lnTo>
                <a:lnTo>
                  <a:pt x="0" y="439830"/>
                </a:lnTo>
                <a:lnTo>
                  <a:pt x="0" y="31417"/>
                </a:lnTo>
                <a:lnTo>
                  <a:pt x="2468" y="19188"/>
                </a:lnTo>
                <a:lnTo>
                  <a:pt x="9202" y="9202"/>
                </a:lnTo>
                <a:lnTo>
                  <a:pt x="19188" y="2469"/>
                </a:lnTo>
                <a:lnTo>
                  <a:pt x="31418" y="0"/>
                </a:lnTo>
                <a:lnTo>
                  <a:pt x="448163" y="0"/>
                </a:lnTo>
                <a:lnTo>
                  <a:pt x="456154" y="3310"/>
                </a:lnTo>
                <a:lnTo>
                  <a:pt x="467938" y="15094"/>
                </a:lnTo>
                <a:lnTo>
                  <a:pt x="471249" y="23085"/>
                </a:lnTo>
                <a:lnTo>
                  <a:pt x="471249" y="439830"/>
                </a:lnTo>
                <a:lnTo>
                  <a:pt x="468780" y="452060"/>
                </a:lnTo>
                <a:lnTo>
                  <a:pt x="462046" y="462046"/>
                </a:lnTo>
                <a:lnTo>
                  <a:pt x="452060" y="468779"/>
                </a:lnTo>
                <a:lnTo>
                  <a:pt x="439830" y="471248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505704" y="4844970"/>
            <a:ext cx="3396615" cy="1903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55">
                <a:solidFill>
                  <a:srgbClr val="3A362F"/>
                </a:solidFill>
                <a:latin typeface="Georgia"/>
                <a:cs typeface="Georgia"/>
              </a:rPr>
              <a:t>Sensory</a:t>
            </a:r>
            <a:r>
              <a:rPr dirty="0" sz="1900" spc="50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Language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Advertisements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use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vivid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sensory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words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create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immediate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60">
                <a:solidFill>
                  <a:srgbClr val="3A362F"/>
                </a:solidFill>
                <a:latin typeface="Tahoma"/>
                <a:cs typeface="Tahoma"/>
              </a:rPr>
              <a:t>desire: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"Crisp,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refreshing</a:t>
            </a:r>
            <a:r>
              <a:rPr dirty="0" sz="1600" spc="-12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taste"</a:t>
            </a:r>
            <a:r>
              <a:rPr dirty="0" sz="16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or</a:t>
            </a:r>
            <a:r>
              <a:rPr dirty="0" sz="1600" spc="-114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"Silky-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smooth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texture"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trigger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sensory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imagination.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5243273" y="4798457"/>
            <a:ext cx="471805" cy="471805"/>
          </a:xfrm>
          <a:custGeom>
            <a:avLst/>
            <a:gdLst/>
            <a:ahLst/>
            <a:cxnLst/>
            <a:rect l="l" t="t" r="r" b="b"/>
            <a:pathLst>
              <a:path w="471804" h="471804">
                <a:moveTo>
                  <a:pt x="439830" y="471248"/>
                </a:moveTo>
                <a:lnTo>
                  <a:pt x="31418" y="471248"/>
                </a:lnTo>
                <a:lnTo>
                  <a:pt x="19188" y="468779"/>
                </a:lnTo>
                <a:lnTo>
                  <a:pt x="9202" y="462046"/>
                </a:lnTo>
                <a:lnTo>
                  <a:pt x="2469" y="452060"/>
                </a:lnTo>
                <a:lnTo>
                  <a:pt x="0" y="439830"/>
                </a:lnTo>
                <a:lnTo>
                  <a:pt x="0" y="31417"/>
                </a:lnTo>
                <a:lnTo>
                  <a:pt x="2469" y="19188"/>
                </a:lnTo>
                <a:lnTo>
                  <a:pt x="9202" y="9202"/>
                </a:lnTo>
                <a:lnTo>
                  <a:pt x="19188" y="2469"/>
                </a:lnTo>
                <a:lnTo>
                  <a:pt x="31418" y="0"/>
                </a:lnTo>
                <a:lnTo>
                  <a:pt x="448163" y="0"/>
                </a:lnTo>
                <a:lnTo>
                  <a:pt x="456155" y="3310"/>
                </a:lnTo>
                <a:lnTo>
                  <a:pt x="467939" y="15094"/>
                </a:lnTo>
                <a:lnTo>
                  <a:pt x="471249" y="23085"/>
                </a:lnTo>
                <a:lnTo>
                  <a:pt x="471249" y="439830"/>
                </a:lnTo>
                <a:lnTo>
                  <a:pt x="468780" y="452060"/>
                </a:lnTo>
                <a:lnTo>
                  <a:pt x="462047" y="462046"/>
                </a:lnTo>
                <a:lnTo>
                  <a:pt x="452060" y="468779"/>
                </a:lnTo>
                <a:lnTo>
                  <a:pt x="439830" y="471248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911255" y="4844970"/>
            <a:ext cx="3397885" cy="1903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Imperative</a:t>
            </a:r>
            <a:r>
              <a:rPr dirty="0" sz="1900" spc="254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-10">
                <a:solidFill>
                  <a:srgbClr val="3A362F"/>
                </a:solidFill>
                <a:latin typeface="Georgia"/>
                <a:cs typeface="Georgia"/>
              </a:rPr>
              <a:t>Verbs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Direct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commands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create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urgency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and prompt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action: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"Discover</a:t>
            </a:r>
            <a:r>
              <a:rPr dirty="0" sz="1600" spc="-14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difference,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"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70">
                <a:solidFill>
                  <a:srgbClr val="3A362F"/>
                </a:solidFill>
                <a:latin typeface="Tahoma"/>
                <a:cs typeface="Tahoma"/>
              </a:rPr>
              <a:t>"Taste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feeling,"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"Just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do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it"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bypass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conscious</a:t>
            </a: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decision-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making.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9648825" y="4798457"/>
            <a:ext cx="471805" cy="471805"/>
          </a:xfrm>
          <a:custGeom>
            <a:avLst/>
            <a:gdLst/>
            <a:ahLst/>
            <a:cxnLst/>
            <a:rect l="l" t="t" r="r" b="b"/>
            <a:pathLst>
              <a:path w="471804" h="471804">
                <a:moveTo>
                  <a:pt x="439830" y="471248"/>
                </a:moveTo>
                <a:lnTo>
                  <a:pt x="31417" y="471248"/>
                </a:lnTo>
                <a:lnTo>
                  <a:pt x="19188" y="468779"/>
                </a:lnTo>
                <a:lnTo>
                  <a:pt x="9202" y="462046"/>
                </a:lnTo>
                <a:lnTo>
                  <a:pt x="2469" y="452060"/>
                </a:lnTo>
                <a:lnTo>
                  <a:pt x="0" y="439830"/>
                </a:lnTo>
                <a:lnTo>
                  <a:pt x="0" y="31417"/>
                </a:lnTo>
                <a:lnTo>
                  <a:pt x="2469" y="19188"/>
                </a:lnTo>
                <a:lnTo>
                  <a:pt x="9202" y="9202"/>
                </a:lnTo>
                <a:lnTo>
                  <a:pt x="19188" y="2469"/>
                </a:lnTo>
                <a:lnTo>
                  <a:pt x="31417" y="0"/>
                </a:lnTo>
                <a:lnTo>
                  <a:pt x="448163" y="0"/>
                </a:lnTo>
                <a:lnTo>
                  <a:pt x="456154" y="3310"/>
                </a:lnTo>
                <a:lnTo>
                  <a:pt x="462046" y="9201"/>
                </a:lnTo>
                <a:lnTo>
                  <a:pt x="467938" y="15094"/>
                </a:lnTo>
                <a:lnTo>
                  <a:pt x="471249" y="23085"/>
                </a:lnTo>
                <a:lnTo>
                  <a:pt x="471249" y="439830"/>
                </a:lnTo>
                <a:lnTo>
                  <a:pt x="468780" y="452060"/>
                </a:lnTo>
                <a:lnTo>
                  <a:pt x="462046" y="462046"/>
                </a:lnTo>
                <a:lnTo>
                  <a:pt x="452060" y="468779"/>
                </a:lnTo>
                <a:lnTo>
                  <a:pt x="439830" y="471248"/>
                </a:lnTo>
                <a:close/>
              </a:path>
            </a:pathLst>
          </a:custGeom>
          <a:solidFill>
            <a:srgbClr val="F2E7D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0316804" y="4844970"/>
            <a:ext cx="3439160" cy="1903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900" spc="50">
                <a:solidFill>
                  <a:srgbClr val="3A362F"/>
                </a:solidFill>
                <a:latin typeface="Georgia"/>
                <a:cs typeface="Georgia"/>
              </a:rPr>
              <a:t>Problem-</a:t>
            </a:r>
            <a:r>
              <a:rPr dirty="0" sz="1900">
                <a:solidFill>
                  <a:srgbClr val="3A362F"/>
                </a:solidFill>
                <a:latin typeface="Georgia"/>
                <a:cs typeface="Georgia"/>
              </a:rPr>
              <a:t>Solution</a:t>
            </a:r>
            <a:r>
              <a:rPr dirty="0" sz="1900" spc="285">
                <a:solidFill>
                  <a:srgbClr val="3A362F"/>
                </a:solidFill>
                <a:latin typeface="Georgia"/>
                <a:cs typeface="Georgia"/>
              </a:rPr>
              <a:t> </a:t>
            </a:r>
            <a:r>
              <a:rPr dirty="0" sz="1900" spc="50">
                <a:solidFill>
                  <a:srgbClr val="3A362F"/>
                </a:solidFill>
                <a:latin typeface="Georgia"/>
                <a:cs typeface="Georgia"/>
              </a:rPr>
              <a:t>Structure</a:t>
            </a:r>
            <a:endParaRPr sz="1900">
              <a:latin typeface="Georgia"/>
              <a:cs typeface="Georgia"/>
            </a:endParaRPr>
          </a:p>
          <a:p>
            <a:pPr marL="12700" marR="5080">
              <a:lnSpc>
                <a:spcPts val="3150"/>
              </a:lnSpc>
              <a:spcBef>
                <a:spcPts val="15"/>
              </a:spcBef>
            </a:pP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Advertising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often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identifies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problem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before</a:t>
            </a:r>
            <a:r>
              <a:rPr dirty="0" sz="1600" spc="-15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offering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the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product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as</a:t>
            </a:r>
            <a:r>
              <a:rPr dirty="0" sz="1600" spc="-14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the solution,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creating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both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5">
                <a:solidFill>
                  <a:srgbClr val="3A362F"/>
                </a:solidFill>
                <a:latin typeface="Tahoma"/>
                <a:cs typeface="Tahoma"/>
              </a:rPr>
              <a:t>anxiety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and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relief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in</a:t>
            </a:r>
            <a:r>
              <a:rPr dirty="0" sz="1600" spc="-17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quick</a:t>
            </a:r>
            <a:r>
              <a:rPr dirty="0" sz="1600" spc="-17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succession.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82032" rIns="0" bIns="0" rtlCol="0" vert="horz">
            <a:spAutoFit/>
          </a:bodyPr>
          <a:lstStyle/>
          <a:p>
            <a:pPr marL="188595">
              <a:lnSpc>
                <a:spcPct val="100000"/>
              </a:lnSpc>
              <a:spcBef>
                <a:spcPts val="100"/>
              </a:spcBef>
            </a:pPr>
            <a:r>
              <a:rPr dirty="0" sz="3850" spc="140"/>
              <a:t>Case</a:t>
            </a:r>
            <a:r>
              <a:rPr dirty="0" sz="3850" spc="125"/>
              <a:t> </a:t>
            </a:r>
            <a:r>
              <a:rPr dirty="0" sz="3850"/>
              <a:t>Study:</a:t>
            </a:r>
            <a:r>
              <a:rPr dirty="0" sz="3850" spc="135"/>
              <a:t> </a:t>
            </a:r>
            <a:r>
              <a:rPr dirty="0" sz="3850" spc="45"/>
              <a:t>Political</a:t>
            </a:r>
            <a:r>
              <a:rPr dirty="0" sz="3850" spc="125"/>
              <a:t> </a:t>
            </a:r>
            <a:r>
              <a:rPr dirty="0" sz="3850" spc="130"/>
              <a:t>Speeches</a:t>
            </a:r>
            <a:endParaRPr sz="3850"/>
          </a:p>
        </p:txBody>
      </p:sp>
      <p:sp>
        <p:nvSpPr>
          <p:cNvPr id="3" name="object 3" descr=""/>
          <p:cNvSpPr/>
          <p:nvPr/>
        </p:nvSpPr>
        <p:spPr>
          <a:xfrm>
            <a:off x="886269" y="4017744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96251" y="3952309"/>
            <a:ext cx="1686173" cy="190251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886269" y="4426009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178292" y="4360574"/>
            <a:ext cx="905510" cy="155575"/>
          </a:xfrm>
          <a:custGeom>
            <a:avLst/>
            <a:gdLst/>
            <a:ahLst/>
            <a:cxnLst/>
            <a:rect l="l" t="t" r="r" b="b"/>
            <a:pathLst>
              <a:path w="905510" h="155575">
                <a:moveTo>
                  <a:pt x="36859" y="152846"/>
                </a:moveTo>
                <a:lnTo>
                  <a:pt x="0" y="152846"/>
                </a:lnTo>
                <a:lnTo>
                  <a:pt x="43358" y="14386"/>
                </a:lnTo>
                <a:lnTo>
                  <a:pt x="83691" y="14386"/>
                </a:lnTo>
                <a:lnTo>
                  <a:pt x="92064" y="41126"/>
                </a:lnTo>
                <a:lnTo>
                  <a:pt x="62405" y="41126"/>
                </a:lnTo>
                <a:lnTo>
                  <a:pt x="62805" y="47889"/>
                </a:lnTo>
                <a:lnTo>
                  <a:pt x="54931" y="83542"/>
                </a:lnTo>
                <a:lnTo>
                  <a:pt x="52685" y="92025"/>
                </a:lnTo>
                <a:lnTo>
                  <a:pt x="108003" y="92025"/>
                </a:lnTo>
                <a:lnTo>
                  <a:pt x="117184" y="121344"/>
                </a:lnTo>
                <a:lnTo>
                  <a:pt x="44995" y="121344"/>
                </a:lnTo>
                <a:lnTo>
                  <a:pt x="36859" y="152846"/>
                </a:lnTo>
                <a:close/>
              </a:path>
              <a:path w="905510" h="155575">
                <a:moveTo>
                  <a:pt x="62897" y="48477"/>
                </a:moveTo>
                <a:lnTo>
                  <a:pt x="62805" y="47889"/>
                </a:lnTo>
                <a:lnTo>
                  <a:pt x="62405" y="41126"/>
                </a:lnTo>
                <a:lnTo>
                  <a:pt x="63202" y="41126"/>
                </a:lnTo>
                <a:lnTo>
                  <a:pt x="62972" y="47889"/>
                </a:lnTo>
                <a:lnTo>
                  <a:pt x="62897" y="48477"/>
                </a:lnTo>
                <a:close/>
              </a:path>
              <a:path w="905510" h="155575">
                <a:moveTo>
                  <a:pt x="108003" y="92025"/>
                </a:moveTo>
                <a:lnTo>
                  <a:pt x="73223" y="92025"/>
                </a:lnTo>
                <a:lnTo>
                  <a:pt x="71090" y="83542"/>
                </a:lnTo>
                <a:lnTo>
                  <a:pt x="69337" y="76927"/>
                </a:lnTo>
                <a:lnTo>
                  <a:pt x="67551" y="69899"/>
                </a:lnTo>
                <a:lnTo>
                  <a:pt x="63913" y="54983"/>
                </a:lnTo>
                <a:lnTo>
                  <a:pt x="62897" y="48477"/>
                </a:lnTo>
                <a:lnTo>
                  <a:pt x="62972" y="47889"/>
                </a:lnTo>
                <a:lnTo>
                  <a:pt x="63202" y="41126"/>
                </a:lnTo>
                <a:lnTo>
                  <a:pt x="92064" y="41126"/>
                </a:lnTo>
                <a:lnTo>
                  <a:pt x="108003" y="92025"/>
                </a:lnTo>
                <a:close/>
              </a:path>
              <a:path w="905510" h="155575">
                <a:moveTo>
                  <a:pt x="127049" y="152846"/>
                </a:moveTo>
                <a:lnTo>
                  <a:pt x="88999" y="152846"/>
                </a:lnTo>
                <a:lnTo>
                  <a:pt x="80863" y="121344"/>
                </a:lnTo>
                <a:lnTo>
                  <a:pt x="117184" y="121344"/>
                </a:lnTo>
                <a:lnTo>
                  <a:pt x="127049" y="152846"/>
                </a:lnTo>
                <a:close/>
              </a:path>
              <a:path w="905510" h="155575">
                <a:moveTo>
                  <a:pt x="223545" y="60920"/>
                </a:moveTo>
                <a:lnTo>
                  <a:pt x="162173" y="60920"/>
                </a:lnTo>
                <a:lnTo>
                  <a:pt x="162133" y="58952"/>
                </a:lnTo>
                <a:lnTo>
                  <a:pt x="165050" y="55562"/>
                </a:lnTo>
                <a:lnTo>
                  <a:pt x="169664" y="51808"/>
                </a:lnTo>
                <a:lnTo>
                  <a:pt x="180776" y="45293"/>
                </a:lnTo>
                <a:lnTo>
                  <a:pt x="187192" y="43656"/>
                </a:lnTo>
                <a:lnTo>
                  <a:pt x="194468" y="43656"/>
                </a:lnTo>
                <a:lnTo>
                  <a:pt x="223545" y="60920"/>
                </a:lnTo>
                <a:close/>
              </a:path>
              <a:path w="905510" h="155575">
                <a:moveTo>
                  <a:pt x="167778" y="152846"/>
                </a:moveTo>
                <a:lnTo>
                  <a:pt x="131960" y="152846"/>
                </a:lnTo>
                <a:lnTo>
                  <a:pt x="131960" y="46087"/>
                </a:lnTo>
                <a:lnTo>
                  <a:pt x="161875" y="46087"/>
                </a:lnTo>
                <a:lnTo>
                  <a:pt x="161990" y="51808"/>
                </a:lnTo>
                <a:lnTo>
                  <a:pt x="162065" y="55562"/>
                </a:lnTo>
                <a:lnTo>
                  <a:pt x="162133" y="58952"/>
                </a:lnTo>
                <a:lnTo>
                  <a:pt x="161379" y="59828"/>
                </a:lnTo>
                <a:lnTo>
                  <a:pt x="162173" y="60920"/>
                </a:lnTo>
                <a:lnTo>
                  <a:pt x="223545" y="60920"/>
                </a:lnTo>
                <a:lnTo>
                  <a:pt x="224172" y="62055"/>
                </a:lnTo>
                <a:lnTo>
                  <a:pt x="226714" y="69477"/>
                </a:lnTo>
                <a:lnTo>
                  <a:pt x="227719" y="75009"/>
                </a:lnTo>
                <a:lnTo>
                  <a:pt x="180263" y="75009"/>
                </a:lnTo>
                <a:lnTo>
                  <a:pt x="177452" y="75770"/>
                </a:lnTo>
                <a:lnTo>
                  <a:pt x="172723" y="78779"/>
                </a:lnTo>
                <a:lnTo>
                  <a:pt x="170292" y="80714"/>
                </a:lnTo>
                <a:lnTo>
                  <a:pt x="167778" y="83095"/>
                </a:lnTo>
                <a:lnTo>
                  <a:pt x="167778" y="152846"/>
                </a:lnTo>
                <a:close/>
              </a:path>
              <a:path w="905510" h="155575">
                <a:moveTo>
                  <a:pt x="162173" y="60920"/>
                </a:moveTo>
                <a:lnTo>
                  <a:pt x="161379" y="59828"/>
                </a:lnTo>
                <a:lnTo>
                  <a:pt x="162133" y="58952"/>
                </a:lnTo>
                <a:lnTo>
                  <a:pt x="162173" y="60920"/>
                </a:lnTo>
                <a:close/>
              </a:path>
              <a:path w="905510" h="155575">
                <a:moveTo>
                  <a:pt x="228748" y="152846"/>
                </a:moveTo>
                <a:lnTo>
                  <a:pt x="192930" y="152846"/>
                </a:lnTo>
                <a:lnTo>
                  <a:pt x="192930" y="84451"/>
                </a:lnTo>
                <a:lnTo>
                  <a:pt x="192291" y="80714"/>
                </a:lnTo>
                <a:lnTo>
                  <a:pt x="192186" y="80102"/>
                </a:lnTo>
                <a:lnTo>
                  <a:pt x="189210" y="76034"/>
                </a:lnTo>
                <a:lnTo>
                  <a:pt x="186812" y="75009"/>
                </a:lnTo>
                <a:lnTo>
                  <a:pt x="227719" y="75009"/>
                </a:lnTo>
                <a:lnTo>
                  <a:pt x="228240" y="77880"/>
                </a:lnTo>
                <a:lnTo>
                  <a:pt x="228748" y="87262"/>
                </a:lnTo>
                <a:lnTo>
                  <a:pt x="228748" y="152846"/>
                </a:lnTo>
                <a:close/>
              </a:path>
              <a:path w="905510" h="155575">
                <a:moveTo>
                  <a:pt x="312241" y="75406"/>
                </a:moveTo>
                <a:lnTo>
                  <a:pt x="238422" y="75406"/>
                </a:lnTo>
                <a:lnTo>
                  <a:pt x="238422" y="47575"/>
                </a:lnTo>
                <a:lnTo>
                  <a:pt x="254198" y="46285"/>
                </a:lnTo>
                <a:lnTo>
                  <a:pt x="257671" y="19298"/>
                </a:lnTo>
                <a:lnTo>
                  <a:pt x="288032" y="19298"/>
                </a:lnTo>
                <a:lnTo>
                  <a:pt x="288032" y="46087"/>
                </a:lnTo>
                <a:lnTo>
                  <a:pt x="312241" y="46087"/>
                </a:lnTo>
                <a:lnTo>
                  <a:pt x="312241" y="75406"/>
                </a:lnTo>
                <a:close/>
              </a:path>
              <a:path w="905510" h="155575">
                <a:moveTo>
                  <a:pt x="295026" y="155277"/>
                </a:moveTo>
                <a:lnTo>
                  <a:pt x="289966" y="155277"/>
                </a:lnTo>
                <a:lnTo>
                  <a:pt x="280584" y="154542"/>
                </a:lnTo>
                <a:lnTo>
                  <a:pt x="252762" y="122116"/>
                </a:lnTo>
                <a:lnTo>
                  <a:pt x="252214" y="113307"/>
                </a:lnTo>
                <a:lnTo>
                  <a:pt x="252214" y="75406"/>
                </a:lnTo>
                <a:lnTo>
                  <a:pt x="288032" y="75406"/>
                </a:lnTo>
                <a:lnTo>
                  <a:pt x="288032" y="117805"/>
                </a:lnTo>
                <a:lnTo>
                  <a:pt x="288941" y="121212"/>
                </a:lnTo>
                <a:lnTo>
                  <a:pt x="292579" y="125015"/>
                </a:lnTo>
                <a:lnTo>
                  <a:pt x="295010" y="125958"/>
                </a:lnTo>
                <a:lnTo>
                  <a:pt x="310488" y="125958"/>
                </a:lnTo>
                <a:lnTo>
                  <a:pt x="315763" y="150663"/>
                </a:lnTo>
                <a:lnTo>
                  <a:pt x="311398" y="152052"/>
                </a:lnTo>
                <a:lnTo>
                  <a:pt x="307263" y="153160"/>
                </a:lnTo>
                <a:lnTo>
                  <a:pt x="303361" y="153987"/>
                </a:lnTo>
                <a:lnTo>
                  <a:pt x="299491" y="154847"/>
                </a:lnTo>
                <a:lnTo>
                  <a:pt x="295026" y="155277"/>
                </a:lnTo>
                <a:close/>
              </a:path>
              <a:path w="905510" h="155575">
                <a:moveTo>
                  <a:pt x="310488" y="125958"/>
                </a:moveTo>
                <a:lnTo>
                  <a:pt x="299475" y="125958"/>
                </a:lnTo>
                <a:lnTo>
                  <a:pt x="300930" y="125792"/>
                </a:lnTo>
                <a:lnTo>
                  <a:pt x="304298" y="125015"/>
                </a:lnTo>
                <a:lnTo>
                  <a:pt x="304168" y="125015"/>
                </a:lnTo>
                <a:lnTo>
                  <a:pt x="306404" y="124205"/>
                </a:lnTo>
                <a:lnTo>
                  <a:pt x="309810" y="122783"/>
                </a:lnTo>
                <a:lnTo>
                  <a:pt x="310453" y="125792"/>
                </a:lnTo>
                <a:lnTo>
                  <a:pt x="310488" y="125958"/>
                </a:lnTo>
                <a:close/>
              </a:path>
              <a:path w="905510" h="155575">
                <a:moveTo>
                  <a:pt x="361751" y="152846"/>
                </a:moveTo>
                <a:lnTo>
                  <a:pt x="325933" y="152846"/>
                </a:lnTo>
                <a:lnTo>
                  <a:pt x="325933" y="46087"/>
                </a:lnTo>
                <a:lnTo>
                  <a:pt x="361751" y="46087"/>
                </a:lnTo>
                <a:lnTo>
                  <a:pt x="361751" y="152846"/>
                </a:lnTo>
                <a:close/>
              </a:path>
              <a:path w="905510" h="155575">
                <a:moveTo>
                  <a:pt x="349531" y="37207"/>
                </a:moveTo>
                <a:lnTo>
                  <a:pt x="337955" y="37207"/>
                </a:lnTo>
                <a:lnTo>
                  <a:pt x="333193" y="35503"/>
                </a:lnTo>
                <a:lnTo>
                  <a:pt x="325751" y="28690"/>
                </a:lnTo>
                <a:lnTo>
                  <a:pt x="323899" y="24192"/>
                </a:lnTo>
                <a:lnTo>
                  <a:pt x="323899" y="13014"/>
                </a:lnTo>
                <a:lnTo>
                  <a:pt x="325751" y="8516"/>
                </a:lnTo>
                <a:lnTo>
                  <a:pt x="333193" y="1703"/>
                </a:lnTo>
                <a:lnTo>
                  <a:pt x="337955" y="0"/>
                </a:lnTo>
                <a:lnTo>
                  <a:pt x="349531" y="0"/>
                </a:lnTo>
                <a:lnTo>
                  <a:pt x="354277" y="1703"/>
                </a:lnTo>
                <a:lnTo>
                  <a:pt x="361718" y="8516"/>
                </a:lnTo>
                <a:lnTo>
                  <a:pt x="363587" y="13014"/>
                </a:lnTo>
                <a:lnTo>
                  <a:pt x="363587" y="24192"/>
                </a:lnTo>
                <a:lnTo>
                  <a:pt x="361718" y="28690"/>
                </a:lnTo>
                <a:lnTo>
                  <a:pt x="354277" y="35503"/>
                </a:lnTo>
                <a:lnTo>
                  <a:pt x="349531" y="37207"/>
                </a:lnTo>
                <a:close/>
              </a:path>
              <a:path w="905510" h="155575">
                <a:moveTo>
                  <a:pt x="446087" y="75406"/>
                </a:moveTo>
                <a:lnTo>
                  <a:pt x="372268" y="75406"/>
                </a:lnTo>
                <a:lnTo>
                  <a:pt x="372268" y="47575"/>
                </a:lnTo>
                <a:lnTo>
                  <a:pt x="388044" y="46285"/>
                </a:lnTo>
                <a:lnTo>
                  <a:pt x="391517" y="19298"/>
                </a:lnTo>
                <a:lnTo>
                  <a:pt x="421878" y="19298"/>
                </a:lnTo>
                <a:lnTo>
                  <a:pt x="421878" y="46087"/>
                </a:lnTo>
                <a:lnTo>
                  <a:pt x="446087" y="46087"/>
                </a:lnTo>
                <a:lnTo>
                  <a:pt x="446087" y="75406"/>
                </a:lnTo>
                <a:close/>
              </a:path>
              <a:path w="905510" h="155575">
                <a:moveTo>
                  <a:pt x="428873" y="155277"/>
                </a:moveTo>
                <a:lnTo>
                  <a:pt x="423812" y="155277"/>
                </a:lnTo>
                <a:lnTo>
                  <a:pt x="414430" y="154542"/>
                </a:lnTo>
                <a:lnTo>
                  <a:pt x="386608" y="122116"/>
                </a:lnTo>
                <a:lnTo>
                  <a:pt x="386060" y="113307"/>
                </a:lnTo>
                <a:lnTo>
                  <a:pt x="386060" y="75406"/>
                </a:lnTo>
                <a:lnTo>
                  <a:pt x="421878" y="75406"/>
                </a:lnTo>
                <a:lnTo>
                  <a:pt x="421878" y="117805"/>
                </a:lnTo>
                <a:lnTo>
                  <a:pt x="422787" y="121212"/>
                </a:lnTo>
                <a:lnTo>
                  <a:pt x="426425" y="125015"/>
                </a:lnTo>
                <a:lnTo>
                  <a:pt x="428856" y="125958"/>
                </a:lnTo>
                <a:lnTo>
                  <a:pt x="444334" y="125958"/>
                </a:lnTo>
                <a:lnTo>
                  <a:pt x="449609" y="150663"/>
                </a:lnTo>
                <a:lnTo>
                  <a:pt x="445244" y="152052"/>
                </a:lnTo>
                <a:lnTo>
                  <a:pt x="441110" y="153160"/>
                </a:lnTo>
                <a:lnTo>
                  <a:pt x="437207" y="153987"/>
                </a:lnTo>
                <a:lnTo>
                  <a:pt x="433337" y="154847"/>
                </a:lnTo>
                <a:lnTo>
                  <a:pt x="428873" y="155277"/>
                </a:lnTo>
                <a:close/>
              </a:path>
              <a:path w="905510" h="155575">
                <a:moveTo>
                  <a:pt x="444334" y="125958"/>
                </a:moveTo>
                <a:lnTo>
                  <a:pt x="433321" y="125958"/>
                </a:lnTo>
                <a:lnTo>
                  <a:pt x="434776" y="125792"/>
                </a:lnTo>
                <a:lnTo>
                  <a:pt x="438144" y="125015"/>
                </a:lnTo>
                <a:lnTo>
                  <a:pt x="438014" y="125015"/>
                </a:lnTo>
                <a:lnTo>
                  <a:pt x="440250" y="124205"/>
                </a:lnTo>
                <a:lnTo>
                  <a:pt x="443656" y="122783"/>
                </a:lnTo>
                <a:lnTo>
                  <a:pt x="444299" y="125792"/>
                </a:lnTo>
                <a:lnTo>
                  <a:pt x="444334" y="125958"/>
                </a:lnTo>
                <a:close/>
              </a:path>
              <a:path w="905510" h="155575">
                <a:moveTo>
                  <a:pt x="495597" y="152846"/>
                </a:moveTo>
                <a:lnTo>
                  <a:pt x="459779" y="152846"/>
                </a:lnTo>
                <a:lnTo>
                  <a:pt x="459779" y="4464"/>
                </a:lnTo>
                <a:lnTo>
                  <a:pt x="495597" y="4464"/>
                </a:lnTo>
                <a:lnTo>
                  <a:pt x="495504" y="43656"/>
                </a:lnTo>
                <a:lnTo>
                  <a:pt x="494772" y="53048"/>
                </a:lnTo>
                <a:lnTo>
                  <a:pt x="494754" y="53280"/>
                </a:lnTo>
                <a:lnTo>
                  <a:pt x="546351" y="53280"/>
                </a:lnTo>
                <a:lnTo>
                  <a:pt x="548431" y="55612"/>
                </a:lnTo>
                <a:lnTo>
                  <a:pt x="551991" y="62055"/>
                </a:lnTo>
                <a:lnTo>
                  <a:pt x="554533" y="69477"/>
                </a:lnTo>
                <a:lnTo>
                  <a:pt x="555537" y="75009"/>
                </a:lnTo>
                <a:lnTo>
                  <a:pt x="508082" y="75009"/>
                </a:lnTo>
                <a:lnTo>
                  <a:pt x="505271" y="75770"/>
                </a:lnTo>
                <a:lnTo>
                  <a:pt x="500542" y="78779"/>
                </a:lnTo>
                <a:lnTo>
                  <a:pt x="498111" y="80714"/>
                </a:lnTo>
                <a:lnTo>
                  <a:pt x="495597" y="83095"/>
                </a:lnTo>
                <a:lnTo>
                  <a:pt x="495597" y="152846"/>
                </a:lnTo>
                <a:close/>
              </a:path>
              <a:path w="905510" h="155575">
                <a:moveTo>
                  <a:pt x="546351" y="53280"/>
                </a:moveTo>
                <a:lnTo>
                  <a:pt x="494754" y="53280"/>
                </a:lnTo>
                <a:lnTo>
                  <a:pt x="495018" y="53048"/>
                </a:lnTo>
                <a:lnTo>
                  <a:pt x="497846" y="51395"/>
                </a:lnTo>
                <a:lnTo>
                  <a:pt x="508661" y="45210"/>
                </a:lnTo>
                <a:lnTo>
                  <a:pt x="515011" y="43656"/>
                </a:lnTo>
                <a:lnTo>
                  <a:pt x="522287" y="43656"/>
                </a:lnTo>
                <a:lnTo>
                  <a:pt x="530693" y="44403"/>
                </a:lnTo>
                <a:lnTo>
                  <a:pt x="537852" y="46645"/>
                </a:lnTo>
                <a:lnTo>
                  <a:pt x="543765" y="50381"/>
                </a:lnTo>
                <a:lnTo>
                  <a:pt x="546351" y="53280"/>
                </a:lnTo>
                <a:close/>
              </a:path>
              <a:path w="905510" h="155575">
                <a:moveTo>
                  <a:pt x="556567" y="152846"/>
                </a:moveTo>
                <a:lnTo>
                  <a:pt x="520749" y="152846"/>
                </a:lnTo>
                <a:lnTo>
                  <a:pt x="520749" y="84451"/>
                </a:lnTo>
                <a:lnTo>
                  <a:pt x="520110" y="80714"/>
                </a:lnTo>
                <a:lnTo>
                  <a:pt x="520005" y="80102"/>
                </a:lnTo>
                <a:lnTo>
                  <a:pt x="517028" y="76034"/>
                </a:lnTo>
                <a:lnTo>
                  <a:pt x="514631" y="75009"/>
                </a:lnTo>
                <a:lnTo>
                  <a:pt x="555537" y="75009"/>
                </a:lnTo>
                <a:lnTo>
                  <a:pt x="556059" y="77880"/>
                </a:lnTo>
                <a:lnTo>
                  <a:pt x="556567" y="87262"/>
                </a:lnTo>
                <a:lnTo>
                  <a:pt x="556567" y="152846"/>
                </a:lnTo>
                <a:close/>
              </a:path>
              <a:path w="905510" h="155575">
                <a:moveTo>
                  <a:pt x="630138" y="155277"/>
                </a:moveTo>
                <a:lnTo>
                  <a:pt x="623887" y="155277"/>
                </a:lnTo>
                <a:lnTo>
                  <a:pt x="616477" y="154861"/>
                </a:lnTo>
                <a:lnTo>
                  <a:pt x="580851" y="135318"/>
                </a:lnTo>
                <a:lnTo>
                  <a:pt x="569959" y="97680"/>
                </a:lnTo>
                <a:lnTo>
                  <a:pt x="570312" y="91135"/>
                </a:lnTo>
                <a:lnTo>
                  <a:pt x="590404" y="54207"/>
                </a:lnTo>
                <a:lnTo>
                  <a:pt x="611882" y="43656"/>
                </a:lnTo>
                <a:lnTo>
                  <a:pt x="620414" y="43656"/>
                </a:lnTo>
                <a:lnTo>
                  <a:pt x="657820" y="61300"/>
                </a:lnTo>
                <a:lnTo>
                  <a:pt x="662446" y="72380"/>
                </a:lnTo>
                <a:lnTo>
                  <a:pt x="617140" y="72380"/>
                </a:lnTo>
                <a:lnTo>
                  <a:pt x="613651" y="73736"/>
                </a:lnTo>
                <a:lnTo>
                  <a:pt x="607466" y="79126"/>
                </a:lnTo>
                <a:lnTo>
                  <a:pt x="605631" y="82153"/>
                </a:lnTo>
                <a:lnTo>
                  <a:pt x="605035" y="85526"/>
                </a:lnTo>
                <a:lnTo>
                  <a:pt x="665591" y="85526"/>
                </a:lnTo>
                <a:lnTo>
                  <a:pt x="665937" y="87963"/>
                </a:lnTo>
                <a:lnTo>
                  <a:pt x="666253" y="95001"/>
                </a:lnTo>
                <a:lnTo>
                  <a:pt x="666153" y="99466"/>
                </a:lnTo>
                <a:lnTo>
                  <a:pt x="666105" y="100326"/>
                </a:lnTo>
                <a:lnTo>
                  <a:pt x="665807" y="102939"/>
                </a:lnTo>
                <a:lnTo>
                  <a:pt x="665542" y="105552"/>
                </a:lnTo>
                <a:lnTo>
                  <a:pt x="665162" y="107887"/>
                </a:lnTo>
                <a:lnTo>
                  <a:pt x="665096" y="108297"/>
                </a:lnTo>
                <a:lnTo>
                  <a:pt x="664467" y="111174"/>
                </a:lnTo>
                <a:lnTo>
                  <a:pt x="605283" y="111174"/>
                </a:lnTo>
                <a:lnTo>
                  <a:pt x="606077" y="115407"/>
                </a:lnTo>
                <a:lnTo>
                  <a:pt x="608541" y="119029"/>
                </a:lnTo>
                <a:lnTo>
                  <a:pt x="616842" y="125048"/>
                </a:lnTo>
                <a:lnTo>
                  <a:pt x="621919" y="126553"/>
                </a:lnTo>
                <a:lnTo>
                  <a:pt x="655107" y="126553"/>
                </a:lnTo>
                <a:lnTo>
                  <a:pt x="663525" y="141882"/>
                </a:lnTo>
                <a:lnTo>
                  <a:pt x="656679" y="146546"/>
                </a:lnTo>
                <a:lnTo>
                  <a:pt x="649915" y="149952"/>
                </a:lnTo>
                <a:lnTo>
                  <a:pt x="636587" y="154219"/>
                </a:lnTo>
                <a:lnTo>
                  <a:pt x="630138" y="155277"/>
                </a:lnTo>
                <a:close/>
              </a:path>
              <a:path w="905510" h="155575">
                <a:moveTo>
                  <a:pt x="665591" y="85526"/>
                </a:moveTo>
                <a:lnTo>
                  <a:pt x="634900" y="85526"/>
                </a:lnTo>
                <a:lnTo>
                  <a:pt x="634900" y="82616"/>
                </a:lnTo>
                <a:lnTo>
                  <a:pt x="633825" y="79705"/>
                </a:lnTo>
                <a:lnTo>
                  <a:pt x="629441" y="73736"/>
                </a:lnTo>
                <a:lnTo>
                  <a:pt x="629246" y="73736"/>
                </a:lnTo>
                <a:lnTo>
                  <a:pt x="625971" y="72380"/>
                </a:lnTo>
                <a:lnTo>
                  <a:pt x="662446" y="72380"/>
                </a:lnTo>
                <a:lnTo>
                  <a:pt x="663407" y="74965"/>
                </a:lnTo>
                <a:lnTo>
                  <a:pt x="664988" y="81284"/>
                </a:lnTo>
                <a:lnTo>
                  <a:pt x="665591" y="85526"/>
                </a:lnTo>
                <a:close/>
              </a:path>
              <a:path w="905510" h="155575">
                <a:moveTo>
                  <a:pt x="655107" y="126553"/>
                </a:moveTo>
                <a:lnTo>
                  <a:pt x="634553" y="126553"/>
                </a:lnTo>
                <a:lnTo>
                  <a:pt x="642176" y="123924"/>
                </a:lnTo>
                <a:lnTo>
                  <a:pt x="650775" y="118665"/>
                </a:lnTo>
                <a:lnTo>
                  <a:pt x="655107" y="126553"/>
                </a:lnTo>
                <a:close/>
              </a:path>
              <a:path w="905510" h="155575">
                <a:moveTo>
                  <a:pt x="757290" y="127198"/>
                </a:moveTo>
                <a:lnTo>
                  <a:pt x="718277" y="127198"/>
                </a:lnTo>
                <a:lnTo>
                  <a:pt x="720857" y="126669"/>
                </a:lnTo>
                <a:lnTo>
                  <a:pt x="723602" y="124552"/>
                </a:lnTo>
                <a:lnTo>
                  <a:pt x="724296" y="123229"/>
                </a:lnTo>
                <a:lnTo>
                  <a:pt x="724296" y="120319"/>
                </a:lnTo>
                <a:lnTo>
                  <a:pt x="723552" y="119112"/>
                </a:lnTo>
                <a:lnTo>
                  <a:pt x="722064" y="118020"/>
                </a:lnTo>
                <a:lnTo>
                  <a:pt x="720609" y="116896"/>
                </a:lnTo>
                <a:lnTo>
                  <a:pt x="718376" y="115722"/>
                </a:lnTo>
                <a:lnTo>
                  <a:pt x="715367" y="114498"/>
                </a:lnTo>
                <a:lnTo>
                  <a:pt x="712390" y="113241"/>
                </a:lnTo>
                <a:lnTo>
                  <a:pt x="709149" y="111935"/>
                </a:lnTo>
                <a:lnTo>
                  <a:pt x="705643" y="110579"/>
                </a:lnTo>
                <a:lnTo>
                  <a:pt x="701410" y="108892"/>
                </a:lnTo>
                <a:lnTo>
                  <a:pt x="677602" y="77754"/>
                </a:lnTo>
                <a:lnTo>
                  <a:pt x="678030" y="73421"/>
                </a:lnTo>
                <a:lnTo>
                  <a:pt x="678125" y="72462"/>
                </a:lnTo>
                <a:lnTo>
                  <a:pt x="678192" y="71784"/>
                </a:lnTo>
                <a:lnTo>
                  <a:pt x="710400" y="44251"/>
                </a:lnTo>
                <a:lnTo>
                  <a:pt x="719137" y="43656"/>
                </a:lnTo>
                <a:lnTo>
                  <a:pt x="727273" y="43656"/>
                </a:lnTo>
                <a:lnTo>
                  <a:pt x="734433" y="45045"/>
                </a:lnTo>
                <a:lnTo>
                  <a:pt x="746836" y="50601"/>
                </a:lnTo>
                <a:lnTo>
                  <a:pt x="752921" y="54289"/>
                </a:lnTo>
                <a:lnTo>
                  <a:pt x="758874" y="58886"/>
                </a:lnTo>
                <a:lnTo>
                  <a:pt x="749165" y="71784"/>
                </a:lnTo>
                <a:lnTo>
                  <a:pt x="714408" y="71784"/>
                </a:lnTo>
                <a:lnTo>
                  <a:pt x="711547" y="73421"/>
                </a:lnTo>
                <a:lnTo>
                  <a:pt x="711547" y="78680"/>
                </a:lnTo>
                <a:lnTo>
                  <a:pt x="713151" y="80383"/>
                </a:lnTo>
                <a:lnTo>
                  <a:pt x="733358" y="88271"/>
                </a:lnTo>
                <a:lnTo>
                  <a:pt x="737807" y="90305"/>
                </a:lnTo>
                <a:lnTo>
                  <a:pt x="746604" y="95332"/>
                </a:lnTo>
                <a:lnTo>
                  <a:pt x="750341" y="98739"/>
                </a:lnTo>
                <a:lnTo>
                  <a:pt x="753417" y="103038"/>
                </a:lnTo>
                <a:lnTo>
                  <a:pt x="756526" y="107338"/>
                </a:lnTo>
                <a:lnTo>
                  <a:pt x="758080" y="112927"/>
                </a:lnTo>
                <a:lnTo>
                  <a:pt x="758029" y="120319"/>
                </a:lnTo>
                <a:lnTo>
                  <a:pt x="757424" y="126355"/>
                </a:lnTo>
                <a:lnTo>
                  <a:pt x="757361" y="126981"/>
                </a:lnTo>
                <a:lnTo>
                  <a:pt x="757290" y="127198"/>
                </a:lnTo>
                <a:close/>
              </a:path>
              <a:path w="905510" h="155575">
                <a:moveTo>
                  <a:pt x="741808" y="81557"/>
                </a:moveTo>
                <a:lnTo>
                  <a:pt x="736914" y="77754"/>
                </a:lnTo>
                <a:lnTo>
                  <a:pt x="732862" y="75174"/>
                </a:lnTo>
                <a:lnTo>
                  <a:pt x="726446" y="72462"/>
                </a:lnTo>
                <a:lnTo>
                  <a:pt x="723271" y="71784"/>
                </a:lnTo>
                <a:lnTo>
                  <a:pt x="749165" y="71784"/>
                </a:lnTo>
                <a:lnTo>
                  <a:pt x="741808" y="81557"/>
                </a:lnTo>
                <a:close/>
              </a:path>
              <a:path w="905510" h="155575">
                <a:moveTo>
                  <a:pt x="713630" y="155277"/>
                </a:moveTo>
                <a:lnTo>
                  <a:pt x="706652" y="155277"/>
                </a:lnTo>
                <a:lnTo>
                  <a:pt x="699508" y="153937"/>
                </a:lnTo>
                <a:lnTo>
                  <a:pt x="684923" y="148580"/>
                </a:lnTo>
                <a:lnTo>
                  <a:pt x="677845" y="144445"/>
                </a:lnTo>
                <a:lnTo>
                  <a:pt x="670966" y="138856"/>
                </a:lnTo>
                <a:lnTo>
                  <a:pt x="687734" y="115441"/>
                </a:lnTo>
                <a:lnTo>
                  <a:pt x="693729" y="119806"/>
                </a:lnTo>
                <a:lnTo>
                  <a:pt x="698847" y="122948"/>
                </a:lnTo>
                <a:lnTo>
                  <a:pt x="706784" y="126355"/>
                </a:lnTo>
                <a:lnTo>
                  <a:pt x="710670" y="127198"/>
                </a:lnTo>
                <a:lnTo>
                  <a:pt x="757290" y="127198"/>
                </a:lnTo>
                <a:lnTo>
                  <a:pt x="755203" y="133573"/>
                </a:lnTo>
                <a:lnTo>
                  <a:pt x="723744" y="154635"/>
                </a:lnTo>
                <a:lnTo>
                  <a:pt x="713630" y="155277"/>
                </a:lnTo>
                <a:close/>
              </a:path>
              <a:path w="905510" h="155575">
                <a:moveTo>
                  <a:pt x="806797" y="152846"/>
                </a:moveTo>
                <a:lnTo>
                  <a:pt x="770979" y="152846"/>
                </a:lnTo>
                <a:lnTo>
                  <a:pt x="770979" y="46087"/>
                </a:lnTo>
                <a:lnTo>
                  <a:pt x="806797" y="46087"/>
                </a:lnTo>
                <a:lnTo>
                  <a:pt x="806797" y="152846"/>
                </a:lnTo>
                <a:close/>
              </a:path>
              <a:path w="905510" h="155575">
                <a:moveTo>
                  <a:pt x="794576" y="37207"/>
                </a:moveTo>
                <a:lnTo>
                  <a:pt x="783001" y="37207"/>
                </a:lnTo>
                <a:lnTo>
                  <a:pt x="778238" y="35503"/>
                </a:lnTo>
                <a:lnTo>
                  <a:pt x="770797" y="28690"/>
                </a:lnTo>
                <a:lnTo>
                  <a:pt x="768945" y="24192"/>
                </a:lnTo>
                <a:lnTo>
                  <a:pt x="768945" y="13014"/>
                </a:lnTo>
                <a:lnTo>
                  <a:pt x="770797" y="8516"/>
                </a:lnTo>
                <a:lnTo>
                  <a:pt x="778238" y="1703"/>
                </a:lnTo>
                <a:lnTo>
                  <a:pt x="783001" y="0"/>
                </a:lnTo>
                <a:lnTo>
                  <a:pt x="794576" y="0"/>
                </a:lnTo>
                <a:lnTo>
                  <a:pt x="799322" y="1703"/>
                </a:lnTo>
                <a:lnTo>
                  <a:pt x="806764" y="8516"/>
                </a:lnTo>
                <a:lnTo>
                  <a:pt x="808632" y="13014"/>
                </a:lnTo>
                <a:lnTo>
                  <a:pt x="808632" y="24192"/>
                </a:lnTo>
                <a:lnTo>
                  <a:pt x="806764" y="28690"/>
                </a:lnTo>
                <a:lnTo>
                  <a:pt x="799322" y="35503"/>
                </a:lnTo>
                <a:lnTo>
                  <a:pt x="794576" y="37207"/>
                </a:lnTo>
                <a:close/>
              </a:path>
              <a:path w="905510" h="155575">
                <a:moveTo>
                  <a:pt x="903340" y="127198"/>
                </a:moveTo>
                <a:lnTo>
                  <a:pt x="864327" y="127198"/>
                </a:lnTo>
                <a:lnTo>
                  <a:pt x="866907" y="126669"/>
                </a:lnTo>
                <a:lnTo>
                  <a:pt x="869652" y="124552"/>
                </a:lnTo>
                <a:lnTo>
                  <a:pt x="870346" y="123229"/>
                </a:lnTo>
                <a:lnTo>
                  <a:pt x="870346" y="120319"/>
                </a:lnTo>
                <a:lnTo>
                  <a:pt x="869602" y="119112"/>
                </a:lnTo>
                <a:lnTo>
                  <a:pt x="868114" y="118020"/>
                </a:lnTo>
                <a:lnTo>
                  <a:pt x="866659" y="116896"/>
                </a:lnTo>
                <a:lnTo>
                  <a:pt x="864426" y="115722"/>
                </a:lnTo>
                <a:lnTo>
                  <a:pt x="861417" y="114498"/>
                </a:lnTo>
                <a:lnTo>
                  <a:pt x="858440" y="113241"/>
                </a:lnTo>
                <a:lnTo>
                  <a:pt x="855199" y="111935"/>
                </a:lnTo>
                <a:lnTo>
                  <a:pt x="851693" y="110579"/>
                </a:lnTo>
                <a:lnTo>
                  <a:pt x="847460" y="108892"/>
                </a:lnTo>
                <a:lnTo>
                  <a:pt x="823652" y="77754"/>
                </a:lnTo>
                <a:lnTo>
                  <a:pt x="824080" y="73421"/>
                </a:lnTo>
                <a:lnTo>
                  <a:pt x="824175" y="72462"/>
                </a:lnTo>
                <a:lnTo>
                  <a:pt x="824242" y="71784"/>
                </a:lnTo>
                <a:lnTo>
                  <a:pt x="856450" y="44251"/>
                </a:lnTo>
                <a:lnTo>
                  <a:pt x="865187" y="43656"/>
                </a:lnTo>
                <a:lnTo>
                  <a:pt x="873323" y="43656"/>
                </a:lnTo>
                <a:lnTo>
                  <a:pt x="880483" y="45045"/>
                </a:lnTo>
                <a:lnTo>
                  <a:pt x="892886" y="50601"/>
                </a:lnTo>
                <a:lnTo>
                  <a:pt x="898971" y="54289"/>
                </a:lnTo>
                <a:lnTo>
                  <a:pt x="904924" y="58886"/>
                </a:lnTo>
                <a:lnTo>
                  <a:pt x="895215" y="71784"/>
                </a:lnTo>
                <a:lnTo>
                  <a:pt x="860458" y="71784"/>
                </a:lnTo>
                <a:lnTo>
                  <a:pt x="857597" y="73421"/>
                </a:lnTo>
                <a:lnTo>
                  <a:pt x="857597" y="78680"/>
                </a:lnTo>
                <a:lnTo>
                  <a:pt x="859201" y="80383"/>
                </a:lnTo>
                <a:lnTo>
                  <a:pt x="879408" y="88271"/>
                </a:lnTo>
                <a:lnTo>
                  <a:pt x="883857" y="90305"/>
                </a:lnTo>
                <a:lnTo>
                  <a:pt x="892654" y="95332"/>
                </a:lnTo>
                <a:lnTo>
                  <a:pt x="896391" y="98739"/>
                </a:lnTo>
                <a:lnTo>
                  <a:pt x="899467" y="103038"/>
                </a:lnTo>
                <a:lnTo>
                  <a:pt x="902576" y="107338"/>
                </a:lnTo>
                <a:lnTo>
                  <a:pt x="904130" y="112927"/>
                </a:lnTo>
                <a:lnTo>
                  <a:pt x="904079" y="120319"/>
                </a:lnTo>
                <a:lnTo>
                  <a:pt x="903474" y="126355"/>
                </a:lnTo>
                <a:lnTo>
                  <a:pt x="903411" y="126981"/>
                </a:lnTo>
                <a:lnTo>
                  <a:pt x="903340" y="127198"/>
                </a:lnTo>
                <a:close/>
              </a:path>
              <a:path w="905510" h="155575">
                <a:moveTo>
                  <a:pt x="887858" y="81557"/>
                </a:moveTo>
                <a:lnTo>
                  <a:pt x="882964" y="77754"/>
                </a:lnTo>
                <a:lnTo>
                  <a:pt x="878912" y="75174"/>
                </a:lnTo>
                <a:lnTo>
                  <a:pt x="872496" y="72462"/>
                </a:lnTo>
                <a:lnTo>
                  <a:pt x="869321" y="71784"/>
                </a:lnTo>
                <a:lnTo>
                  <a:pt x="895215" y="71784"/>
                </a:lnTo>
                <a:lnTo>
                  <a:pt x="887858" y="81557"/>
                </a:lnTo>
                <a:close/>
              </a:path>
              <a:path w="905510" h="155575">
                <a:moveTo>
                  <a:pt x="859680" y="155277"/>
                </a:moveTo>
                <a:lnTo>
                  <a:pt x="852702" y="155277"/>
                </a:lnTo>
                <a:lnTo>
                  <a:pt x="845558" y="153937"/>
                </a:lnTo>
                <a:lnTo>
                  <a:pt x="830973" y="148580"/>
                </a:lnTo>
                <a:lnTo>
                  <a:pt x="823895" y="144445"/>
                </a:lnTo>
                <a:lnTo>
                  <a:pt x="817016" y="138856"/>
                </a:lnTo>
                <a:lnTo>
                  <a:pt x="833784" y="115441"/>
                </a:lnTo>
                <a:lnTo>
                  <a:pt x="839779" y="119806"/>
                </a:lnTo>
                <a:lnTo>
                  <a:pt x="844897" y="122948"/>
                </a:lnTo>
                <a:lnTo>
                  <a:pt x="852834" y="126355"/>
                </a:lnTo>
                <a:lnTo>
                  <a:pt x="856720" y="127198"/>
                </a:lnTo>
                <a:lnTo>
                  <a:pt x="903340" y="127198"/>
                </a:lnTo>
                <a:lnTo>
                  <a:pt x="901253" y="133573"/>
                </a:lnTo>
                <a:lnTo>
                  <a:pt x="869794" y="154635"/>
                </a:lnTo>
                <a:lnTo>
                  <a:pt x="859680" y="155277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886269" y="4834275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96251" y="4768840"/>
            <a:ext cx="1582439" cy="195708"/>
          </a:xfrm>
          <a:prstGeom prst="rect">
            <a:avLst/>
          </a:prstGeom>
        </p:spPr>
      </p:pic>
      <p:sp>
        <p:nvSpPr>
          <p:cNvPr id="9" name="object 9" descr=""/>
          <p:cNvSpPr/>
          <p:nvPr/>
        </p:nvSpPr>
        <p:spPr>
          <a:xfrm>
            <a:off x="886269" y="5242540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96251" y="5177105"/>
            <a:ext cx="1690389" cy="155277"/>
          </a:xfrm>
          <a:prstGeom prst="rect">
            <a:avLst/>
          </a:prstGeom>
        </p:spPr>
      </p:pic>
      <p:sp>
        <p:nvSpPr>
          <p:cNvPr id="11" name="object 11" descr=""/>
          <p:cNvSpPr/>
          <p:nvPr/>
        </p:nvSpPr>
        <p:spPr>
          <a:xfrm>
            <a:off x="886269" y="5650805"/>
            <a:ext cx="60325" cy="62865"/>
          </a:xfrm>
          <a:custGeom>
            <a:avLst/>
            <a:gdLst/>
            <a:ahLst/>
            <a:cxnLst/>
            <a:rect l="l" t="t" r="r" b="b"/>
            <a:pathLst>
              <a:path w="60325" h="62864">
                <a:moveTo>
                  <a:pt x="35503" y="62408"/>
                </a:moveTo>
                <a:lnTo>
                  <a:pt x="29815" y="62408"/>
                </a:lnTo>
                <a:lnTo>
                  <a:pt x="24225" y="62408"/>
                </a:lnTo>
                <a:lnTo>
                  <a:pt x="19165" y="61019"/>
                </a:lnTo>
                <a:lnTo>
                  <a:pt x="10103" y="55463"/>
                </a:lnTo>
                <a:lnTo>
                  <a:pt x="6531" y="51726"/>
                </a:lnTo>
                <a:lnTo>
                  <a:pt x="1306" y="42300"/>
                </a:lnTo>
                <a:lnTo>
                  <a:pt x="0" y="37025"/>
                </a:lnTo>
                <a:lnTo>
                  <a:pt x="0" y="25251"/>
                </a:lnTo>
                <a:lnTo>
                  <a:pt x="24225" y="0"/>
                </a:lnTo>
                <a:lnTo>
                  <a:pt x="35503" y="0"/>
                </a:lnTo>
                <a:lnTo>
                  <a:pt x="59779" y="25251"/>
                </a:lnTo>
                <a:lnTo>
                  <a:pt x="59779" y="37025"/>
                </a:lnTo>
                <a:lnTo>
                  <a:pt x="58472" y="42300"/>
                </a:lnTo>
                <a:lnTo>
                  <a:pt x="53247" y="51726"/>
                </a:lnTo>
                <a:lnTo>
                  <a:pt x="49675" y="55463"/>
                </a:lnTo>
                <a:lnTo>
                  <a:pt x="40613" y="61019"/>
                </a:lnTo>
                <a:lnTo>
                  <a:pt x="35503" y="62408"/>
                </a:lnTo>
                <a:close/>
              </a:path>
            </a:pathLst>
          </a:custGeom>
          <a:solidFill>
            <a:srgbClr val="3A362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2" name="object 12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96251" y="5589835"/>
            <a:ext cx="938658" cy="185787"/>
          </a:xfrm>
          <a:prstGeom prst="rect">
            <a:avLst/>
          </a:prstGeom>
        </p:spPr>
      </p:pic>
      <p:sp>
        <p:nvSpPr>
          <p:cNvPr id="13" name="object 1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Political</a:t>
            </a:r>
            <a:r>
              <a:rPr dirty="0" spc="-135"/>
              <a:t> </a:t>
            </a:r>
            <a:r>
              <a:rPr dirty="0" spc="-45"/>
              <a:t>speeches</a:t>
            </a:r>
            <a:r>
              <a:rPr dirty="0" spc="-130"/>
              <a:t> </a:t>
            </a:r>
            <a:r>
              <a:rPr dirty="0" spc="-45"/>
              <a:t>represent</a:t>
            </a:r>
            <a:r>
              <a:rPr dirty="0" spc="-130"/>
              <a:t> </a:t>
            </a:r>
            <a:r>
              <a:rPr dirty="0" spc="-35"/>
              <a:t>persuasion</a:t>
            </a:r>
            <a:r>
              <a:rPr dirty="0" spc="-130"/>
              <a:t> </a:t>
            </a:r>
            <a:r>
              <a:rPr dirty="0" spc="-35"/>
              <a:t>at</a:t>
            </a:r>
            <a:r>
              <a:rPr dirty="0" spc="-130"/>
              <a:t> </a:t>
            </a:r>
            <a:r>
              <a:rPr dirty="0" spc="-20"/>
              <a:t>its</a:t>
            </a:r>
            <a:r>
              <a:rPr dirty="0" spc="-135"/>
              <a:t> </a:t>
            </a:r>
            <a:r>
              <a:rPr dirty="0" spc="-35"/>
              <a:t>most</a:t>
            </a:r>
            <a:r>
              <a:rPr dirty="0" spc="-130"/>
              <a:t> </a:t>
            </a:r>
            <a:r>
              <a:rPr dirty="0" spc="-35"/>
              <a:t>consequential,</a:t>
            </a:r>
            <a:r>
              <a:rPr dirty="0" spc="-130"/>
              <a:t> </a:t>
            </a:r>
            <a:r>
              <a:rPr dirty="0" spc="-10"/>
              <a:t>often</a:t>
            </a:r>
          </a:p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dirty="0" spc="-10"/>
              <a:t>using:</a:t>
            </a:r>
          </a:p>
          <a:p>
            <a:pPr marL="1301115" marR="1628139" indent="803275">
              <a:lnSpc>
                <a:spcPct val="167400"/>
              </a:lnSpc>
              <a:spcBef>
                <a:spcPts val="395"/>
              </a:spcBef>
            </a:pPr>
            <a:r>
              <a:rPr dirty="0" spc="-75"/>
              <a:t>("we,"</a:t>
            </a:r>
            <a:r>
              <a:rPr dirty="0" spc="-150"/>
              <a:t> </a:t>
            </a:r>
            <a:r>
              <a:rPr dirty="0" spc="-35"/>
              <a:t>"our")</a:t>
            </a:r>
            <a:r>
              <a:rPr dirty="0" spc="-145"/>
              <a:t> </a:t>
            </a:r>
            <a:r>
              <a:rPr dirty="0" spc="-25"/>
              <a:t>to</a:t>
            </a:r>
            <a:r>
              <a:rPr dirty="0" spc="-150"/>
              <a:t> </a:t>
            </a:r>
            <a:r>
              <a:rPr dirty="0" spc="-55"/>
              <a:t>create</a:t>
            </a:r>
            <a:r>
              <a:rPr dirty="0" spc="-145"/>
              <a:t> </a:t>
            </a:r>
            <a:r>
              <a:rPr dirty="0" spc="-20"/>
              <a:t>unity </a:t>
            </a:r>
            <a:r>
              <a:rPr dirty="0" spc="-25"/>
              <a:t>to</a:t>
            </a:r>
            <a:r>
              <a:rPr dirty="0" spc="-155"/>
              <a:t> </a:t>
            </a:r>
            <a:r>
              <a:rPr dirty="0" spc="-55"/>
              <a:t>frame</a:t>
            </a:r>
            <a:r>
              <a:rPr dirty="0" spc="-155"/>
              <a:t> </a:t>
            </a:r>
            <a:r>
              <a:rPr dirty="0" spc="-45"/>
              <a:t>debates</a:t>
            </a:r>
            <a:r>
              <a:rPr dirty="0" spc="-155"/>
              <a:t> </a:t>
            </a:r>
            <a:r>
              <a:rPr dirty="0" spc="-50"/>
              <a:t>as</a:t>
            </a:r>
            <a:r>
              <a:rPr dirty="0" spc="-155"/>
              <a:t> </a:t>
            </a:r>
            <a:r>
              <a:rPr dirty="0" spc="-30"/>
              <a:t>clear</a:t>
            </a:r>
            <a:r>
              <a:rPr dirty="0" spc="-155"/>
              <a:t> </a:t>
            </a:r>
            <a:r>
              <a:rPr dirty="0" spc="-10"/>
              <a:t>choices</a:t>
            </a:r>
          </a:p>
          <a:p>
            <a:pPr marL="2002789">
              <a:lnSpc>
                <a:spcPct val="100000"/>
              </a:lnSpc>
              <a:spcBef>
                <a:spcPts val="1295"/>
              </a:spcBef>
            </a:pPr>
            <a:r>
              <a:rPr dirty="0" spc="-25"/>
              <a:t>to</a:t>
            </a:r>
            <a:r>
              <a:rPr dirty="0" spc="-150"/>
              <a:t> </a:t>
            </a:r>
            <a:r>
              <a:rPr dirty="0" spc="-30"/>
              <a:t>stir</a:t>
            </a:r>
            <a:r>
              <a:rPr dirty="0" spc="-150"/>
              <a:t> </a:t>
            </a:r>
            <a:r>
              <a:rPr dirty="0" spc="-50"/>
              <a:t>strong</a:t>
            </a:r>
            <a:r>
              <a:rPr dirty="0" spc="-150"/>
              <a:t> </a:t>
            </a:r>
            <a:r>
              <a:rPr dirty="0" spc="-10"/>
              <a:t>feelings</a:t>
            </a:r>
          </a:p>
          <a:p>
            <a:pPr marL="1356360" marR="1758950" indent="748030">
              <a:lnSpc>
                <a:spcPct val="167400"/>
              </a:lnSpc>
            </a:pPr>
            <a:r>
              <a:rPr dirty="0" spc="-25"/>
              <a:t>to</a:t>
            </a:r>
            <a:r>
              <a:rPr dirty="0" spc="-165"/>
              <a:t> </a:t>
            </a:r>
            <a:r>
              <a:rPr dirty="0" spc="-20"/>
              <a:t>add</a:t>
            </a:r>
            <a:r>
              <a:rPr dirty="0" spc="-160"/>
              <a:t> </a:t>
            </a:r>
            <a:r>
              <a:rPr dirty="0" spc="-40"/>
              <a:t>weight</a:t>
            </a:r>
            <a:r>
              <a:rPr dirty="0" spc="-160"/>
              <a:t> </a:t>
            </a:r>
            <a:r>
              <a:rPr dirty="0" spc="-30"/>
              <a:t>and</a:t>
            </a:r>
            <a:r>
              <a:rPr dirty="0" spc="-160"/>
              <a:t> </a:t>
            </a:r>
            <a:r>
              <a:rPr dirty="0" spc="-30"/>
              <a:t>context </a:t>
            </a:r>
            <a:r>
              <a:rPr dirty="0" spc="-25"/>
              <a:t>to</a:t>
            </a:r>
            <a:r>
              <a:rPr dirty="0" spc="-145"/>
              <a:t> </a:t>
            </a:r>
            <a:r>
              <a:rPr dirty="0" spc="-20"/>
              <a:t>simplify</a:t>
            </a:r>
            <a:r>
              <a:rPr dirty="0" spc="-150"/>
              <a:t> </a:t>
            </a:r>
            <a:r>
              <a:rPr dirty="0" spc="-35"/>
              <a:t>complex</a:t>
            </a:r>
            <a:r>
              <a:rPr dirty="0" spc="-145"/>
              <a:t> </a:t>
            </a:r>
            <a:r>
              <a:rPr dirty="0" spc="-10"/>
              <a:t>policies</a:t>
            </a:r>
          </a:p>
        </p:txBody>
      </p:sp>
      <p:sp>
        <p:nvSpPr>
          <p:cNvPr id="14" name="object 14" descr=""/>
          <p:cNvSpPr txBox="1"/>
          <p:nvPr/>
        </p:nvSpPr>
        <p:spPr>
          <a:xfrm>
            <a:off x="7737436" y="4297521"/>
            <a:ext cx="5737225" cy="669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Effective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>
                <a:solidFill>
                  <a:srgbClr val="3A362F"/>
                </a:solidFill>
                <a:latin typeface="Tahoma"/>
                <a:cs typeface="Tahoma"/>
              </a:rPr>
              <a:t>political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rhetoric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balances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emotional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appeals</a:t>
            </a:r>
            <a:r>
              <a:rPr dirty="0" sz="1600" spc="-13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0">
                <a:solidFill>
                  <a:srgbClr val="3A362F"/>
                </a:solidFill>
                <a:latin typeface="Tahoma"/>
                <a:cs typeface="Tahoma"/>
              </a:rPr>
              <a:t>with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policy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230"/>
              </a:spcBef>
            </a:pPr>
            <a:r>
              <a:rPr dirty="0" sz="1600" spc="-55">
                <a:solidFill>
                  <a:srgbClr val="3A362F"/>
                </a:solidFill>
                <a:latin typeface="Tahoma"/>
                <a:cs typeface="Tahoma"/>
              </a:rPr>
              <a:t>substance,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50">
                <a:solidFill>
                  <a:srgbClr val="3A362F"/>
                </a:solidFill>
                <a:latin typeface="Tahoma"/>
                <a:cs typeface="Tahoma"/>
              </a:rPr>
              <a:t>often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using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0">
                <a:solidFill>
                  <a:srgbClr val="3A362F"/>
                </a:solidFill>
                <a:latin typeface="Tahoma"/>
                <a:cs typeface="Tahoma"/>
              </a:rPr>
              <a:t>personal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stories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25">
                <a:solidFill>
                  <a:srgbClr val="3A362F"/>
                </a:solidFill>
                <a:latin typeface="Tahoma"/>
                <a:cs typeface="Tahoma"/>
              </a:rPr>
              <a:t>to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35">
                <a:solidFill>
                  <a:srgbClr val="3A362F"/>
                </a:solidFill>
                <a:latin typeface="Tahoma"/>
                <a:cs typeface="Tahoma"/>
              </a:rPr>
              <a:t>humanise</a:t>
            </a:r>
            <a:r>
              <a:rPr dirty="0" sz="1600" spc="-130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40">
                <a:solidFill>
                  <a:srgbClr val="3A362F"/>
                </a:solidFill>
                <a:latin typeface="Tahoma"/>
                <a:cs typeface="Tahoma"/>
              </a:rPr>
              <a:t>abstract</a:t>
            </a:r>
            <a:r>
              <a:rPr dirty="0" sz="1600" spc="-125">
                <a:solidFill>
                  <a:srgbClr val="3A362F"/>
                </a:solidFill>
                <a:latin typeface="Tahoma"/>
                <a:cs typeface="Tahoma"/>
              </a:rPr>
              <a:t> </a:t>
            </a:r>
            <a:r>
              <a:rPr dirty="0" sz="1600" spc="-10">
                <a:solidFill>
                  <a:srgbClr val="3A362F"/>
                </a:solidFill>
                <a:latin typeface="Tahoma"/>
                <a:cs typeface="Tahoma"/>
              </a:rPr>
              <a:t>issues.</a:t>
            </a:r>
            <a:endParaRPr sz="1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2025-07-25T08:02:31Z</dcterms:created>
  <dcterms:modified xsi:type="dcterms:W3CDTF">2025-07-25T08:02:31Z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2025-07-25T00:00:00Z</vt:filetime>
  </property>
  <property fmtid="{D5CDD505-2E9C-101B-9397-08002B2CF9AE}" pid="3" name="Producer">
    <vt:lpwstr>Skia/PDF m100</vt:lpwstr>
  </property>
  <property fmtid="{D5CDD505-2E9C-101B-9397-08002B2CF9AE}" pid="4" name="LastSaved">
    <vt:filetime>2025-07-25T00:00:00Z</vt:filetime>
  </property>
</Properties>
</file>