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5C4E3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542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C4E3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542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C4E3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5C4E3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C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3930" y="542620"/>
            <a:ext cx="13102539" cy="1456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5C4E3C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8973" y="2896842"/>
            <a:ext cx="6872605" cy="4545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5424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Relationship Id="rId3" Type="http://schemas.openxmlformats.org/officeDocument/2006/relationships/image" Target="../media/image35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650485" y="1672285"/>
            <a:ext cx="6106795" cy="1446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marR="5080" indent="-609600">
              <a:lnSpc>
                <a:spcPct val="116500"/>
              </a:lnSpc>
              <a:spcBef>
                <a:spcPts val="100"/>
              </a:spcBef>
            </a:pPr>
            <a:r>
              <a:rPr dirty="0" sz="4000" b="1">
                <a:solidFill>
                  <a:srgbClr val="5C4E3C"/>
                </a:solidFill>
                <a:latin typeface="Times New Roman"/>
                <a:cs typeface="Times New Roman"/>
              </a:rPr>
              <a:t>FUNCȚIILE</a:t>
            </a:r>
            <a:r>
              <a:rPr dirty="0" sz="4000" spc="-75" b="1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4000" spc="-25" b="1">
                <a:solidFill>
                  <a:srgbClr val="5C4E3C"/>
                </a:solidFill>
                <a:latin typeface="Times New Roman"/>
                <a:cs typeface="Times New Roman"/>
              </a:rPr>
              <a:t>SINTACTICE </a:t>
            </a:r>
            <a:r>
              <a:rPr dirty="0" sz="4000" b="1">
                <a:solidFill>
                  <a:srgbClr val="5C4E3C"/>
                </a:solidFill>
                <a:latin typeface="Times New Roman"/>
                <a:cs typeface="Times New Roman"/>
              </a:rPr>
              <a:t>ÎN</a:t>
            </a:r>
            <a:r>
              <a:rPr dirty="0" sz="4000" spc="5" b="1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5C4E3C"/>
                </a:solidFill>
                <a:latin typeface="Times New Roman"/>
                <a:cs typeface="Times New Roman"/>
              </a:rPr>
              <a:t>LIMBA</a:t>
            </a:r>
            <a:r>
              <a:rPr dirty="0" sz="4000" spc="-240" b="1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4000" spc="-10" b="1">
                <a:solidFill>
                  <a:srgbClr val="5C4E3C"/>
                </a:solidFill>
                <a:latin typeface="Times New Roman"/>
                <a:cs typeface="Times New Roman"/>
              </a:rPr>
              <a:t>ROMÂNĂ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60222"/>
            <a:ext cx="3381629" cy="5712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1057" y="528268"/>
            <a:ext cx="3070860" cy="329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solidFill>
                  <a:srgbClr val="000000"/>
                </a:solidFill>
                <a:latin typeface="Cambria"/>
                <a:cs typeface="Cambria"/>
              </a:rPr>
              <a:t>ALINA</a:t>
            </a:r>
            <a:r>
              <a:rPr dirty="0" sz="2000" spc="-5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 spc="-20" b="1">
                <a:solidFill>
                  <a:srgbClr val="000000"/>
                </a:solidFill>
                <a:latin typeface="Cambria"/>
                <a:cs typeface="Cambria"/>
              </a:rPr>
              <a:t>FLOAREA</a:t>
            </a:r>
            <a:r>
              <a:rPr dirty="0" sz="2000" spc="-80" b="1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dirty="0" sz="2000" spc="-10" b="1">
                <a:solidFill>
                  <a:srgbClr val="000000"/>
                </a:solidFill>
                <a:latin typeface="Cambria"/>
                <a:cs typeface="Cambria"/>
              </a:rPr>
              <a:t>BĂLEANU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25415" y="5661405"/>
            <a:ext cx="594804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 i="1">
                <a:latin typeface="Times New Roman"/>
                <a:cs typeface="Times New Roman"/>
              </a:rPr>
              <a:t>Material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realizat</a:t>
            </a:r>
            <a:r>
              <a:rPr dirty="0" sz="1400" spc="-2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în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conformitate</a:t>
            </a:r>
            <a:r>
              <a:rPr dirty="0" sz="1400" spc="-4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cu</a:t>
            </a:r>
            <a:r>
              <a:rPr dirty="0" sz="1400" spc="-50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programa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școlară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în</a:t>
            </a:r>
            <a:r>
              <a:rPr dirty="0" sz="1400" spc="-4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vigoare,</a:t>
            </a:r>
            <a:r>
              <a:rPr dirty="0" sz="1400" spc="-55" b="1" i="1">
                <a:latin typeface="Times New Roman"/>
                <a:cs typeface="Times New Roman"/>
              </a:rPr>
              <a:t> </a:t>
            </a:r>
            <a:r>
              <a:rPr dirty="0" sz="1400" b="1" i="1">
                <a:latin typeface="Times New Roman"/>
                <a:cs typeface="Times New Roman"/>
              </a:rPr>
              <a:t>aprobată</a:t>
            </a:r>
            <a:r>
              <a:rPr dirty="0" sz="1400" spc="-20" b="1" i="1">
                <a:latin typeface="Times New Roman"/>
                <a:cs typeface="Times New Roman"/>
              </a:rPr>
              <a:t> </a:t>
            </a:r>
            <a:r>
              <a:rPr dirty="0" sz="1400" spc="-25" b="1" i="1">
                <a:latin typeface="Times New Roman"/>
                <a:cs typeface="Times New Roman"/>
              </a:rPr>
              <a:t>MEC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294376" y="4014190"/>
            <a:ext cx="4878705" cy="788035"/>
            <a:chOff x="5294376" y="4014190"/>
            <a:chExt cx="4878705" cy="78803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4376" y="4014190"/>
              <a:ext cx="4878197" cy="5133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400" y="4288510"/>
              <a:ext cx="1592452" cy="51335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3655" y="4288510"/>
              <a:ext cx="1126058" cy="51335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3568" y="4288510"/>
              <a:ext cx="406692" cy="51335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74152" y="4288510"/>
              <a:ext cx="830402" cy="51335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653272" y="4288510"/>
              <a:ext cx="699325" cy="51335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46464" y="4288510"/>
              <a:ext cx="382371" cy="5133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2664" y="4288510"/>
              <a:ext cx="428002" cy="51335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428234" y="4073093"/>
            <a:ext cx="455041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mbria"/>
                <a:cs typeface="Cambria"/>
              </a:rPr>
              <a:t>Mijloc</a:t>
            </a:r>
            <a:r>
              <a:rPr dirty="0" sz="1800" spc="-1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de</a:t>
            </a:r>
            <a:r>
              <a:rPr dirty="0" sz="1800" spc="-25" b="1">
                <a:latin typeface="Cambria"/>
                <a:cs typeface="Cambria"/>
              </a:rPr>
              <a:t> </a:t>
            </a:r>
            <a:r>
              <a:rPr dirty="0" sz="1800" spc="-10" b="1">
                <a:latin typeface="Cambria"/>
                <a:cs typeface="Cambria"/>
              </a:rPr>
              <a:t>învățământ</a:t>
            </a:r>
            <a:r>
              <a:rPr dirty="0" sz="1800" spc="-2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pentru</a:t>
            </a:r>
            <a:r>
              <a:rPr dirty="0" sz="1800" spc="-25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orele</a:t>
            </a:r>
            <a:r>
              <a:rPr dirty="0" sz="1800" spc="-45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de</a:t>
            </a:r>
            <a:r>
              <a:rPr dirty="0" sz="1800" spc="-25" b="1">
                <a:latin typeface="Cambria"/>
                <a:cs typeface="Cambria"/>
              </a:rPr>
              <a:t> </a:t>
            </a:r>
            <a:r>
              <a:rPr dirty="0" sz="1800" spc="-10" b="1">
                <a:latin typeface="Cambria"/>
                <a:cs typeface="Cambria"/>
              </a:rPr>
              <a:t>limba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Cambria"/>
                <a:cs typeface="Cambria"/>
              </a:rPr>
              <a:t>și</a:t>
            </a:r>
            <a:r>
              <a:rPr dirty="0" sz="1800" spc="-30" b="1">
                <a:latin typeface="Cambria"/>
                <a:cs typeface="Cambria"/>
              </a:rPr>
              <a:t> </a:t>
            </a:r>
            <a:r>
              <a:rPr dirty="0" sz="1800" spc="-10" b="1">
                <a:latin typeface="Cambria"/>
                <a:cs typeface="Cambria"/>
              </a:rPr>
              <a:t>literatura</a:t>
            </a:r>
            <a:r>
              <a:rPr dirty="0" sz="1800" spc="-5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română,</a:t>
            </a:r>
            <a:r>
              <a:rPr dirty="0" sz="1800" spc="-5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clasa</a:t>
            </a:r>
            <a:r>
              <a:rPr dirty="0" sz="1800" spc="10" b="1">
                <a:latin typeface="Cambria"/>
                <a:cs typeface="Cambria"/>
              </a:rPr>
              <a:t> </a:t>
            </a:r>
            <a:r>
              <a:rPr dirty="0" sz="1800" b="1">
                <a:latin typeface="Cambria"/>
                <a:cs typeface="Cambria"/>
              </a:rPr>
              <a:t>a</a:t>
            </a:r>
            <a:r>
              <a:rPr dirty="0" sz="1800" spc="-20" b="1">
                <a:latin typeface="Cambria"/>
                <a:cs typeface="Cambria"/>
              </a:rPr>
              <a:t> XI-</a:t>
            </a:r>
            <a:r>
              <a:rPr dirty="0" sz="1800" spc="-50" b="1">
                <a:latin typeface="Cambria"/>
                <a:cs typeface="Cambria"/>
              </a:rPr>
              <a:t>a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439" y="1615439"/>
            <a:ext cx="3549141" cy="532625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372088" y="0"/>
            <a:ext cx="3253486" cy="48841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75919"/>
            <a:ext cx="6287135" cy="51244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/>
              <a:t>Complementul</a:t>
            </a:r>
            <a:r>
              <a:rPr dirty="0" sz="3200" spc="-90"/>
              <a:t> </a:t>
            </a:r>
            <a:r>
              <a:rPr dirty="0" sz="3200"/>
              <a:t>Circumstanțial</a:t>
            </a:r>
            <a:r>
              <a:rPr dirty="0" sz="3200" spc="-105"/>
              <a:t> </a:t>
            </a:r>
            <a:r>
              <a:rPr dirty="0" sz="3200"/>
              <a:t>de</a:t>
            </a:r>
            <a:r>
              <a:rPr dirty="0" sz="3200" spc="-175"/>
              <a:t> </a:t>
            </a:r>
            <a:r>
              <a:rPr dirty="0" sz="3200" spc="-25"/>
              <a:t>Mod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" y="1063752"/>
            <a:ext cx="3374136" cy="208483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003294" y="1879219"/>
            <a:ext cx="4970780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454240"/>
                </a:solidFill>
                <a:latin typeface="Times New Roman"/>
                <a:cs typeface="Times New Roman"/>
              </a:rPr>
              <a:t>Cum?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Întrebarea</a:t>
            </a:r>
            <a:r>
              <a:rPr dirty="0" sz="1800" spc="-7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fundamentală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pentru</a:t>
            </a:r>
            <a:r>
              <a:rPr dirty="0" sz="1800" spc="-9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identificarea</a:t>
            </a:r>
            <a:r>
              <a:rPr dirty="0" sz="1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modului.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" y="3416808"/>
            <a:ext cx="3374136" cy="208788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003294" y="4235322"/>
            <a:ext cx="3947160" cy="668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454240"/>
                </a:solidFill>
                <a:latin typeface="Times New Roman"/>
                <a:cs typeface="Times New Roman"/>
              </a:rPr>
              <a:t>Exprimare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Adverbe,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locuțiuni</a:t>
            </a:r>
            <a:r>
              <a:rPr dirty="0" sz="1800" spc="-114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adverbiale,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substantive.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" y="5772911"/>
            <a:ext cx="3374136" cy="2084832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003294" y="6591122"/>
            <a:ext cx="3216910" cy="66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454240"/>
                </a:solidFill>
                <a:latin typeface="Times New Roman"/>
                <a:cs typeface="Times New Roman"/>
              </a:rPr>
              <a:t>Exemple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Vorbește</a:t>
            </a:r>
            <a:r>
              <a:rPr dirty="0" sz="1800" spc="-8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frumos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1800" spc="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Scrie</a:t>
            </a:r>
            <a:r>
              <a:rPr dirty="0" sz="18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1800" spc="-6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454240"/>
                </a:solidFill>
                <a:latin typeface="Times New Roman"/>
                <a:cs typeface="Times New Roman"/>
              </a:rPr>
              <a:t>atenție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Complementul</a:t>
            </a:r>
            <a:r>
              <a:rPr dirty="0" sz="5400" spc="-40"/>
              <a:t> </a:t>
            </a:r>
            <a:r>
              <a:rPr dirty="0" sz="5400"/>
              <a:t>Circumstanțial</a:t>
            </a:r>
            <a:r>
              <a:rPr dirty="0" sz="5400" spc="-85"/>
              <a:t> </a:t>
            </a:r>
            <a:r>
              <a:rPr dirty="0" sz="5400"/>
              <a:t>de</a:t>
            </a:r>
            <a:r>
              <a:rPr dirty="0" sz="5400" spc="-20"/>
              <a:t> </a:t>
            </a:r>
            <a:r>
              <a:rPr dirty="0" sz="5400" spc="-10"/>
              <a:t>Cauză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23" y="1965960"/>
            <a:ext cx="4221480" cy="42214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2935" y="1965960"/>
            <a:ext cx="4224527" cy="4221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7295" y="1965960"/>
            <a:ext cx="4221480" cy="4221480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81304" y="6604254"/>
            <a:ext cx="10655935" cy="9474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000" spc="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circumstanțial</a:t>
            </a:r>
            <a:r>
              <a:rPr dirty="0" sz="20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cauză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răspunde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întrebarea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"din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cauză?",</a:t>
            </a:r>
            <a:r>
              <a:rPr dirty="0" sz="2000" spc="-7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"de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ce?",</a:t>
            </a:r>
            <a:r>
              <a:rPr dirty="0" sz="2000" spc="-10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"din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motiv?".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-10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1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lipsit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din</a:t>
            </a:r>
            <a:r>
              <a:rPr dirty="0" sz="2000" spc="-2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cauza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bolii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Plânge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3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durere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Tremură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3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frig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1055319"/>
            <a:ext cx="6423660" cy="1559560"/>
          </a:xfrm>
          <a:prstGeom prst="rect"/>
        </p:spPr>
        <p:txBody>
          <a:bodyPr wrap="square" lIns="0" tIns="130810" rIns="0" bIns="0" rtlCol="0" vert="horz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1030"/>
              </a:spcBef>
            </a:pPr>
            <a:r>
              <a:rPr dirty="0" sz="5400" spc="-10"/>
              <a:t>Complementul </a:t>
            </a:r>
            <a:r>
              <a:rPr dirty="0" sz="5400"/>
              <a:t>Circumstanțial</a:t>
            </a:r>
            <a:r>
              <a:rPr dirty="0" sz="5400" spc="-85"/>
              <a:t> </a:t>
            </a:r>
            <a:r>
              <a:rPr dirty="0" sz="5400"/>
              <a:t>de</a:t>
            </a:r>
            <a:r>
              <a:rPr dirty="0" sz="5400" spc="-20"/>
              <a:t> Scop</a:t>
            </a:r>
            <a:endParaRPr sz="54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89431" y="2955101"/>
          <a:ext cx="7644765" cy="4067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0"/>
                <a:gridCol w="4860290"/>
              </a:tblGrid>
              <a:tr h="1019175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Întrebări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990">
                    <a:lnL w="9525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064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Cu</a:t>
                      </a:r>
                      <a:r>
                        <a:rPr dirty="0" sz="2000" spc="-1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z="2000" spc="-2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scop?</a:t>
                      </a:r>
                      <a:r>
                        <a:rPr dirty="0" sz="2000" spc="-4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Pentru</a:t>
                      </a:r>
                      <a:r>
                        <a:rPr dirty="0" sz="2000" spc="-3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ce?</a:t>
                      </a:r>
                      <a:r>
                        <a:rPr dirty="0" sz="2000" spc="-1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În</a:t>
                      </a:r>
                      <a:r>
                        <a:rPr dirty="0" sz="2000" spc="-4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ce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31064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scop?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3990"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1011555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Exemple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827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0640" marR="381000">
                        <a:lnSpc>
                          <a:spcPct val="120000"/>
                        </a:lnSpc>
                        <a:spcBef>
                          <a:spcPts val="844"/>
                        </a:spcBef>
                      </a:pP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-12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venit</a:t>
                      </a: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pentru</a:t>
                      </a:r>
                      <a:r>
                        <a:rPr dirty="0" sz="2000" spc="-4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z="2000" spc="-25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discuta</a:t>
                      </a: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Muncește</a:t>
                      </a:r>
                      <a:r>
                        <a:rPr dirty="0" sz="2000" spc="-5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spre</a:t>
                      </a:r>
                      <a:r>
                        <a:rPr dirty="0" sz="2000" spc="-55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binele</a:t>
                      </a:r>
                      <a:r>
                        <a:rPr dirty="0" sz="2000" spc="-5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familiei</a:t>
                      </a: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314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  <a:tr h="101473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Morfologie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9545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0640" marR="505459">
                        <a:lnSpc>
                          <a:spcPct val="120100"/>
                        </a:lnSpc>
                        <a:spcBef>
                          <a:spcPts val="855"/>
                        </a:spcBef>
                      </a:pP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Substantive,</a:t>
                      </a:r>
                      <a:r>
                        <a:rPr dirty="0" sz="2000" spc="-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verbe</a:t>
                      </a:r>
                      <a:r>
                        <a:rPr dirty="0" sz="2000" spc="-7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z="2000" spc="-5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infinitiv, </a:t>
                      </a: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conjunctiv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Prepoziții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68910">
                    <a:lnL w="9525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10640" marR="791845">
                        <a:lnSpc>
                          <a:spcPct val="120000"/>
                        </a:lnSpc>
                        <a:spcBef>
                          <a:spcPts val="850"/>
                        </a:spcBef>
                      </a:pP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Pentru,</a:t>
                      </a:r>
                      <a:r>
                        <a:rPr dirty="0" sz="2000" spc="-3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spre,</a:t>
                      </a:r>
                      <a:r>
                        <a:rPr dirty="0" sz="2000" spc="-5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în</a:t>
                      </a:r>
                      <a:r>
                        <a:rPr dirty="0" sz="2000" spc="-5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vederea,</a:t>
                      </a:r>
                      <a:r>
                        <a:rPr dirty="0" sz="2000" spc="-3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25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cu </a:t>
                      </a:r>
                      <a:r>
                        <a:rPr dirty="0" sz="2000" spc="-10">
                          <a:solidFill>
                            <a:srgbClr val="454240"/>
                          </a:solidFill>
                          <a:latin typeface="Times New Roman"/>
                          <a:cs typeface="Times New Roman"/>
                        </a:rPr>
                        <a:t>scopul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7950"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921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370152"/>
            <a:ext cx="12604115" cy="1559560"/>
          </a:xfrm>
          <a:prstGeom prst="rect"/>
        </p:spPr>
        <p:txBody>
          <a:bodyPr wrap="square" lIns="0" tIns="130810" rIns="0" bIns="0" rtlCol="0" vert="horz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1030"/>
              </a:spcBef>
            </a:pPr>
            <a:r>
              <a:rPr dirty="0" sz="5400"/>
              <a:t>Complementele</a:t>
            </a:r>
            <a:r>
              <a:rPr dirty="0" sz="5400" spc="-60"/>
              <a:t> </a:t>
            </a:r>
            <a:r>
              <a:rPr dirty="0" sz="5400"/>
              <a:t>Circumstanțiale</a:t>
            </a:r>
            <a:r>
              <a:rPr dirty="0" sz="5400" spc="-95"/>
              <a:t> </a:t>
            </a:r>
            <a:r>
              <a:rPr dirty="0" sz="5400" spc="-10"/>
              <a:t>Condiționale </a:t>
            </a:r>
            <a:r>
              <a:rPr dirty="0" sz="5400"/>
              <a:t>și</a:t>
            </a:r>
            <a:r>
              <a:rPr dirty="0" sz="5400" spc="-15"/>
              <a:t> </a:t>
            </a:r>
            <a:r>
              <a:rPr dirty="0" sz="5400" spc="-10"/>
              <a:t>Concesive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781304" y="3404362"/>
            <a:ext cx="5305425" cy="27222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5C4E3C"/>
                </a:solidFill>
                <a:latin typeface="Times New Roman"/>
                <a:cs typeface="Times New Roman"/>
              </a:rPr>
              <a:t>Complementul</a:t>
            </a:r>
            <a:r>
              <a:rPr dirty="0" sz="2800" spc="-135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5C4E3C"/>
                </a:solidFill>
                <a:latin typeface="Times New Roman"/>
                <a:cs typeface="Times New Roman"/>
              </a:rPr>
              <a:t>condițional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ts val="4470"/>
              </a:lnSpc>
              <a:spcBef>
                <a:spcPts val="49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Exprimă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condiția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care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depinde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acțiunea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verbului.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Răspunde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întrebarea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"în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condiție?"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5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caz</a:t>
            </a:r>
            <a:r>
              <a:rPr dirty="0" sz="2000" spc="-4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ploaie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rămânem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acasă.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2000" spc="-1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condiția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să</a:t>
            </a:r>
            <a:r>
              <a:rPr dirty="0" sz="20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studiezi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vei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reuși.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88377" y="3404362"/>
            <a:ext cx="6188710" cy="3084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solidFill>
                  <a:srgbClr val="5C4E3C"/>
                </a:solidFill>
                <a:latin typeface="Times New Roman"/>
                <a:cs typeface="Times New Roman"/>
              </a:rPr>
              <a:t>Complementul</a:t>
            </a:r>
            <a:r>
              <a:rPr dirty="0" sz="2800" spc="-135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5C4E3C"/>
                </a:solidFill>
                <a:latin typeface="Times New Roman"/>
                <a:cs typeface="Times New Roman"/>
              </a:rPr>
              <a:t>concesiv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Exprimă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împrejurare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ciuda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căreia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realizează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acțiunea.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2724150">
              <a:lnSpc>
                <a:spcPct val="186100"/>
              </a:lnSpc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Răspunde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"în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ciuda a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ce?"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ciuda</a:t>
            </a:r>
            <a:r>
              <a:rPr dirty="0" sz="2000" spc="-3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ploii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plecat.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1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reușit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3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pofida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obstacolelor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8973" y="624585"/>
            <a:ext cx="7325359" cy="15589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035"/>
              </a:lnSpc>
              <a:spcBef>
                <a:spcPts val="100"/>
              </a:spcBef>
            </a:pPr>
            <a:r>
              <a:rPr dirty="0" sz="5400" spc="-10"/>
              <a:t>Complementul</a:t>
            </a:r>
            <a:endParaRPr sz="5400"/>
          </a:p>
          <a:p>
            <a:pPr marL="12700">
              <a:lnSpc>
                <a:spcPts val="6035"/>
              </a:lnSpc>
            </a:pPr>
            <a:r>
              <a:rPr dirty="0" sz="5400"/>
              <a:t>Circumstanțial</a:t>
            </a:r>
            <a:r>
              <a:rPr dirty="0" sz="5400" spc="-50"/>
              <a:t> </a:t>
            </a:r>
            <a:r>
              <a:rPr dirty="0" sz="5400" spc="-10"/>
              <a:t>Consecutiv</a:t>
            </a:r>
            <a:endParaRPr sz="5400"/>
          </a:p>
        </p:txBody>
      </p:sp>
      <p:grpSp>
        <p:nvGrpSpPr>
          <p:cNvPr id="4" name="object 4" descr=""/>
          <p:cNvGrpSpPr/>
          <p:nvPr/>
        </p:nvGrpSpPr>
        <p:grpSpPr>
          <a:xfrm>
            <a:off x="6275832" y="3233927"/>
            <a:ext cx="180340" cy="862965"/>
            <a:chOff x="6275832" y="3233927"/>
            <a:chExt cx="180340" cy="862965"/>
          </a:xfrm>
        </p:grpSpPr>
        <p:sp>
          <p:nvSpPr>
            <p:cNvPr id="5" name="object 5" descr=""/>
            <p:cNvSpPr/>
            <p:nvPr/>
          </p:nvSpPr>
          <p:spPr>
            <a:xfrm>
              <a:off x="6280404" y="3238499"/>
              <a:ext cx="170815" cy="853440"/>
            </a:xfrm>
            <a:custGeom>
              <a:avLst/>
              <a:gdLst/>
              <a:ahLst/>
              <a:cxnLst/>
              <a:rect l="l" t="t" r="r" b="b"/>
              <a:pathLst>
                <a:path w="170814" h="853439">
                  <a:moveTo>
                    <a:pt x="85344" y="0"/>
                  </a:move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768096"/>
                  </a:lnTo>
                  <a:lnTo>
                    <a:pt x="6709" y="801308"/>
                  </a:lnTo>
                  <a:lnTo>
                    <a:pt x="25003" y="828436"/>
                  </a:lnTo>
                  <a:lnTo>
                    <a:pt x="52131" y="846730"/>
                  </a:lnTo>
                  <a:lnTo>
                    <a:pt x="85344" y="853439"/>
                  </a:lnTo>
                  <a:lnTo>
                    <a:pt x="118556" y="846730"/>
                  </a:lnTo>
                  <a:lnTo>
                    <a:pt x="145684" y="828436"/>
                  </a:lnTo>
                  <a:lnTo>
                    <a:pt x="163978" y="801308"/>
                  </a:lnTo>
                  <a:lnTo>
                    <a:pt x="170687" y="768096"/>
                  </a:lnTo>
                  <a:lnTo>
                    <a:pt x="170687" y="85344"/>
                  </a:lnTo>
                  <a:lnTo>
                    <a:pt x="163978" y="52131"/>
                  </a:lnTo>
                  <a:lnTo>
                    <a:pt x="145684" y="25003"/>
                  </a:lnTo>
                  <a:lnTo>
                    <a:pt x="118556" y="6709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0404" y="3238499"/>
              <a:ext cx="170815" cy="853440"/>
            </a:xfrm>
            <a:custGeom>
              <a:avLst/>
              <a:gdLst/>
              <a:ahLst/>
              <a:cxnLst/>
              <a:rect l="l" t="t" r="r" b="b"/>
              <a:pathLst>
                <a:path w="170814" h="853439">
                  <a:moveTo>
                    <a:pt x="0" y="85344"/>
                  </a:moveTo>
                  <a:lnTo>
                    <a:pt x="6709" y="52131"/>
                  </a:lnTo>
                  <a:lnTo>
                    <a:pt x="25003" y="25003"/>
                  </a:lnTo>
                  <a:lnTo>
                    <a:pt x="52131" y="6709"/>
                  </a:lnTo>
                  <a:lnTo>
                    <a:pt x="85344" y="0"/>
                  </a:lnTo>
                  <a:lnTo>
                    <a:pt x="118556" y="6709"/>
                  </a:lnTo>
                  <a:lnTo>
                    <a:pt x="145684" y="25003"/>
                  </a:lnTo>
                  <a:lnTo>
                    <a:pt x="163978" y="52131"/>
                  </a:lnTo>
                  <a:lnTo>
                    <a:pt x="170687" y="85344"/>
                  </a:lnTo>
                  <a:lnTo>
                    <a:pt x="170687" y="768096"/>
                  </a:lnTo>
                  <a:lnTo>
                    <a:pt x="163978" y="801308"/>
                  </a:lnTo>
                  <a:lnTo>
                    <a:pt x="145684" y="828436"/>
                  </a:lnTo>
                  <a:lnTo>
                    <a:pt x="118556" y="846730"/>
                  </a:lnTo>
                  <a:lnTo>
                    <a:pt x="85344" y="853439"/>
                  </a:lnTo>
                  <a:lnTo>
                    <a:pt x="52131" y="846730"/>
                  </a:lnTo>
                  <a:lnTo>
                    <a:pt x="25003" y="828436"/>
                  </a:lnTo>
                  <a:lnTo>
                    <a:pt x="6709" y="801308"/>
                  </a:lnTo>
                  <a:lnTo>
                    <a:pt x="0" y="768096"/>
                  </a:lnTo>
                  <a:lnTo>
                    <a:pt x="0" y="85344"/>
                  </a:lnTo>
                  <a:close/>
                </a:path>
              </a:pathLst>
            </a:custGeom>
            <a:ln w="9143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617207" y="4312920"/>
            <a:ext cx="180340" cy="862965"/>
            <a:chOff x="6617207" y="4312920"/>
            <a:chExt cx="180340" cy="862965"/>
          </a:xfrm>
        </p:grpSpPr>
        <p:sp>
          <p:nvSpPr>
            <p:cNvPr id="8" name="object 8" descr=""/>
            <p:cNvSpPr/>
            <p:nvPr/>
          </p:nvSpPr>
          <p:spPr>
            <a:xfrm>
              <a:off x="6621779" y="4317492"/>
              <a:ext cx="170815" cy="853440"/>
            </a:xfrm>
            <a:custGeom>
              <a:avLst/>
              <a:gdLst/>
              <a:ahLst/>
              <a:cxnLst/>
              <a:rect l="l" t="t" r="r" b="b"/>
              <a:pathLst>
                <a:path w="170815" h="853439">
                  <a:moveTo>
                    <a:pt x="85344" y="0"/>
                  </a:move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768096"/>
                  </a:lnTo>
                  <a:lnTo>
                    <a:pt x="6709" y="801308"/>
                  </a:lnTo>
                  <a:lnTo>
                    <a:pt x="25003" y="828436"/>
                  </a:lnTo>
                  <a:lnTo>
                    <a:pt x="52131" y="846730"/>
                  </a:lnTo>
                  <a:lnTo>
                    <a:pt x="85344" y="853440"/>
                  </a:lnTo>
                  <a:lnTo>
                    <a:pt x="118556" y="846730"/>
                  </a:lnTo>
                  <a:lnTo>
                    <a:pt x="145684" y="828436"/>
                  </a:lnTo>
                  <a:lnTo>
                    <a:pt x="163978" y="801308"/>
                  </a:lnTo>
                  <a:lnTo>
                    <a:pt x="170688" y="768096"/>
                  </a:lnTo>
                  <a:lnTo>
                    <a:pt x="170688" y="85344"/>
                  </a:lnTo>
                  <a:lnTo>
                    <a:pt x="163978" y="52131"/>
                  </a:lnTo>
                  <a:lnTo>
                    <a:pt x="145684" y="25003"/>
                  </a:lnTo>
                  <a:lnTo>
                    <a:pt x="118556" y="6709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621779" y="4317492"/>
              <a:ext cx="170815" cy="853440"/>
            </a:xfrm>
            <a:custGeom>
              <a:avLst/>
              <a:gdLst/>
              <a:ahLst/>
              <a:cxnLst/>
              <a:rect l="l" t="t" r="r" b="b"/>
              <a:pathLst>
                <a:path w="170815" h="853439">
                  <a:moveTo>
                    <a:pt x="0" y="85344"/>
                  </a:moveTo>
                  <a:lnTo>
                    <a:pt x="6709" y="52131"/>
                  </a:lnTo>
                  <a:lnTo>
                    <a:pt x="25003" y="25003"/>
                  </a:lnTo>
                  <a:lnTo>
                    <a:pt x="52131" y="6709"/>
                  </a:lnTo>
                  <a:lnTo>
                    <a:pt x="85344" y="0"/>
                  </a:lnTo>
                  <a:lnTo>
                    <a:pt x="118556" y="6709"/>
                  </a:lnTo>
                  <a:lnTo>
                    <a:pt x="145684" y="25003"/>
                  </a:lnTo>
                  <a:lnTo>
                    <a:pt x="163978" y="52131"/>
                  </a:lnTo>
                  <a:lnTo>
                    <a:pt x="170688" y="85344"/>
                  </a:lnTo>
                  <a:lnTo>
                    <a:pt x="170688" y="768096"/>
                  </a:lnTo>
                  <a:lnTo>
                    <a:pt x="163978" y="801308"/>
                  </a:lnTo>
                  <a:lnTo>
                    <a:pt x="145684" y="828436"/>
                  </a:lnTo>
                  <a:lnTo>
                    <a:pt x="118556" y="846730"/>
                  </a:lnTo>
                  <a:lnTo>
                    <a:pt x="85344" y="853440"/>
                  </a:lnTo>
                  <a:lnTo>
                    <a:pt x="52131" y="846730"/>
                  </a:lnTo>
                  <a:lnTo>
                    <a:pt x="25003" y="828436"/>
                  </a:lnTo>
                  <a:lnTo>
                    <a:pt x="6709" y="801308"/>
                  </a:lnTo>
                  <a:lnTo>
                    <a:pt x="0" y="768096"/>
                  </a:lnTo>
                  <a:lnTo>
                    <a:pt x="0" y="85344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6958583" y="5394959"/>
            <a:ext cx="177165" cy="862965"/>
            <a:chOff x="6958583" y="5394959"/>
            <a:chExt cx="177165" cy="862965"/>
          </a:xfrm>
        </p:grpSpPr>
        <p:sp>
          <p:nvSpPr>
            <p:cNvPr id="11" name="object 11" descr=""/>
            <p:cNvSpPr/>
            <p:nvPr/>
          </p:nvSpPr>
          <p:spPr>
            <a:xfrm>
              <a:off x="6963155" y="5399531"/>
              <a:ext cx="167640" cy="853440"/>
            </a:xfrm>
            <a:custGeom>
              <a:avLst/>
              <a:gdLst/>
              <a:ahLst/>
              <a:cxnLst/>
              <a:rect l="l" t="t" r="r" b="b"/>
              <a:pathLst>
                <a:path w="167640" h="853439">
                  <a:moveTo>
                    <a:pt x="83820" y="0"/>
                  </a:move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769620"/>
                  </a:lnTo>
                  <a:lnTo>
                    <a:pt x="6578" y="802272"/>
                  </a:lnTo>
                  <a:lnTo>
                    <a:pt x="24526" y="828913"/>
                  </a:lnTo>
                  <a:lnTo>
                    <a:pt x="51167" y="846861"/>
                  </a:lnTo>
                  <a:lnTo>
                    <a:pt x="83820" y="853440"/>
                  </a:lnTo>
                  <a:lnTo>
                    <a:pt x="116472" y="846861"/>
                  </a:lnTo>
                  <a:lnTo>
                    <a:pt x="143113" y="828913"/>
                  </a:lnTo>
                  <a:lnTo>
                    <a:pt x="161061" y="802272"/>
                  </a:lnTo>
                  <a:lnTo>
                    <a:pt x="167640" y="769620"/>
                  </a:lnTo>
                  <a:lnTo>
                    <a:pt x="167640" y="83820"/>
                  </a:lnTo>
                  <a:lnTo>
                    <a:pt x="161061" y="51167"/>
                  </a:lnTo>
                  <a:lnTo>
                    <a:pt x="143113" y="24526"/>
                  </a:lnTo>
                  <a:lnTo>
                    <a:pt x="116472" y="6578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963155" y="5399531"/>
              <a:ext cx="167640" cy="853440"/>
            </a:xfrm>
            <a:custGeom>
              <a:avLst/>
              <a:gdLst/>
              <a:ahLst/>
              <a:cxnLst/>
              <a:rect l="l" t="t" r="r" b="b"/>
              <a:pathLst>
                <a:path w="167640" h="853439">
                  <a:moveTo>
                    <a:pt x="0" y="83820"/>
                  </a:moveTo>
                  <a:lnTo>
                    <a:pt x="6578" y="51167"/>
                  </a:lnTo>
                  <a:lnTo>
                    <a:pt x="24526" y="24526"/>
                  </a:lnTo>
                  <a:lnTo>
                    <a:pt x="51167" y="6578"/>
                  </a:lnTo>
                  <a:lnTo>
                    <a:pt x="83820" y="0"/>
                  </a:lnTo>
                  <a:lnTo>
                    <a:pt x="116472" y="6578"/>
                  </a:lnTo>
                  <a:lnTo>
                    <a:pt x="143113" y="24526"/>
                  </a:lnTo>
                  <a:lnTo>
                    <a:pt x="161061" y="51167"/>
                  </a:lnTo>
                  <a:lnTo>
                    <a:pt x="167640" y="83820"/>
                  </a:lnTo>
                  <a:lnTo>
                    <a:pt x="167640" y="769620"/>
                  </a:lnTo>
                  <a:lnTo>
                    <a:pt x="161061" y="802272"/>
                  </a:lnTo>
                  <a:lnTo>
                    <a:pt x="143113" y="828913"/>
                  </a:lnTo>
                  <a:lnTo>
                    <a:pt x="116472" y="846861"/>
                  </a:lnTo>
                  <a:lnTo>
                    <a:pt x="83820" y="853440"/>
                  </a:lnTo>
                  <a:lnTo>
                    <a:pt x="51167" y="846861"/>
                  </a:lnTo>
                  <a:lnTo>
                    <a:pt x="24526" y="828913"/>
                  </a:lnTo>
                  <a:lnTo>
                    <a:pt x="6578" y="802272"/>
                  </a:lnTo>
                  <a:lnTo>
                    <a:pt x="0" y="769620"/>
                  </a:lnTo>
                  <a:lnTo>
                    <a:pt x="0" y="8382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7175" rIns="0" bIns="0" rtlCol="0" vert="horz">
            <a:spAutoFit/>
          </a:bodyPr>
          <a:lstStyle/>
          <a:p>
            <a:pPr marL="522605">
              <a:lnSpc>
                <a:spcPct val="100000"/>
              </a:lnSpc>
              <a:spcBef>
                <a:spcPts val="2025"/>
              </a:spcBef>
            </a:pPr>
            <a:r>
              <a:rPr dirty="0" spc="-10"/>
              <a:t>Definiție</a:t>
            </a:r>
          </a:p>
          <a:p>
            <a:pPr marL="522605">
              <a:lnSpc>
                <a:spcPct val="100000"/>
              </a:lnSpc>
              <a:spcBef>
                <a:spcPts val="1350"/>
              </a:spcBef>
            </a:pPr>
            <a:r>
              <a:rPr dirty="0" sz="2000"/>
              <a:t>Exprimă</a:t>
            </a:r>
            <a:r>
              <a:rPr dirty="0" sz="2000" spc="-35"/>
              <a:t> </a:t>
            </a:r>
            <a:r>
              <a:rPr dirty="0" sz="2000"/>
              <a:t>rezultatul</a:t>
            </a:r>
            <a:r>
              <a:rPr dirty="0" sz="2000" spc="-40"/>
              <a:t> </a:t>
            </a:r>
            <a:r>
              <a:rPr dirty="0" sz="2000"/>
              <a:t>sau</a:t>
            </a:r>
            <a:r>
              <a:rPr dirty="0" sz="2000" spc="-70"/>
              <a:t> </a:t>
            </a:r>
            <a:r>
              <a:rPr dirty="0" sz="2000"/>
              <a:t>consecința</a:t>
            </a:r>
            <a:r>
              <a:rPr dirty="0" sz="2000" spc="-35"/>
              <a:t> </a:t>
            </a:r>
            <a:r>
              <a:rPr dirty="0" sz="2000" spc="-10"/>
              <a:t>acțiunii.</a:t>
            </a:r>
            <a:endParaRPr sz="2000"/>
          </a:p>
          <a:p>
            <a:pPr marL="862965">
              <a:lnSpc>
                <a:spcPct val="100000"/>
              </a:lnSpc>
              <a:spcBef>
                <a:spcPts val="1400"/>
              </a:spcBef>
            </a:pPr>
            <a:r>
              <a:rPr dirty="0" spc="-10"/>
              <a:t>Întrebări</a:t>
            </a:r>
          </a:p>
          <a:p>
            <a:pPr marL="862965">
              <a:lnSpc>
                <a:spcPct val="100000"/>
              </a:lnSpc>
              <a:spcBef>
                <a:spcPts val="1350"/>
              </a:spcBef>
            </a:pPr>
            <a:r>
              <a:rPr dirty="0" sz="2000"/>
              <a:t>Cu</a:t>
            </a:r>
            <a:r>
              <a:rPr dirty="0" sz="2000" spc="-20"/>
              <a:t> </a:t>
            </a:r>
            <a:r>
              <a:rPr dirty="0" sz="2000"/>
              <a:t>ce</a:t>
            </a:r>
            <a:r>
              <a:rPr dirty="0" sz="2000" spc="-25"/>
              <a:t> </a:t>
            </a:r>
            <a:r>
              <a:rPr dirty="0" sz="2000"/>
              <a:t>rezultat?</a:t>
            </a:r>
            <a:r>
              <a:rPr dirty="0" sz="2000" spc="-30"/>
              <a:t> </a:t>
            </a:r>
            <a:r>
              <a:rPr dirty="0" sz="2000"/>
              <a:t>Cu</a:t>
            </a:r>
            <a:r>
              <a:rPr dirty="0" sz="2000" spc="-15"/>
              <a:t> </a:t>
            </a:r>
            <a:r>
              <a:rPr dirty="0" sz="2000"/>
              <a:t>ce</a:t>
            </a:r>
            <a:r>
              <a:rPr dirty="0" sz="2000" spc="-25"/>
              <a:t> </a:t>
            </a:r>
            <a:r>
              <a:rPr dirty="0" sz="2000"/>
              <a:t>efect?</a:t>
            </a:r>
            <a:r>
              <a:rPr dirty="0" sz="2000" spc="-30"/>
              <a:t> </a:t>
            </a:r>
            <a:r>
              <a:rPr dirty="0" sz="2000"/>
              <a:t>Cu</a:t>
            </a:r>
            <a:r>
              <a:rPr dirty="0" sz="2000" spc="-20"/>
              <a:t> </a:t>
            </a:r>
            <a:r>
              <a:rPr dirty="0" sz="2000"/>
              <a:t>ce</a:t>
            </a:r>
            <a:r>
              <a:rPr dirty="0" sz="2000" spc="-20"/>
              <a:t> </a:t>
            </a:r>
            <a:r>
              <a:rPr dirty="0" sz="2000" spc="-10"/>
              <a:t>consecință?</a:t>
            </a:r>
            <a:endParaRPr sz="2000"/>
          </a:p>
          <a:p>
            <a:pPr marL="1203325">
              <a:lnSpc>
                <a:spcPct val="100000"/>
              </a:lnSpc>
              <a:spcBef>
                <a:spcPts val="1395"/>
              </a:spcBef>
            </a:pPr>
            <a:r>
              <a:rPr dirty="0" spc="-10"/>
              <a:t>Exemple</a:t>
            </a:r>
          </a:p>
          <a:p>
            <a:pPr marL="1203325">
              <a:lnSpc>
                <a:spcPct val="100000"/>
              </a:lnSpc>
              <a:spcBef>
                <a:spcPts val="1355"/>
              </a:spcBef>
            </a:pPr>
            <a:r>
              <a:rPr dirty="0" sz="2000"/>
              <a:t>A</a:t>
            </a:r>
            <a:r>
              <a:rPr dirty="0" sz="2000" spc="-125"/>
              <a:t> </a:t>
            </a:r>
            <a:r>
              <a:rPr dirty="0" sz="2000"/>
              <a:t>muncit</a:t>
            </a:r>
            <a:r>
              <a:rPr dirty="0" sz="2000" spc="-10"/>
              <a:t> </a:t>
            </a:r>
            <a:r>
              <a:rPr dirty="0" sz="2000" b="1">
                <a:latin typeface="Times New Roman"/>
                <a:cs typeface="Times New Roman"/>
              </a:rPr>
              <a:t>până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la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epuizare</a:t>
            </a:r>
            <a:r>
              <a:rPr dirty="0" sz="2000" spc="-10"/>
              <a:t>.</a:t>
            </a:r>
            <a:r>
              <a:rPr dirty="0" sz="2000" spc="-85"/>
              <a:t> </a:t>
            </a:r>
            <a:r>
              <a:rPr dirty="0" sz="2000" spc="-30"/>
              <a:t>Vorbea </a:t>
            </a:r>
            <a:r>
              <a:rPr dirty="0" sz="2000" b="1">
                <a:latin typeface="Times New Roman"/>
                <a:cs typeface="Times New Roman"/>
              </a:rPr>
              <a:t>de</a:t>
            </a:r>
            <a:r>
              <a:rPr dirty="0" sz="2000" spc="-4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răsuna</a:t>
            </a:r>
            <a:r>
              <a:rPr dirty="0" sz="2000" spc="-4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sala</a:t>
            </a:r>
            <a:r>
              <a:rPr dirty="0" sz="2000" spc="-10"/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  <a:endParaRPr sz="20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Între</a:t>
            </a:r>
            <a:r>
              <a:rPr dirty="0" sz="2000" spc="-35"/>
              <a:t> </a:t>
            </a:r>
            <a:r>
              <a:rPr dirty="0" sz="2000"/>
              <a:t>cauză</a:t>
            </a:r>
            <a:r>
              <a:rPr dirty="0" sz="2000" spc="-30"/>
              <a:t> </a:t>
            </a:r>
            <a:r>
              <a:rPr dirty="0" sz="2000"/>
              <a:t>și</a:t>
            </a:r>
            <a:r>
              <a:rPr dirty="0" sz="2000" spc="-40"/>
              <a:t> </a:t>
            </a:r>
            <a:r>
              <a:rPr dirty="0" sz="2000"/>
              <a:t>consecință</a:t>
            </a:r>
            <a:r>
              <a:rPr dirty="0" sz="2000" spc="-10"/>
              <a:t> </a:t>
            </a:r>
            <a:r>
              <a:rPr dirty="0" sz="2000"/>
              <a:t>există</a:t>
            </a:r>
            <a:r>
              <a:rPr dirty="0" sz="2000" spc="-15"/>
              <a:t> </a:t>
            </a:r>
            <a:r>
              <a:rPr dirty="0" sz="2000"/>
              <a:t>o</a:t>
            </a:r>
            <a:r>
              <a:rPr dirty="0" sz="2000" spc="-45"/>
              <a:t> </a:t>
            </a:r>
            <a:r>
              <a:rPr dirty="0" sz="2000"/>
              <a:t>relație</a:t>
            </a:r>
            <a:r>
              <a:rPr dirty="0" sz="2000" spc="-50"/>
              <a:t> </a:t>
            </a:r>
            <a:r>
              <a:rPr dirty="0" sz="2000"/>
              <a:t>strânsă,</a:t>
            </a:r>
            <a:r>
              <a:rPr dirty="0" sz="2000" spc="-5"/>
              <a:t> </a:t>
            </a:r>
            <a:r>
              <a:rPr dirty="0" sz="2000"/>
              <a:t>precum</a:t>
            </a:r>
            <a:r>
              <a:rPr dirty="0" sz="2000" spc="-50"/>
              <a:t> </a:t>
            </a:r>
            <a:r>
              <a:rPr dirty="0" sz="2000"/>
              <a:t>între</a:t>
            </a:r>
            <a:r>
              <a:rPr dirty="0" sz="2000" spc="-30"/>
              <a:t> </a:t>
            </a:r>
            <a:r>
              <a:rPr dirty="0" sz="2000"/>
              <a:t>apă</a:t>
            </a:r>
            <a:r>
              <a:rPr dirty="0" sz="2000" spc="-55"/>
              <a:t> </a:t>
            </a:r>
            <a:r>
              <a:rPr dirty="0" sz="2000" spc="-25"/>
              <a:t>și</a:t>
            </a:r>
            <a:endParaRPr sz="2000"/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/>
              <a:t>valurile</a:t>
            </a:r>
            <a:r>
              <a:rPr dirty="0" sz="2000" spc="-45"/>
              <a:t> </a:t>
            </a:r>
            <a:r>
              <a:rPr dirty="0" sz="2000"/>
              <a:t>ce</a:t>
            </a:r>
            <a:r>
              <a:rPr dirty="0" sz="2000" spc="-35"/>
              <a:t> </a:t>
            </a:r>
            <a:r>
              <a:rPr dirty="0" sz="2000"/>
              <a:t>se</a:t>
            </a:r>
            <a:r>
              <a:rPr dirty="0" sz="2000" spc="-40"/>
              <a:t> </a:t>
            </a:r>
            <a:r>
              <a:rPr dirty="0" sz="2000"/>
              <a:t>formează</a:t>
            </a:r>
            <a:r>
              <a:rPr dirty="0" sz="2000" spc="10"/>
              <a:t> </a:t>
            </a:r>
            <a:r>
              <a:rPr dirty="0" sz="2000"/>
              <a:t>în</a:t>
            </a:r>
            <a:r>
              <a:rPr dirty="0" sz="2000" spc="-55"/>
              <a:t> </a:t>
            </a:r>
            <a:r>
              <a:rPr dirty="0" sz="2000"/>
              <a:t>urma</a:t>
            </a:r>
            <a:r>
              <a:rPr dirty="0" sz="2000" spc="10"/>
              <a:t> </a:t>
            </a:r>
            <a:r>
              <a:rPr dirty="0" sz="2000"/>
              <a:t>unei</a:t>
            </a:r>
            <a:r>
              <a:rPr dirty="0" sz="2000" spc="-10"/>
              <a:t> </a:t>
            </a:r>
            <a:r>
              <a:rPr dirty="0" sz="2000"/>
              <a:t>pietre</a:t>
            </a:r>
            <a:r>
              <a:rPr dirty="0" sz="2000" spc="-50"/>
              <a:t> </a:t>
            </a:r>
            <a:r>
              <a:rPr dirty="0" sz="2000" spc="-10"/>
              <a:t>aruncate.</a:t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983" y="300938"/>
            <a:ext cx="52997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Complementul</a:t>
            </a:r>
            <a:r>
              <a:rPr dirty="0" sz="3600" spc="-35"/>
              <a:t> </a:t>
            </a:r>
            <a:r>
              <a:rPr dirty="0" sz="3600" spc="-10"/>
              <a:t>Prepozițional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59" y="1216152"/>
            <a:ext cx="9829800" cy="55016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53567" y="6871990"/>
            <a:ext cx="9555480" cy="834390"/>
          </a:xfrm>
          <a:prstGeom prst="rect">
            <a:avLst/>
          </a:prstGeom>
        </p:spPr>
        <p:txBody>
          <a:bodyPr wrap="square" lIns="0" tIns="142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prepozițional</a:t>
            </a:r>
            <a:r>
              <a:rPr dirty="0" sz="1800" spc="-9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este</a:t>
            </a:r>
            <a:r>
              <a:rPr dirty="0" sz="18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cerut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18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verbe,</a:t>
            </a:r>
            <a:r>
              <a:rPr dirty="0" sz="18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adjective</a:t>
            </a:r>
            <a:r>
              <a:rPr dirty="0" sz="18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sau</a:t>
            </a:r>
            <a:r>
              <a:rPr dirty="0" sz="18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substantive.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construiește</a:t>
            </a:r>
            <a:r>
              <a:rPr dirty="0" sz="18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18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prepoziții.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18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gândește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1800" spc="-5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vacanță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454240"/>
                </a:solidFill>
                <a:latin typeface="Times New Roman"/>
                <a:cs typeface="Times New Roman"/>
              </a:rPr>
              <a:t>Vorbește</a:t>
            </a:r>
            <a:r>
              <a:rPr dirty="0" sz="18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despre</a:t>
            </a:r>
            <a:r>
              <a:rPr dirty="0" sz="1800" spc="-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film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1800" spc="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1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ocupă</a:t>
            </a:r>
            <a:r>
              <a:rPr dirty="0" sz="1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1800" spc="-5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454240"/>
                </a:solidFill>
                <a:latin typeface="Times New Roman"/>
                <a:cs typeface="Times New Roman"/>
              </a:rPr>
              <a:t>afaceri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2965" rIns="0" bIns="0" rtlCol="0" vert="horz">
            <a:spAutoFit/>
          </a:bodyPr>
          <a:lstStyle/>
          <a:p>
            <a:pPr marL="5517515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Complementul</a:t>
            </a:r>
            <a:r>
              <a:rPr dirty="0" spc="-204"/>
              <a:t> </a:t>
            </a:r>
            <a:r>
              <a:rPr dirty="0" spc="-10"/>
              <a:t>Agentului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275832" y="2093976"/>
            <a:ext cx="521334" cy="518159"/>
            <a:chOff x="6275832" y="2093976"/>
            <a:chExt cx="521334" cy="518159"/>
          </a:xfrm>
        </p:grpSpPr>
        <p:sp>
          <p:nvSpPr>
            <p:cNvPr id="5" name="object 5" descr=""/>
            <p:cNvSpPr/>
            <p:nvPr/>
          </p:nvSpPr>
          <p:spPr>
            <a:xfrm>
              <a:off x="6280404" y="2098548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5" h="509269">
                  <a:moveTo>
                    <a:pt x="417068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414019"/>
                  </a:lnTo>
                  <a:lnTo>
                    <a:pt x="7467" y="450990"/>
                  </a:lnTo>
                  <a:lnTo>
                    <a:pt x="27828" y="481187"/>
                  </a:lnTo>
                  <a:lnTo>
                    <a:pt x="58025" y="501548"/>
                  </a:lnTo>
                  <a:lnTo>
                    <a:pt x="94996" y="509015"/>
                  </a:lnTo>
                  <a:lnTo>
                    <a:pt x="417068" y="509015"/>
                  </a:lnTo>
                  <a:lnTo>
                    <a:pt x="454038" y="501548"/>
                  </a:lnTo>
                  <a:lnTo>
                    <a:pt x="484235" y="481187"/>
                  </a:lnTo>
                  <a:lnTo>
                    <a:pt x="504596" y="450990"/>
                  </a:lnTo>
                  <a:lnTo>
                    <a:pt x="512064" y="414019"/>
                  </a:lnTo>
                  <a:lnTo>
                    <a:pt x="512064" y="94996"/>
                  </a:lnTo>
                  <a:lnTo>
                    <a:pt x="504596" y="58025"/>
                  </a:lnTo>
                  <a:lnTo>
                    <a:pt x="484235" y="27828"/>
                  </a:lnTo>
                  <a:lnTo>
                    <a:pt x="454038" y="7467"/>
                  </a:lnTo>
                  <a:lnTo>
                    <a:pt x="417068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80404" y="2098548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5" h="509269">
                  <a:moveTo>
                    <a:pt x="0" y="94996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417068" y="0"/>
                  </a:lnTo>
                  <a:lnTo>
                    <a:pt x="454038" y="7467"/>
                  </a:lnTo>
                  <a:lnTo>
                    <a:pt x="484235" y="27828"/>
                  </a:lnTo>
                  <a:lnTo>
                    <a:pt x="504596" y="58025"/>
                  </a:lnTo>
                  <a:lnTo>
                    <a:pt x="512064" y="94996"/>
                  </a:lnTo>
                  <a:lnTo>
                    <a:pt x="512064" y="414019"/>
                  </a:lnTo>
                  <a:lnTo>
                    <a:pt x="504596" y="450990"/>
                  </a:lnTo>
                  <a:lnTo>
                    <a:pt x="484235" y="481187"/>
                  </a:lnTo>
                  <a:lnTo>
                    <a:pt x="454038" y="501548"/>
                  </a:lnTo>
                  <a:lnTo>
                    <a:pt x="417068" y="509015"/>
                  </a:lnTo>
                  <a:lnTo>
                    <a:pt x="94996" y="509015"/>
                  </a:lnTo>
                  <a:lnTo>
                    <a:pt x="58025" y="501548"/>
                  </a:lnTo>
                  <a:lnTo>
                    <a:pt x="27828" y="481187"/>
                  </a:lnTo>
                  <a:lnTo>
                    <a:pt x="7467" y="450990"/>
                  </a:lnTo>
                  <a:lnTo>
                    <a:pt x="0" y="414019"/>
                  </a:lnTo>
                  <a:lnTo>
                    <a:pt x="0" y="94996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64224" y="2139696"/>
              <a:ext cx="341375" cy="42367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6275832" y="3477767"/>
            <a:ext cx="521334" cy="521334"/>
            <a:chOff x="6275832" y="3477767"/>
            <a:chExt cx="521334" cy="521334"/>
          </a:xfrm>
        </p:grpSpPr>
        <p:sp>
          <p:nvSpPr>
            <p:cNvPr id="9" name="object 9" descr=""/>
            <p:cNvSpPr/>
            <p:nvPr/>
          </p:nvSpPr>
          <p:spPr>
            <a:xfrm>
              <a:off x="6280404" y="3482339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5" h="512445">
                  <a:moveTo>
                    <a:pt x="416432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416433"/>
                  </a:lnTo>
                  <a:lnTo>
                    <a:pt x="7512" y="453663"/>
                  </a:lnTo>
                  <a:lnTo>
                    <a:pt x="28003" y="484060"/>
                  </a:lnTo>
                  <a:lnTo>
                    <a:pt x="58400" y="504551"/>
                  </a:lnTo>
                  <a:lnTo>
                    <a:pt x="95631" y="512063"/>
                  </a:lnTo>
                  <a:lnTo>
                    <a:pt x="416432" y="512063"/>
                  </a:lnTo>
                  <a:lnTo>
                    <a:pt x="453663" y="504551"/>
                  </a:lnTo>
                  <a:lnTo>
                    <a:pt x="484060" y="484060"/>
                  </a:lnTo>
                  <a:lnTo>
                    <a:pt x="504551" y="453663"/>
                  </a:lnTo>
                  <a:lnTo>
                    <a:pt x="512064" y="416433"/>
                  </a:lnTo>
                  <a:lnTo>
                    <a:pt x="512064" y="95631"/>
                  </a:lnTo>
                  <a:lnTo>
                    <a:pt x="504551" y="58400"/>
                  </a:lnTo>
                  <a:lnTo>
                    <a:pt x="484060" y="28003"/>
                  </a:lnTo>
                  <a:lnTo>
                    <a:pt x="453663" y="7512"/>
                  </a:lnTo>
                  <a:lnTo>
                    <a:pt x="416432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80404" y="3482339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5" h="512445">
                  <a:moveTo>
                    <a:pt x="0" y="95631"/>
                  </a:moveTo>
                  <a:lnTo>
                    <a:pt x="7512" y="58400"/>
                  </a:lnTo>
                  <a:lnTo>
                    <a:pt x="28003" y="28003"/>
                  </a:lnTo>
                  <a:lnTo>
                    <a:pt x="58400" y="7512"/>
                  </a:lnTo>
                  <a:lnTo>
                    <a:pt x="95631" y="0"/>
                  </a:lnTo>
                  <a:lnTo>
                    <a:pt x="416432" y="0"/>
                  </a:lnTo>
                  <a:lnTo>
                    <a:pt x="453663" y="7512"/>
                  </a:lnTo>
                  <a:lnTo>
                    <a:pt x="484060" y="28003"/>
                  </a:lnTo>
                  <a:lnTo>
                    <a:pt x="504551" y="58400"/>
                  </a:lnTo>
                  <a:lnTo>
                    <a:pt x="512064" y="95631"/>
                  </a:lnTo>
                  <a:lnTo>
                    <a:pt x="512064" y="416433"/>
                  </a:lnTo>
                  <a:lnTo>
                    <a:pt x="504551" y="453663"/>
                  </a:lnTo>
                  <a:lnTo>
                    <a:pt x="484060" y="484060"/>
                  </a:lnTo>
                  <a:lnTo>
                    <a:pt x="453663" y="504551"/>
                  </a:lnTo>
                  <a:lnTo>
                    <a:pt x="416432" y="512063"/>
                  </a:lnTo>
                  <a:lnTo>
                    <a:pt x="95631" y="512063"/>
                  </a:lnTo>
                  <a:lnTo>
                    <a:pt x="58400" y="504551"/>
                  </a:lnTo>
                  <a:lnTo>
                    <a:pt x="28003" y="484060"/>
                  </a:lnTo>
                  <a:lnTo>
                    <a:pt x="7512" y="453663"/>
                  </a:lnTo>
                  <a:lnTo>
                    <a:pt x="0" y="416433"/>
                  </a:lnTo>
                  <a:lnTo>
                    <a:pt x="0" y="95631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4224" y="3523487"/>
              <a:ext cx="341375" cy="42672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6275832" y="4861559"/>
            <a:ext cx="521334" cy="521334"/>
            <a:chOff x="6275832" y="4861559"/>
            <a:chExt cx="521334" cy="521334"/>
          </a:xfrm>
        </p:grpSpPr>
        <p:sp>
          <p:nvSpPr>
            <p:cNvPr id="13" name="object 13" descr=""/>
            <p:cNvSpPr/>
            <p:nvPr/>
          </p:nvSpPr>
          <p:spPr>
            <a:xfrm>
              <a:off x="6280404" y="4866131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5" h="512445">
                  <a:moveTo>
                    <a:pt x="416432" y="0"/>
                  </a:moveTo>
                  <a:lnTo>
                    <a:pt x="95631" y="0"/>
                  </a:lnTo>
                  <a:lnTo>
                    <a:pt x="58400" y="7512"/>
                  </a:lnTo>
                  <a:lnTo>
                    <a:pt x="28003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416432"/>
                  </a:lnTo>
                  <a:lnTo>
                    <a:pt x="7512" y="453663"/>
                  </a:lnTo>
                  <a:lnTo>
                    <a:pt x="28003" y="484060"/>
                  </a:lnTo>
                  <a:lnTo>
                    <a:pt x="58400" y="504551"/>
                  </a:lnTo>
                  <a:lnTo>
                    <a:pt x="95631" y="512063"/>
                  </a:lnTo>
                  <a:lnTo>
                    <a:pt x="416432" y="512063"/>
                  </a:lnTo>
                  <a:lnTo>
                    <a:pt x="453663" y="504551"/>
                  </a:lnTo>
                  <a:lnTo>
                    <a:pt x="484060" y="484060"/>
                  </a:lnTo>
                  <a:lnTo>
                    <a:pt x="504551" y="453663"/>
                  </a:lnTo>
                  <a:lnTo>
                    <a:pt x="512064" y="416432"/>
                  </a:lnTo>
                  <a:lnTo>
                    <a:pt x="512064" y="95630"/>
                  </a:lnTo>
                  <a:lnTo>
                    <a:pt x="504551" y="58400"/>
                  </a:lnTo>
                  <a:lnTo>
                    <a:pt x="484060" y="28003"/>
                  </a:lnTo>
                  <a:lnTo>
                    <a:pt x="453663" y="7512"/>
                  </a:lnTo>
                  <a:lnTo>
                    <a:pt x="416432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80404" y="4866131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5" h="512445">
                  <a:moveTo>
                    <a:pt x="0" y="95630"/>
                  </a:moveTo>
                  <a:lnTo>
                    <a:pt x="7512" y="58400"/>
                  </a:lnTo>
                  <a:lnTo>
                    <a:pt x="28003" y="28003"/>
                  </a:lnTo>
                  <a:lnTo>
                    <a:pt x="58400" y="7512"/>
                  </a:lnTo>
                  <a:lnTo>
                    <a:pt x="95631" y="0"/>
                  </a:lnTo>
                  <a:lnTo>
                    <a:pt x="416432" y="0"/>
                  </a:lnTo>
                  <a:lnTo>
                    <a:pt x="453663" y="7512"/>
                  </a:lnTo>
                  <a:lnTo>
                    <a:pt x="484060" y="28003"/>
                  </a:lnTo>
                  <a:lnTo>
                    <a:pt x="504551" y="58400"/>
                  </a:lnTo>
                  <a:lnTo>
                    <a:pt x="512064" y="95630"/>
                  </a:lnTo>
                  <a:lnTo>
                    <a:pt x="512064" y="416432"/>
                  </a:lnTo>
                  <a:lnTo>
                    <a:pt x="504551" y="453663"/>
                  </a:lnTo>
                  <a:lnTo>
                    <a:pt x="484060" y="484060"/>
                  </a:lnTo>
                  <a:lnTo>
                    <a:pt x="453663" y="504551"/>
                  </a:lnTo>
                  <a:lnTo>
                    <a:pt x="416432" y="512063"/>
                  </a:lnTo>
                  <a:lnTo>
                    <a:pt x="95631" y="512063"/>
                  </a:lnTo>
                  <a:lnTo>
                    <a:pt x="58400" y="504551"/>
                  </a:lnTo>
                  <a:lnTo>
                    <a:pt x="28003" y="484060"/>
                  </a:lnTo>
                  <a:lnTo>
                    <a:pt x="7512" y="453663"/>
                  </a:lnTo>
                  <a:lnTo>
                    <a:pt x="0" y="416432"/>
                  </a:lnTo>
                  <a:lnTo>
                    <a:pt x="0" y="9563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4224" y="4907279"/>
              <a:ext cx="341375" cy="426720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6275832" y="6248400"/>
            <a:ext cx="521334" cy="518159"/>
            <a:chOff x="6275832" y="6248400"/>
            <a:chExt cx="521334" cy="518159"/>
          </a:xfrm>
        </p:grpSpPr>
        <p:sp>
          <p:nvSpPr>
            <p:cNvPr id="17" name="object 17" descr=""/>
            <p:cNvSpPr/>
            <p:nvPr/>
          </p:nvSpPr>
          <p:spPr>
            <a:xfrm>
              <a:off x="6280404" y="6252972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5" h="509270">
                  <a:moveTo>
                    <a:pt x="417068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14019"/>
                  </a:lnTo>
                  <a:lnTo>
                    <a:pt x="7467" y="450990"/>
                  </a:lnTo>
                  <a:lnTo>
                    <a:pt x="27828" y="481187"/>
                  </a:lnTo>
                  <a:lnTo>
                    <a:pt x="58025" y="501548"/>
                  </a:lnTo>
                  <a:lnTo>
                    <a:pt x="94996" y="509015"/>
                  </a:lnTo>
                  <a:lnTo>
                    <a:pt x="417068" y="509015"/>
                  </a:lnTo>
                  <a:lnTo>
                    <a:pt x="454038" y="501548"/>
                  </a:lnTo>
                  <a:lnTo>
                    <a:pt x="484235" y="481187"/>
                  </a:lnTo>
                  <a:lnTo>
                    <a:pt x="504596" y="450990"/>
                  </a:lnTo>
                  <a:lnTo>
                    <a:pt x="512064" y="414019"/>
                  </a:lnTo>
                  <a:lnTo>
                    <a:pt x="512064" y="94995"/>
                  </a:lnTo>
                  <a:lnTo>
                    <a:pt x="504596" y="58025"/>
                  </a:lnTo>
                  <a:lnTo>
                    <a:pt x="484235" y="27828"/>
                  </a:lnTo>
                  <a:lnTo>
                    <a:pt x="454038" y="7467"/>
                  </a:lnTo>
                  <a:lnTo>
                    <a:pt x="417068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280404" y="6252972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5" h="509270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417068" y="0"/>
                  </a:lnTo>
                  <a:lnTo>
                    <a:pt x="454038" y="7467"/>
                  </a:lnTo>
                  <a:lnTo>
                    <a:pt x="484235" y="27828"/>
                  </a:lnTo>
                  <a:lnTo>
                    <a:pt x="504596" y="58025"/>
                  </a:lnTo>
                  <a:lnTo>
                    <a:pt x="512064" y="94995"/>
                  </a:lnTo>
                  <a:lnTo>
                    <a:pt x="512064" y="414019"/>
                  </a:lnTo>
                  <a:lnTo>
                    <a:pt x="504596" y="450990"/>
                  </a:lnTo>
                  <a:lnTo>
                    <a:pt x="484235" y="481187"/>
                  </a:lnTo>
                  <a:lnTo>
                    <a:pt x="454038" y="501548"/>
                  </a:lnTo>
                  <a:lnTo>
                    <a:pt x="417068" y="509015"/>
                  </a:lnTo>
                  <a:lnTo>
                    <a:pt x="94996" y="509015"/>
                  </a:lnTo>
                  <a:lnTo>
                    <a:pt x="58025" y="501548"/>
                  </a:lnTo>
                  <a:lnTo>
                    <a:pt x="27828" y="481187"/>
                  </a:lnTo>
                  <a:lnTo>
                    <a:pt x="7467" y="450990"/>
                  </a:lnTo>
                  <a:lnTo>
                    <a:pt x="0" y="414019"/>
                  </a:lnTo>
                  <a:lnTo>
                    <a:pt x="0" y="94995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4224" y="6294119"/>
              <a:ext cx="341375" cy="42367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7006208" y="2141346"/>
            <a:ext cx="4608830" cy="5016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454240"/>
                </a:solidFill>
                <a:latin typeface="Times New Roman"/>
                <a:cs typeface="Times New Roman"/>
              </a:rPr>
              <a:t>Identificare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Apare</a:t>
            </a:r>
            <a:r>
              <a:rPr dirty="0" sz="18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doar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18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construcții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pasive.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454240"/>
                </a:solidFill>
                <a:latin typeface="Times New Roman"/>
                <a:cs typeface="Times New Roman"/>
              </a:rPr>
              <a:t>Întrebare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Răspunde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18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"de</a:t>
            </a:r>
            <a:r>
              <a:rPr dirty="0" sz="18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către</a:t>
            </a:r>
            <a:r>
              <a:rPr dirty="0" sz="18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cine?"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454240"/>
                </a:solidFill>
                <a:latin typeface="Times New Roman"/>
                <a:cs typeface="Times New Roman"/>
              </a:rPr>
              <a:t>Exprimare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construiește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prepozițiile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"de"</a:t>
            </a:r>
            <a:r>
              <a:rPr dirty="0" sz="18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sau</a:t>
            </a:r>
            <a:r>
              <a:rPr dirty="0" sz="18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"de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către".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454240"/>
                </a:solidFill>
                <a:latin typeface="Times New Roman"/>
                <a:cs typeface="Times New Roman"/>
              </a:rPr>
              <a:t>Exemplu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Cartea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este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citită</a:t>
            </a:r>
            <a:r>
              <a:rPr dirty="0" sz="18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18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către</a:t>
            </a:r>
            <a:r>
              <a:rPr dirty="0" sz="1800" spc="-5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454240"/>
                </a:solidFill>
                <a:latin typeface="Times New Roman"/>
                <a:cs typeface="Times New Roman"/>
              </a:rPr>
              <a:t>elev</a:t>
            </a:r>
            <a:r>
              <a:rPr dirty="0" sz="1800" spc="-2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998090"/>
            <a:ext cx="84753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Complementul</a:t>
            </a:r>
            <a:r>
              <a:rPr dirty="0" spc="-20"/>
              <a:t> </a:t>
            </a:r>
            <a:r>
              <a:rPr dirty="0"/>
              <a:t>Posesiv</a:t>
            </a:r>
            <a:r>
              <a:rPr dirty="0" spc="-100"/>
              <a:t> </a:t>
            </a:r>
            <a:r>
              <a:rPr dirty="0"/>
              <a:t>și</a:t>
            </a:r>
            <a:r>
              <a:rPr dirty="0" spc="-75"/>
              <a:t> </a:t>
            </a:r>
            <a:r>
              <a:rPr dirty="0" spc="-10"/>
              <a:t>Opoziția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1304" y="3294964"/>
            <a:ext cx="4427855" cy="2085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C4E3C"/>
                </a:solidFill>
                <a:latin typeface="Times New Roman"/>
                <a:cs typeface="Times New Roman"/>
              </a:rPr>
              <a:t>Complementul</a:t>
            </a:r>
            <a:r>
              <a:rPr dirty="0" sz="2400" spc="-65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5C4E3C"/>
                </a:solidFill>
                <a:latin typeface="Times New Roman"/>
                <a:cs typeface="Times New Roman"/>
              </a:rPr>
              <a:t>posesiv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0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Indică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posesorul</a:t>
            </a:r>
            <a:r>
              <a:rPr dirty="0" sz="18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unui</a:t>
            </a:r>
            <a:r>
              <a:rPr dirty="0" sz="18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obiect.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leagă</a:t>
            </a:r>
            <a:r>
              <a:rPr dirty="0" sz="18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regent</a:t>
            </a:r>
            <a:r>
              <a:rPr dirty="0" sz="18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prin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prepoziția</a:t>
            </a:r>
            <a:r>
              <a:rPr dirty="0" sz="1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"al,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a,</a:t>
            </a:r>
            <a:r>
              <a:rPr dirty="0" sz="18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ai,</a:t>
            </a:r>
            <a:r>
              <a:rPr dirty="0" sz="18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ale".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18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Cartea</a:t>
            </a:r>
            <a:r>
              <a:rPr dirty="0" sz="18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1800" spc="-4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elevului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1800" spc="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Casa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18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454240"/>
                </a:solidFill>
                <a:latin typeface="Times New Roman"/>
                <a:cs typeface="Times New Roman"/>
              </a:rPr>
              <a:t>vecinului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88377" y="3294964"/>
            <a:ext cx="3966210" cy="2653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C4E3C"/>
                </a:solidFill>
                <a:latin typeface="Times New Roman"/>
                <a:cs typeface="Times New Roman"/>
              </a:rPr>
              <a:t>Complementul</a:t>
            </a:r>
            <a:r>
              <a:rPr dirty="0" sz="2400" spc="-55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5C4E3C"/>
                </a:solidFill>
                <a:latin typeface="Times New Roman"/>
                <a:cs typeface="Times New Roman"/>
              </a:rPr>
              <a:t>de</a:t>
            </a:r>
            <a:r>
              <a:rPr dirty="0" sz="2400" spc="5">
                <a:solidFill>
                  <a:srgbClr val="5C4E3C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5C4E3C"/>
                </a:solidFill>
                <a:latin typeface="Times New Roman"/>
                <a:cs typeface="Times New Roman"/>
              </a:rPr>
              <a:t>opoziție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4470"/>
              </a:lnSpc>
              <a:spcBef>
                <a:spcPts val="475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Adaugă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18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precizare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opoziție</a:t>
            </a:r>
            <a:r>
              <a:rPr dirty="0" sz="1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regentul.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Introduce</a:t>
            </a:r>
            <a:r>
              <a:rPr dirty="0" sz="18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o idee</a:t>
            </a:r>
            <a:r>
              <a:rPr dirty="0" sz="18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contrastantă.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18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Toți</a:t>
            </a:r>
            <a:r>
              <a:rPr dirty="0" sz="18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18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afară</a:t>
            </a:r>
            <a:r>
              <a:rPr dirty="0" sz="18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1800" spc="-3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Ion</a:t>
            </a:r>
            <a:r>
              <a:rPr dirty="0" sz="18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au</a:t>
            </a:r>
            <a:r>
              <a:rPr dirty="0" sz="18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454240"/>
                </a:solidFill>
                <a:latin typeface="Times New Roman"/>
                <a:cs typeface="Times New Roman"/>
              </a:rPr>
              <a:t>plecat.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5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1800" spc="-1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loc</a:t>
            </a:r>
            <a:r>
              <a:rPr dirty="0" sz="1800" spc="-3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1800" spc="-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454240"/>
                </a:solidFill>
                <a:latin typeface="Times New Roman"/>
                <a:cs typeface="Times New Roman"/>
              </a:rPr>
              <a:t>lapte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1800" spc="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18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54240"/>
                </a:solidFill>
                <a:latin typeface="Times New Roman"/>
                <a:cs typeface="Times New Roman"/>
              </a:rPr>
              <a:t>băut</a:t>
            </a:r>
            <a:r>
              <a:rPr dirty="0" sz="18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454240"/>
                </a:solidFill>
                <a:latin typeface="Times New Roman"/>
                <a:cs typeface="Times New Roman"/>
              </a:rPr>
              <a:t>apă.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CF9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1385138"/>
            <a:ext cx="12213590" cy="1559560"/>
          </a:xfrm>
          <a:prstGeom prst="rect"/>
        </p:spPr>
        <p:txBody>
          <a:bodyPr wrap="square" lIns="0" tIns="130810" rIns="0" bIns="0" rtlCol="0" vert="horz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1030"/>
              </a:spcBef>
            </a:pPr>
            <a:r>
              <a:rPr dirty="0" sz="5400"/>
              <a:t>Complementul</a:t>
            </a:r>
            <a:r>
              <a:rPr dirty="0" sz="5400" spc="-35"/>
              <a:t> </a:t>
            </a:r>
            <a:r>
              <a:rPr dirty="0" sz="5400"/>
              <a:t>Sociativ</a:t>
            </a:r>
            <a:r>
              <a:rPr dirty="0" sz="5400" spc="-65"/>
              <a:t> </a:t>
            </a:r>
            <a:r>
              <a:rPr dirty="0" sz="5400"/>
              <a:t>și</a:t>
            </a:r>
            <a:r>
              <a:rPr dirty="0" sz="5400" spc="-35"/>
              <a:t> </a:t>
            </a:r>
            <a:r>
              <a:rPr dirty="0" sz="5400"/>
              <a:t>Complementul</a:t>
            </a:r>
            <a:r>
              <a:rPr dirty="0" sz="5400" spc="-35"/>
              <a:t> </a:t>
            </a:r>
            <a:r>
              <a:rPr dirty="0" sz="5400" spc="-25"/>
              <a:t>de </a:t>
            </a:r>
            <a:r>
              <a:rPr dirty="0" sz="5400" spc="-10"/>
              <a:t>Relație</a:t>
            </a:r>
            <a:endParaRPr sz="5400"/>
          </a:p>
        </p:txBody>
      </p:sp>
      <p:grpSp>
        <p:nvGrpSpPr>
          <p:cNvPr id="4" name="object 4" descr=""/>
          <p:cNvGrpSpPr/>
          <p:nvPr/>
        </p:nvGrpSpPr>
        <p:grpSpPr>
          <a:xfrm>
            <a:off x="789431" y="3285744"/>
            <a:ext cx="6419215" cy="3420110"/>
            <a:chOff x="789431" y="3285744"/>
            <a:chExt cx="6419215" cy="3420110"/>
          </a:xfrm>
        </p:grpSpPr>
        <p:sp>
          <p:nvSpPr>
            <p:cNvPr id="5" name="object 5" descr=""/>
            <p:cNvSpPr/>
            <p:nvPr/>
          </p:nvSpPr>
          <p:spPr>
            <a:xfrm>
              <a:off x="794003" y="3290316"/>
              <a:ext cx="6410325" cy="3411220"/>
            </a:xfrm>
            <a:custGeom>
              <a:avLst/>
              <a:gdLst/>
              <a:ahLst/>
              <a:cxnLst/>
              <a:rect l="l" t="t" r="r" b="b"/>
              <a:pathLst>
                <a:path w="6410325" h="3411220">
                  <a:moveTo>
                    <a:pt x="6314567" y="0"/>
                  </a:moveTo>
                  <a:lnTo>
                    <a:pt x="95326" y="0"/>
                  </a:lnTo>
                  <a:lnTo>
                    <a:pt x="58223" y="7491"/>
                  </a:lnTo>
                  <a:lnTo>
                    <a:pt x="27922" y="27924"/>
                  </a:lnTo>
                  <a:lnTo>
                    <a:pt x="7492" y="58239"/>
                  </a:lnTo>
                  <a:lnTo>
                    <a:pt x="0" y="95376"/>
                  </a:lnTo>
                  <a:lnTo>
                    <a:pt x="0" y="3315335"/>
                  </a:lnTo>
                  <a:lnTo>
                    <a:pt x="7492" y="3352472"/>
                  </a:lnTo>
                  <a:lnTo>
                    <a:pt x="27922" y="3382787"/>
                  </a:lnTo>
                  <a:lnTo>
                    <a:pt x="58223" y="3403220"/>
                  </a:lnTo>
                  <a:lnTo>
                    <a:pt x="95326" y="3410712"/>
                  </a:lnTo>
                  <a:lnTo>
                    <a:pt x="6314567" y="3410712"/>
                  </a:lnTo>
                  <a:lnTo>
                    <a:pt x="6351704" y="3403220"/>
                  </a:lnTo>
                  <a:lnTo>
                    <a:pt x="6382019" y="3382787"/>
                  </a:lnTo>
                  <a:lnTo>
                    <a:pt x="6402452" y="3352472"/>
                  </a:lnTo>
                  <a:lnTo>
                    <a:pt x="6409944" y="3315335"/>
                  </a:lnTo>
                  <a:lnTo>
                    <a:pt x="6409944" y="95376"/>
                  </a:lnTo>
                  <a:lnTo>
                    <a:pt x="6402452" y="58239"/>
                  </a:lnTo>
                  <a:lnTo>
                    <a:pt x="6382019" y="27924"/>
                  </a:lnTo>
                  <a:lnTo>
                    <a:pt x="6351704" y="7491"/>
                  </a:lnTo>
                  <a:lnTo>
                    <a:pt x="6314567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4003" y="3290316"/>
              <a:ext cx="6410325" cy="3411220"/>
            </a:xfrm>
            <a:custGeom>
              <a:avLst/>
              <a:gdLst/>
              <a:ahLst/>
              <a:cxnLst/>
              <a:rect l="l" t="t" r="r" b="b"/>
              <a:pathLst>
                <a:path w="6410325" h="3411220">
                  <a:moveTo>
                    <a:pt x="0" y="95376"/>
                  </a:moveTo>
                  <a:lnTo>
                    <a:pt x="7492" y="58239"/>
                  </a:lnTo>
                  <a:lnTo>
                    <a:pt x="27922" y="27924"/>
                  </a:lnTo>
                  <a:lnTo>
                    <a:pt x="58223" y="7491"/>
                  </a:lnTo>
                  <a:lnTo>
                    <a:pt x="95326" y="0"/>
                  </a:lnTo>
                  <a:lnTo>
                    <a:pt x="6314567" y="0"/>
                  </a:lnTo>
                  <a:lnTo>
                    <a:pt x="6351704" y="7491"/>
                  </a:lnTo>
                  <a:lnTo>
                    <a:pt x="6382019" y="27924"/>
                  </a:lnTo>
                  <a:lnTo>
                    <a:pt x="6402452" y="58239"/>
                  </a:lnTo>
                  <a:lnTo>
                    <a:pt x="6409944" y="95376"/>
                  </a:lnTo>
                  <a:lnTo>
                    <a:pt x="6409944" y="3315335"/>
                  </a:lnTo>
                  <a:lnTo>
                    <a:pt x="6402452" y="3352472"/>
                  </a:lnTo>
                  <a:lnTo>
                    <a:pt x="6382019" y="3382787"/>
                  </a:lnTo>
                  <a:lnTo>
                    <a:pt x="6351704" y="3403220"/>
                  </a:lnTo>
                  <a:lnTo>
                    <a:pt x="6314567" y="3410712"/>
                  </a:lnTo>
                  <a:lnTo>
                    <a:pt x="95326" y="3410712"/>
                  </a:lnTo>
                  <a:lnTo>
                    <a:pt x="58223" y="3403220"/>
                  </a:lnTo>
                  <a:lnTo>
                    <a:pt x="27922" y="3382787"/>
                  </a:lnTo>
                  <a:lnTo>
                    <a:pt x="7492" y="3352472"/>
                  </a:lnTo>
                  <a:lnTo>
                    <a:pt x="0" y="3315335"/>
                  </a:lnTo>
                  <a:lnTo>
                    <a:pt x="0" y="95376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015695" y="3183355"/>
            <a:ext cx="5817870" cy="290068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800" spc="-1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sociativ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Indică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însoțitorul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realizarea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acțiunii.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Folosește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prepoziții</a:t>
            </a:r>
            <a:r>
              <a:rPr dirty="0" sz="2000" spc="-9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precum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"cu",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"împreună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cu",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"alături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de".</a:t>
            </a:r>
            <a:endParaRPr sz="2000">
              <a:latin typeface="Times New Roman"/>
              <a:cs typeface="Times New Roman"/>
            </a:endParaRPr>
          </a:p>
          <a:p>
            <a:pPr marL="12700" marR="151765">
              <a:lnSpc>
                <a:spcPct val="120100"/>
              </a:lnSpc>
              <a:spcBef>
                <a:spcPts val="1019"/>
              </a:spcBef>
            </a:pP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-114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1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plecat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2000" spc="-5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prietenii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Lucrează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împreună</a:t>
            </a:r>
            <a:r>
              <a:rPr dirty="0" sz="2000" spc="1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454240"/>
                </a:solidFill>
                <a:latin typeface="Times New Roman"/>
                <a:cs typeface="Times New Roman"/>
              </a:rPr>
              <a:t>cu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colegii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7424928" y="3285744"/>
            <a:ext cx="6419215" cy="3420110"/>
            <a:chOff x="7424928" y="3285744"/>
            <a:chExt cx="6419215" cy="3420110"/>
          </a:xfrm>
        </p:grpSpPr>
        <p:sp>
          <p:nvSpPr>
            <p:cNvPr id="9" name="object 9" descr=""/>
            <p:cNvSpPr/>
            <p:nvPr/>
          </p:nvSpPr>
          <p:spPr>
            <a:xfrm>
              <a:off x="7429500" y="3290316"/>
              <a:ext cx="6410325" cy="3411220"/>
            </a:xfrm>
            <a:custGeom>
              <a:avLst/>
              <a:gdLst/>
              <a:ahLst/>
              <a:cxnLst/>
              <a:rect l="l" t="t" r="r" b="b"/>
              <a:pathLst>
                <a:path w="6410325" h="3411220">
                  <a:moveTo>
                    <a:pt x="6314567" y="0"/>
                  </a:moveTo>
                  <a:lnTo>
                    <a:pt x="95376" y="0"/>
                  </a:lnTo>
                  <a:lnTo>
                    <a:pt x="58239" y="7491"/>
                  </a:lnTo>
                  <a:lnTo>
                    <a:pt x="27924" y="27924"/>
                  </a:lnTo>
                  <a:lnTo>
                    <a:pt x="7491" y="58239"/>
                  </a:lnTo>
                  <a:lnTo>
                    <a:pt x="0" y="95376"/>
                  </a:lnTo>
                  <a:lnTo>
                    <a:pt x="0" y="3315335"/>
                  </a:lnTo>
                  <a:lnTo>
                    <a:pt x="7491" y="3352472"/>
                  </a:lnTo>
                  <a:lnTo>
                    <a:pt x="27924" y="3382787"/>
                  </a:lnTo>
                  <a:lnTo>
                    <a:pt x="58239" y="3403220"/>
                  </a:lnTo>
                  <a:lnTo>
                    <a:pt x="95376" y="3410712"/>
                  </a:lnTo>
                  <a:lnTo>
                    <a:pt x="6314567" y="3410712"/>
                  </a:lnTo>
                  <a:lnTo>
                    <a:pt x="6351704" y="3403220"/>
                  </a:lnTo>
                  <a:lnTo>
                    <a:pt x="6382019" y="3382787"/>
                  </a:lnTo>
                  <a:lnTo>
                    <a:pt x="6402452" y="3352472"/>
                  </a:lnTo>
                  <a:lnTo>
                    <a:pt x="6409944" y="3315335"/>
                  </a:lnTo>
                  <a:lnTo>
                    <a:pt x="6409944" y="95376"/>
                  </a:lnTo>
                  <a:lnTo>
                    <a:pt x="6402452" y="58239"/>
                  </a:lnTo>
                  <a:lnTo>
                    <a:pt x="6382019" y="27924"/>
                  </a:lnTo>
                  <a:lnTo>
                    <a:pt x="6351704" y="7491"/>
                  </a:lnTo>
                  <a:lnTo>
                    <a:pt x="6314567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29500" y="3290316"/>
              <a:ext cx="6410325" cy="3411220"/>
            </a:xfrm>
            <a:custGeom>
              <a:avLst/>
              <a:gdLst/>
              <a:ahLst/>
              <a:cxnLst/>
              <a:rect l="l" t="t" r="r" b="b"/>
              <a:pathLst>
                <a:path w="6410325" h="3411220">
                  <a:moveTo>
                    <a:pt x="0" y="95376"/>
                  </a:moveTo>
                  <a:lnTo>
                    <a:pt x="7491" y="58239"/>
                  </a:lnTo>
                  <a:lnTo>
                    <a:pt x="27924" y="27924"/>
                  </a:lnTo>
                  <a:lnTo>
                    <a:pt x="58239" y="7491"/>
                  </a:lnTo>
                  <a:lnTo>
                    <a:pt x="95376" y="0"/>
                  </a:lnTo>
                  <a:lnTo>
                    <a:pt x="6314567" y="0"/>
                  </a:lnTo>
                  <a:lnTo>
                    <a:pt x="6351704" y="7491"/>
                  </a:lnTo>
                  <a:lnTo>
                    <a:pt x="6382019" y="27924"/>
                  </a:lnTo>
                  <a:lnTo>
                    <a:pt x="6402452" y="58239"/>
                  </a:lnTo>
                  <a:lnTo>
                    <a:pt x="6409944" y="95376"/>
                  </a:lnTo>
                  <a:lnTo>
                    <a:pt x="6409944" y="3315335"/>
                  </a:lnTo>
                  <a:lnTo>
                    <a:pt x="6402452" y="3352472"/>
                  </a:lnTo>
                  <a:lnTo>
                    <a:pt x="6382019" y="3382787"/>
                  </a:lnTo>
                  <a:lnTo>
                    <a:pt x="6351704" y="3403220"/>
                  </a:lnTo>
                  <a:lnTo>
                    <a:pt x="6314567" y="3410712"/>
                  </a:lnTo>
                  <a:lnTo>
                    <a:pt x="95376" y="3410712"/>
                  </a:lnTo>
                  <a:lnTo>
                    <a:pt x="58239" y="3403220"/>
                  </a:lnTo>
                  <a:lnTo>
                    <a:pt x="27924" y="3382787"/>
                  </a:lnTo>
                  <a:lnTo>
                    <a:pt x="7491" y="3352472"/>
                  </a:lnTo>
                  <a:lnTo>
                    <a:pt x="0" y="3315335"/>
                  </a:lnTo>
                  <a:lnTo>
                    <a:pt x="0" y="95376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652131" y="3183355"/>
            <a:ext cx="5913755" cy="326390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800" spc="-10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8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relație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Precizează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aspectul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legătură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care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face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afirmație.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9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Folosește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expresii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"în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privința",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"referitor</a:t>
            </a:r>
            <a:r>
              <a:rPr dirty="0" sz="2000" spc="-7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la",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"în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ceea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privește".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8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privința</a:t>
            </a:r>
            <a:r>
              <a:rPr dirty="0" sz="2000" spc="-9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examenului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sunt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pregătit.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Referitor</a:t>
            </a:r>
            <a:r>
              <a:rPr dirty="0" sz="2000" spc="-10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3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întrebare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voi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răspunde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mâine.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3930" y="542620"/>
            <a:ext cx="6936740" cy="1456055"/>
          </a:xfrm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459"/>
              </a:spcBef>
            </a:pPr>
            <a:r>
              <a:rPr dirty="0"/>
              <a:t>Complementul</a:t>
            </a:r>
            <a:r>
              <a:rPr dirty="0" spc="-20"/>
              <a:t> </a:t>
            </a:r>
            <a:r>
              <a:rPr dirty="0"/>
              <a:t>Cumulativ</a:t>
            </a:r>
            <a:r>
              <a:rPr dirty="0" spc="-55"/>
              <a:t> </a:t>
            </a:r>
            <a:r>
              <a:rPr dirty="0" spc="-25"/>
              <a:t>și </a:t>
            </a:r>
            <a:r>
              <a:rPr dirty="0"/>
              <a:t>Complementul</a:t>
            </a:r>
            <a:r>
              <a:rPr dirty="0" spc="-30"/>
              <a:t> </a:t>
            </a:r>
            <a:r>
              <a:rPr dirty="0" spc="-10"/>
              <a:t>Cantitativ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774191" y="3020567"/>
            <a:ext cx="1137285" cy="4599940"/>
            <a:chOff x="774191" y="3020567"/>
            <a:chExt cx="1137285" cy="4599940"/>
          </a:xfrm>
        </p:grpSpPr>
        <p:sp>
          <p:nvSpPr>
            <p:cNvPr id="5" name="object 5" descr=""/>
            <p:cNvSpPr/>
            <p:nvPr/>
          </p:nvSpPr>
          <p:spPr>
            <a:xfrm>
              <a:off x="1027176" y="3023615"/>
              <a:ext cx="883919" cy="4596765"/>
            </a:xfrm>
            <a:custGeom>
              <a:avLst/>
              <a:gdLst/>
              <a:ahLst/>
              <a:cxnLst/>
              <a:rect l="l" t="t" r="r" b="b"/>
              <a:pathLst>
                <a:path w="883919" h="4596765">
                  <a:moveTo>
                    <a:pt x="30480" y="6858"/>
                  </a:moveTo>
                  <a:lnTo>
                    <a:pt x="23660" y="0"/>
                  </a:ln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4589564"/>
                  </a:lnTo>
                  <a:lnTo>
                    <a:pt x="6819" y="4596384"/>
                  </a:lnTo>
                  <a:lnTo>
                    <a:pt x="23660" y="4596384"/>
                  </a:lnTo>
                  <a:lnTo>
                    <a:pt x="30480" y="4589564"/>
                  </a:lnTo>
                  <a:lnTo>
                    <a:pt x="30480" y="6858"/>
                  </a:lnTo>
                  <a:close/>
                </a:path>
                <a:path w="883919" h="4596765">
                  <a:moveTo>
                    <a:pt x="883920" y="241554"/>
                  </a:moveTo>
                  <a:lnTo>
                    <a:pt x="877062" y="234696"/>
                  </a:lnTo>
                  <a:lnTo>
                    <a:pt x="226275" y="234696"/>
                  </a:lnTo>
                  <a:lnTo>
                    <a:pt x="219456" y="241554"/>
                  </a:lnTo>
                  <a:lnTo>
                    <a:pt x="219456" y="249936"/>
                  </a:lnTo>
                  <a:lnTo>
                    <a:pt x="219456" y="258318"/>
                  </a:lnTo>
                  <a:lnTo>
                    <a:pt x="226275" y="265176"/>
                  </a:lnTo>
                  <a:lnTo>
                    <a:pt x="877062" y="265176"/>
                  </a:lnTo>
                  <a:lnTo>
                    <a:pt x="883920" y="258318"/>
                  </a:lnTo>
                  <a:lnTo>
                    <a:pt x="883920" y="241554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78763" y="302513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406552" y="0"/>
                  </a:moveTo>
                  <a:lnTo>
                    <a:pt x="93319" y="0"/>
                  </a:lnTo>
                  <a:lnTo>
                    <a:pt x="56996" y="7334"/>
                  </a:lnTo>
                  <a:lnTo>
                    <a:pt x="27333" y="27336"/>
                  </a:lnTo>
                  <a:lnTo>
                    <a:pt x="7333" y="57007"/>
                  </a:lnTo>
                  <a:lnTo>
                    <a:pt x="0" y="93345"/>
                  </a:lnTo>
                  <a:lnTo>
                    <a:pt x="0" y="406526"/>
                  </a:lnTo>
                  <a:lnTo>
                    <a:pt x="7333" y="442864"/>
                  </a:lnTo>
                  <a:lnTo>
                    <a:pt x="27333" y="472535"/>
                  </a:lnTo>
                  <a:lnTo>
                    <a:pt x="56996" y="492537"/>
                  </a:lnTo>
                  <a:lnTo>
                    <a:pt x="93319" y="499872"/>
                  </a:lnTo>
                  <a:lnTo>
                    <a:pt x="406552" y="499872"/>
                  </a:lnTo>
                  <a:lnTo>
                    <a:pt x="442875" y="492537"/>
                  </a:lnTo>
                  <a:lnTo>
                    <a:pt x="472538" y="472535"/>
                  </a:lnTo>
                  <a:lnTo>
                    <a:pt x="492538" y="442864"/>
                  </a:lnTo>
                  <a:lnTo>
                    <a:pt x="499872" y="406526"/>
                  </a:lnTo>
                  <a:lnTo>
                    <a:pt x="499872" y="93345"/>
                  </a:lnTo>
                  <a:lnTo>
                    <a:pt x="492538" y="57007"/>
                  </a:lnTo>
                  <a:lnTo>
                    <a:pt x="472538" y="27336"/>
                  </a:lnTo>
                  <a:lnTo>
                    <a:pt x="442875" y="7334"/>
                  </a:lnTo>
                  <a:lnTo>
                    <a:pt x="406552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78763" y="3025139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0" y="93345"/>
                  </a:moveTo>
                  <a:lnTo>
                    <a:pt x="7333" y="57007"/>
                  </a:lnTo>
                  <a:lnTo>
                    <a:pt x="27333" y="27336"/>
                  </a:lnTo>
                  <a:lnTo>
                    <a:pt x="56996" y="7334"/>
                  </a:lnTo>
                  <a:lnTo>
                    <a:pt x="93319" y="0"/>
                  </a:lnTo>
                  <a:lnTo>
                    <a:pt x="406552" y="0"/>
                  </a:lnTo>
                  <a:lnTo>
                    <a:pt x="442875" y="7334"/>
                  </a:lnTo>
                  <a:lnTo>
                    <a:pt x="472538" y="27336"/>
                  </a:lnTo>
                  <a:lnTo>
                    <a:pt x="492538" y="57007"/>
                  </a:lnTo>
                  <a:lnTo>
                    <a:pt x="499872" y="93345"/>
                  </a:lnTo>
                  <a:lnTo>
                    <a:pt x="499872" y="406526"/>
                  </a:lnTo>
                  <a:lnTo>
                    <a:pt x="492538" y="442864"/>
                  </a:lnTo>
                  <a:lnTo>
                    <a:pt x="472538" y="472535"/>
                  </a:lnTo>
                  <a:lnTo>
                    <a:pt x="442875" y="492537"/>
                  </a:lnTo>
                  <a:lnTo>
                    <a:pt x="406552" y="499872"/>
                  </a:lnTo>
                  <a:lnTo>
                    <a:pt x="93319" y="499872"/>
                  </a:lnTo>
                  <a:lnTo>
                    <a:pt x="56996" y="492537"/>
                  </a:lnTo>
                  <a:lnTo>
                    <a:pt x="27333" y="472535"/>
                  </a:lnTo>
                  <a:lnTo>
                    <a:pt x="7333" y="442864"/>
                  </a:lnTo>
                  <a:lnTo>
                    <a:pt x="0" y="406526"/>
                  </a:lnTo>
                  <a:lnTo>
                    <a:pt x="0" y="93345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535" y="3063239"/>
              <a:ext cx="332231" cy="41757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46631" y="5099303"/>
              <a:ext cx="664845" cy="30480"/>
            </a:xfrm>
            <a:custGeom>
              <a:avLst/>
              <a:gdLst/>
              <a:ahLst/>
              <a:cxnLst/>
              <a:rect l="l" t="t" r="r" b="b"/>
              <a:pathLst>
                <a:path w="664844" h="30479">
                  <a:moveTo>
                    <a:pt x="657606" y="0"/>
                  </a:moveTo>
                  <a:lnTo>
                    <a:pt x="6819" y="0"/>
                  </a:lnTo>
                  <a:lnTo>
                    <a:pt x="0" y="6858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19" y="30480"/>
                  </a:lnTo>
                  <a:lnTo>
                    <a:pt x="657606" y="30480"/>
                  </a:lnTo>
                  <a:lnTo>
                    <a:pt x="664463" y="23622"/>
                  </a:lnTo>
                  <a:lnTo>
                    <a:pt x="664463" y="6858"/>
                  </a:lnTo>
                  <a:lnTo>
                    <a:pt x="657606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78763" y="4866132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406552" y="0"/>
                  </a:moveTo>
                  <a:lnTo>
                    <a:pt x="93319" y="0"/>
                  </a:lnTo>
                  <a:lnTo>
                    <a:pt x="56996" y="7334"/>
                  </a:lnTo>
                  <a:lnTo>
                    <a:pt x="27333" y="27336"/>
                  </a:lnTo>
                  <a:lnTo>
                    <a:pt x="7333" y="57007"/>
                  </a:lnTo>
                  <a:lnTo>
                    <a:pt x="0" y="93344"/>
                  </a:lnTo>
                  <a:lnTo>
                    <a:pt x="0" y="406526"/>
                  </a:lnTo>
                  <a:lnTo>
                    <a:pt x="7333" y="442864"/>
                  </a:lnTo>
                  <a:lnTo>
                    <a:pt x="27333" y="472535"/>
                  </a:lnTo>
                  <a:lnTo>
                    <a:pt x="56996" y="492537"/>
                  </a:lnTo>
                  <a:lnTo>
                    <a:pt x="93319" y="499871"/>
                  </a:lnTo>
                  <a:lnTo>
                    <a:pt x="406552" y="499871"/>
                  </a:lnTo>
                  <a:lnTo>
                    <a:pt x="442875" y="492537"/>
                  </a:lnTo>
                  <a:lnTo>
                    <a:pt x="472538" y="472535"/>
                  </a:lnTo>
                  <a:lnTo>
                    <a:pt x="492538" y="442864"/>
                  </a:lnTo>
                  <a:lnTo>
                    <a:pt x="499872" y="406526"/>
                  </a:lnTo>
                  <a:lnTo>
                    <a:pt x="499872" y="93344"/>
                  </a:lnTo>
                  <a:lnTo>
                    <a:pt x="492538" y="57007"/>
                  </a:lnTo>
                  <a:lnTo>
                    <a:pt x="472538" y="27336"/>
                  </a:lnTo>
                  <a:lnTo>
                    <a:pt x="442875" y="7334"/>
                  </a:lnTo>
                  <a:lnTo>
                    <a:pt x="406552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78763" y="4866132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0" y="93344"/>
                  </a:moveTo>
                  <a:lnTo>
                    <a:pt x="7333" y="57007"/>
                  </a:lnTo>
                  <a:lnTo>
                    <a:pt x="27333" y="27336"/>
                  </a:lnTo>
                  <a:lnTo>
                    <a:pt x="56996" y="7334"/>
                  </a:lnTo>
                  <a:lnTo>
                    <a:pt x="93319" y="0"/>
                  </a:lnTo>
                  <a:lnTo>
                    <a:pt x="406552" y="0"/>
                  </a:lnTo>
                  <a:lnTo>
                    <a:pt x="442875" y="7334"/>
                  </a:lnTo>
                  <a:lnTo>
                    <a:pt x="472538" y="27336"/>
                  </a:lnTo>
                  <a:lnTo>
                    <a:pt x="492538" y="57007"/>
                  </a:lnTo>
                  <a:lnTo>
                    <a:pt x="499872" y="93344"/>
                  </a:lnTo>
                  <a:lnTo>
                    <a:pt x="499872" y="406526"/>
                  </a:lnTo>
                  <a:lnTo>
                    <a:pt x="492538" y="442864"/>
                  </a:lnTo>
                  <a:lnTo>
                    <a:pt x="472538" y="472535"/>
                  </a:lnTo>
                  <a:lnTo>
                    <a:pt x="442875" y="492537"/>
                  </a:lnTo>
                  <a:lnTo>
                    <a:pt x="406552" y="499871"/>
                  </a:lnTo>
                  <a:lnTo>
                    <a:pt x="93319" y="499871"/>
                  </a:lnTo>
                  <a:lnTo>
                    <a:pt x="56996" y="492537"/>
                  </a:lnTo>
                  <a:lnTo>
                    <a:pt x="27333" y="472535"/>
                  </a:lnTo>
                  <a:lnTo>
                    <a:pt x="7333" y="442864"/>
                  </a:lnTo>
                  <a:lnTo>
                    <a:pt x="0" y="406526"/>
                  </a:lnTo>
                  <a:lnTo>
                    <a:pt x="0" y="93344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535" y="4907279"/>
              <a:ext cx="332231" cy="41757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46631" y="6943344"/>
              <a:ext cx="664845" cy="30480"/>
            </a:xfrm>
            <a:custGeom>
              <a:avLst/>
              <a:gdLst/>
              <a:ahLst/>
              <a:cxnLst/>
              <a:rect l="l" t="t" r="r" b="b"/>
              <a:pathLst>
                <a:path w="664844" h="30479">
                  <a:moveTo>
                    <a:pt x="657606" y="0"/>
                  </a:moveTo>
                  <a:lnTo>
                    <a:pt x="6819" y="0"/>
                  </a:lnTo>
                  <a:lnTo>
                    <a:pt x="0" y="6857"/>
                  </a:lnTo>
                  <a:lnTo>
                    <a:pt x="0" y="15239"/>
                  </a:lnTo>
                  <a:lnTo>
                    <a:pt x="0" y="23660"/>
                  </a:lnTo>
                  <a:lnTo>
                    <a:pt x="6819" y="30479"/>
                  </a:lnTo>
                  <a:lnTo>
                    <a:pt x="657606" y="30479"/>
                  </a:lnTo>
                  <a:lnTo>
                    <a:pt x="664463" y="23660"/>
                  </a:lnTo>
                  <a:lnTo>
                    <a:pt x="664463" y="6857"/>
                  </a:lnTo>
                  <a:lnTo>
                    <a:pt x="657606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78763" y="671017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406552" y="0"/>
                  </a:moveTo>
                  <a:lnTo>
                    <a:pt x="93319" y="0"/>
                  </a:lnTo>
                  <a:lnTo>
                    <a:pt x="56996" y="7334"/>
                  </a:lnTo>
                  <a:lnTo>
                    <a:pt x="27333" y="27336"/>
                  </a:lnTo>
                  <a:lnTo>
                    <a:pt x="7333" y="57007"/>
                  </a:lnTo>
                  <a:lnTo>
                    <a:pt x="0" y="93344"/>
                  </a:lnTo>
                  <a:lnTo>
                    <a:pt x="0" y="406552"/>
                  </a:lnTo>
                  <a:lnTo>
                    <a:pt x="7333" y="442875"/>
                  </a:lnTo>
                  <a:lnTo>
                    <a:pt x="27333" y="472538"/>
                  </a:lnTo>
                  <a:lnTo>
                    <a:pt x="56996" y="492538"/>
                  </a:lnTo>
                  <a:lnTo>
                    <a:pt x="93319" y="499871"/>
                  </a:lnTo>
                  <a:lnTo>
                    <a:pt x="406552" y="499871"/>
                  </a:lnTo>
                  <a:lnTo>
                    <a:pt x="442875" y="492538"/>
                  </a:lnTo>
                  <a:lnTo>
                    <a:pt x="472538" y="472538"/>
                  </a:lnTo>
                  <a:lnTo>
                    <a:pt x="492538" y="442875"/>
                  </a:lnTo>
                  <a:lnTo>
                    <a:pt x="499872" y="406552"/>
                  </a:lnTo>
                  <a:lnTo>
                    <a:pt x="499872" y="93344"/>
                  </a:lnTo>
                  <a:lnTo>
                    <a:pt x="492538" y="57007"/>
                  </a:lnTo>
                  <a:lnTo>
                    <a:pt x="472538" y="27336"/>
                  </a:lnTo>
                  <a:lnTo>
                    <a:pt x="442875" y="7334"/>
                  </a:lnTo>
                  <a:lnTo>
                    <a:pt x="406552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78763" y="6710171"/>
              <a:ext cx="500380" cy="500380"/>
            </a:xfrm>
            <a:custGeom>
              <a:avLst/>
              <a:gdLst/>
              <a:ahLst/>
              <a:cxnLst/>
              <a:rect l="l" t="t" r="r" b="b"/>
              <a:pathLst>
                <a:path w="500380" h="500379">
                  <a:moveTo>
                    <a:pt x="0" y="93344"/>
                  </a:moveTo>
                  <a:lnTo>
                    <a:pt x="7333" y="57007"/>
                  </a:lnTo>
                  <a:lnTo>
                    <a:pt x="27333" y="27336"/>
                  </a:lnTo>
                  <a:lnTo>
                    <a:pt x="56996" y="7334"/>
                  </a:lnTo>
                  <a:lnTo>
                    <a:pt x="93319" y="0"/>
                  </a:lnTo>
                  <a:lnTo>
                    <a:pt x="406552" y="0"/>
                  </a:lnTo>
                  <a:lnTo>
                    <a:pt x="442875" y="7334"/>
                  </a:lnTo>
                  <a:lnTo>
                    <a:pt x="472538" y="27336"/>
                  </a:lnTo>
                  <a:lnTo>
                    <a:pt x="492538" y="57007"/>
                  </a:lnTo>
                  <a:lnTo>
                    <a:pt x="499872" y="93344"/>
                  </a:lnTo>
                  <a:lnTo>
                    <a:pt x="499872" y="406552"/>
                  </a:lnTo>
                  <a:lnTo>
                    <a:pt x="492538" y="442875"/>
                  </a:lnTo>
                  <a:lnTo>
                    <a:pt x="472538" y="472538"/>
                  </a:lnTo>
                  <a:lnTo>
                    <a:pt x="442875" y="492538"/>
                  </a:lnTo>
                  <a:lnTo>
                    <a:pt x="406552" y="499871"/>
                  </a:lnTo>
                  <a:lnTo>
                    <a:pt x="93319" y="499871"/>
                  </a:lnTo>
                  <a:lnTo>
                    <a:pt x="56996" y="492538"/>
                  </a:lnTo>
                  <a:lnTo>
                    <a:pt x="27333" y="472538"/>
                  </a:lnTo>
                  <a:lnTo>
                    <a:pt x="7333" y="442875"/>
                  </a:lnTo>
                  <a:lnTo>
                    <a:pt x="0" y="406552"/>
                  </a:lnTo>
                  <a:lnTo>
                    <a:pt x="0" y="93344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535" y="6751320"/>
              <a:ext cx="332231" cy="41452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2123313" y="2759015"/>
            <a:ext cx="6000115" cy="4840605"/>
          </a:xfrm>
          <a:prstGeom prst="rect">
            <a:avLst/>
          </a:prstGeom>
        </p:spPr>
        <p:txBody>
          <a:bodyPr wrap="square" lIns="0" tIns="2444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2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800" spc="-1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cumulativ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Arată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adăugarea,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alăturarea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ceva.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Pe</a:t>
            </a:r>
            <a:r>
              <a:rPr dirty="0" sz="2000" spc="-5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lângă</a:t>
            </a:r>
            <a:r>
              <a:rPr dirty="0" sz="20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carte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,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primit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și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un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cadou.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1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800" spc="-1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cantitativ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Exprimă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cantitatea,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măsura,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greutatea.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Exemple: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Cântărește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două</a:t>
            </a:r>
            <a:r>
              <a:rPr dirty="0" sz="2000" spc="-5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kilograme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Costă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6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sută</a:t>
            </a:r>
            <a:r>
              <a:rPr dirty="0" sz="2000" spc="-4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454240"/>
                </a:solidFill>
                <a:latin typeface="Times New Roman"/>
                <a:cs typeface="Times New Roman"/>
              </a:rPr>
              <a:t>lei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Întrepătrundere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Uneori,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aceste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complemente</a:t>
            </a:r>
            <a:r>
              <a:rPr dirty="0" sz="2000" spc="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pot</a:t>
            </a:r>
            <a:r>
              <a:rPr dirty="0" sz="2000" spc="-8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suprapune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funcțional.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0859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Subiectul</a:t>
            </a:r>
            <a:r>
              <a:rPr dirty="0" sz="5400" spc="-55"/>
              <a:t> </a:t>
            </a:r>
            <a:r>
              <a:rPr dirty="0" sz="5400"/>
              <a:t>-</a:t>
            </a:r>
            <a:r>
              <a:rPr dirty="0" sz="5400" spc="-315"/>
              <a:t> </a:t>
            </a:r>
            <a:r>
              <a:rPr dirty="0" sz="5400"/>
              <a:t>Actorul</a:t>
            </a:r>
            <a:r>
              <a:rPr dirty="0" sz="5400" spc="-45"/>
              <a:t> </a:t>
            </a:r>
            <a:r>
              <a:rPr dirty="0" sz="5400" spc="-10"/>
              <a:t>Principal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977895" y="2371344"/>
            <a:ext cx="2152015" cy="1304925"/>
            <a:chOff x="2977895" y="2371344"/>
            <a:chExt cx="2152015" cy="13049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7895" y="2371344"/>
              <a:ext cx="2151887" cy="13045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5343" y="2987040"/>
              <a:ext cx="320039" cy="396239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826008" y="3691128"/>
            <a:ext cx="12954000" cy="2712720"/>
            <a:chOff x="826008" y="3691128"/>
            <a:chExt cx="12954000" cy="2712720"/>
          </a:xfrm>
        </p:grpSpPr>
        <p:sp>
          <p:nvSpPr>
            <p:cNvPr id="7" name="object 7" descr=""/>
            <p:cNvSpPr/>
            <p:nvPr/>
          </p:nvSpPr>
          <p:spPr>
            <a:xfrm>
              <a:off x="5187696" y="3691128"/>
              <a:ext cx="8592820" cy="15240"/>
            </a:xfrm>
            <a:custGeom>
              <a:avLst/>
              <a:gdLst/>
              <a:ahLst/>
              <a:cxnLst/>
              <a:rect l="l" t="t" r="r" b="b"/>
              <a:pathLst>
                <a:path w="8592819" h="15239">
                  <a:moveTo>
                    <a:pt x="8588883" y="0"/>
                  </a:moveTo>
                  <a:lnTo>
                    <a:pt x="3428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8" y="15239"/>
                  </a:lnTo>
                  <a:lnTo>
                    <a:pt x="8588883" y="15239"/>
                  </a:lnTo>
                  <a:lnTo>
                    <a:pt x="8592312" y="11811"/>
                  </a:lnTo>
                  <a:lnTo>
                    <a:pt x="8592312" y="3429"/>
                  </a:lnTo>
                  <a:lnTo>
                    <a:pt x="8588883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1952" y="3733800"/>
              <a:ext cx="4303776" cy="13075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95343" y="4187952"/>
              <a:ext cx="320039" cy="39928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263640" y="5053584"/>
              <a:ext cx="7516495" cy="15240"/>
            </a:xfrm>
            <a:custGeom>
              <a:avLst/>
              <a:gdLst/>
              <a:ahLst/>
              <a:cxnLst/>
              <a:rect l="l" t="t" r="r" b="b"/>
              <a:pathLst>
                <a:path w="7516494" h="15239">
                  <a:moveTo>
                    <a:pt x="7512938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7620"/>
                  </a:lnTo>
                  <a:lnTo>
                    <a:pt x="0" y="11811"/>
                  </a:lnTo>
                  <a:lnTo>
                    <a:pt x="3429" y="15240"/>
                  </a:lnTo>
                  <a:lnTo>
                    <a:pt x="7512938" y="15240"/>
                  </a:lnTo>
                  <a:lnTo>
                    <a:pt x="7516367" y="11811"/>
                  </a:lnTo>
                  <a:lnTo>
                    <a:pt x="7516367" y="3429"/>
                  </a:lnTo>
                  <a:lnTo>
                    <a:pt x="7512938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6008" y="5096256"/>
              <a:ext cx="6455664" cy="13075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5343" y="5550408"/>
              <a:ext cx="316991" cy="399288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781304" y="2256912"/>
            <a:ext cx="11102975" cy="4745990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4577080">
              <a:lnSpc>
                <a:spcPct val="100000"/>
              </a:lnSpc>
              <a:spcBef>
                <a:spcPts val="2020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Funcție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esențială</a:t>
            </a:r>
            <a:endParaRPr sz="2800">
              <a:latin typeface="Times New Roman"/>
              <a:cs typeface="Times New Roman"/>
            </a:endParaRPr>
          </a:p>
          <a:p>
            <a:pPr marL="457708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Indică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autorul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acțiunii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000">
              <a:latin typeface="Times New Roman"/>
              <a:cs typeface="Times New Roman"/>
            </a:endParaRPr>
          </a:p>
          <a:p>
            <a:pPr marL="5652770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Acordul</a:t>
            </a:r>
            <a:r>
              <a:rPr dirty="0" sz="28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cu</a:t>
            </a:r>
            <a:r>
              <a:rPr dirty="0" sz="2800" spc="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predicatul</a:t>
            </a:r>
            <a:endParaRPr sz="2800">
              <a:latin typeface="Times New Roman"/>
              <a:cs typeface="Times New Roman"/>
            </a:endParaRPr>
          </a:p>
          <a:p>
            <a:pPr marL="565277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Determină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forma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verbului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30"/>
              </a:spcBef>
            </a:pPr>
            <a:endParaRPr sz="2000">
              <a:latin typeface="Times New Roman"/>
              <a:cs typeface="Times New Roman"/>
            </a:endParaRPr>
          </a:p>
          <a:p>
            <a:pPr marL="6729095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Întrebări</a:t>
            </a:r>
            <a:r>
              <a:rPr dirty="0" sz="2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specifice</a:t>
            </a:r>
            <a:endParaRPr sz="2800">
              <a:latin typeface="Times New Roman"/>
              <a:cs typeface="Times New Roman"/>
            </a:endParaRPr>
          </a:p>
          <a:p>
            <a:pPr marL="6729095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Cine?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Ce?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Subiectul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stă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baza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comunicării.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Fără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el,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propoziția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rămâne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incompletă,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precum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scenă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fără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actor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principal.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895" y="564006"/>
            <a:ext cx="115665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Importanța</a:t>
            </a:r>
            <a:r>
              <a:rPr dirty="0" spc="-90"/>
              <a:t> </a:t>
            </a:r>
            <a:r>
              <a:rPr dirty="0"/>
              <a:t>Funcțiilor</a:t>
            </a:r>
            <a:r>
              <a:rPr dirty="0" spc="-135"/>
              <a:t> </a:t>
            </a:r>
            <a:r>
              <a:rPr dirty="0"/>
              <a:t>Sintactice</a:t>
            </a:r>
            <a:r>
              <a:rPr dirty="0" spc="-135"/>
              <a:t> </a:t>
            </a:r>
            <a:r>
              <a:rPr dirty="0"/>
              <a:t>în</a:t>
            </a:r>
            <a:r>
              <a:rPr dirty="0" spc="-114"/>
              <a:t> </a:t>
            </a:r>
            <a:r>
              <a:rPr dirty="0" spc="-10"/>
              <a:t>Comunicare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03448" y="1740407"/>
            <a:ext cx="1630680" cy="1188720"/>
            <a:chOff x="3203448" y="1740407"/>
            <a:chExt cx="1630680" cy="11887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3448" y="1740407"/>
              <a:ext cx="1630679" cy="1188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4008" y="2301239"/>
              <a:ext cx="289560" cy="362712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755904" y="2944367"/>
            <a:ext cx="13100685" cy="3712845"/>
            <a:chOff x="755904" y="2944367"/>
            <a:chExt cx="13100685" cy="3712845"/>
          </a:xfrm>
        </p:grpSpPr>
        <p:sp>
          <p:nvSpPr>
            <p:cNvPr id="7" name="object 7" descr=""/>
            <p:cNvSpPr/>
            <p:nvPr/>
          </p:nvSpPr>
          <p:spPr>
            <a:xfrm>
              <a:off x="4885944" y="2944367"/>
              <a:ext cx="8970645" cy="12700"/>
            </a:xfrm>
            <a:custGeom>
              <a:avLst/>
              <a:gdLst/>
              <a:ahLst/>
              <a:cxnLst/>
              <a:rect l="l" t="t" r="r" b="b"/>
              <a:pathLst>
                <a:path w="8970644" h="12700">
                  <a:moveTo>
                    <a:pt x="8967469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6096"/>
                  </a:lnTo>
                  <a:lnTo>
                    <a:pt x="0" y="9525"/>
                  </a:lnTo>
                  <a:lnTo>
                    <a:pt x="2666" y="12192"/>
                  </a:lnTo>
                  <a:lnTo>
                    <a:pt x="8967469" y="12192"/>
                  </a:lnTo>
                  <a:lnTo>
                    <a:pt x="8970264" y="9525"/>
                  </a:lnTo>
                  <a:lnTo>
                    <a:pt x="8970264" y="2667"/>
                  </a:lnTo>
                  <a:lnTo>
                    <a:pt x="8967469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83" y="2980943"/>
              <a:ext cx="3264408" cy="11917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4008" y="3395471"/>
              <a:ext cx="289560" cy="3627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702807" y="4187951"/>
              <a:ext cx="8153400" cy="12700"/>
            </a:xfrm>
            <a:custGeom>
              <a:avLst/>
              <a:gdLst/>
              <a:ahLst/>
              <a:cxnLst/>
              <a:rect l="l" t="t" r="r" b="b"/>
              <a:pathLst>
                <a:path w="8153400" h="12700">
                  <a:moveTo>
                    <a:pt x="8150606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6096"/>
                  </a:lnTo>
                  <a:lnTo>
                    <a:pt x="0" y="9525"/>
                  </a:lnTo>
                  <a:lnTo>
                    <a:pt x="2666" y="12192"/>
                  </a:lnTo>
                  <a:lnTo>
                    <a:pt x="8150606" y="12192"/>
                  </a:lnTo>
                  <a:lnTo>
                    <a:pt x="8153400" y="9525"/>
                  </a:lnTo>
                  <a:lnTo>
                    <a:pt x="8153400" y="2667"/>
                  </a:lnTo>
                  <a:lnTo>
                    <a:pt x="8150606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2768" y="4224527"/>
              <a:ext cx="4895087" cy="11887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74008" y="4636007"/>
              <a:ext cx="289560" cy="362711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516624" y="5431535"/>
              <a:ext cx="7339965" cy="9525"/>
            </a:xfrm>
            <a:custGeom>
              <a:avLst/>
              <a:gdLst/>
              <a:ahLst/>
              <a:cxnLst/>
              <a:rect l="l" t="t" r="r" b="b"/>
              <a:pathLst>
                <a:path w="7339965" h="9525">
                  <a:moveTo>
                    <a:pt x="7337552" y="0"/>
                  </a:moveTo>
                  <a:lnTo>
                    <a:pt x="2031" y="0"/>
                  </a:lnTo>
                  <a:lnTo>
                    <a:pt x="0" y="2031"/>
                  </a:lnTo>
                  <a:lnTo>
                    <a:pt x="0" y="4571"/>
                  </a:lnTo>
                  <a:lnTo>
                    <a:pt x="0" y="7112"/>
                  </a:lnTo>
                  <a:lnTo>
                    <a:pt x="2031" y="9143"/>
                  </a:lnTo>
                  <a:lnTo>
                    <a:pt x="7337552" y="9143"/>
                  </a:lnTo>
                  <a:lnTo>
                    <a:pt x="7339583" y="7112"/>
                  </a:lnTo>
                  <a:lnTo>
                    <a:pt x="7339583" y="2031"/>
                  </a:lnTo>
                  <a:lnTo>
                    <a:pt x="7337552" y="0"/>
                  </a:lnTo>
                  <a:close/>
                </a:path>
              </a:pathLst>
            </a:custGeom>
            <a:solidFill>
              <a:srgbClr val="DDD2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904" y="5465063"/>
              <a:ext cx="6525768" cy="1191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74008" y="5879591"/>
              <a:ext cx="289560" cy="362712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710895" y="1628120"/>
            <a:ext cx="12975590" cy="5906135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marL="4331335">
              <a:lnSpc>
                <a:spcPct val="100000"/>
              </a:lnSpc>
              <a:spcBef>
                <a:spcPts val="1575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Claritate</a:t>
            </a:r>
            <a:endParaRPr sz="2800">
              <a:latin typeface="Times New Roman"/>
              <a:cs typeface="Times New Roman"/>
            </a:endParaRPr>
          </a:p>
          <a:p>
            <a:pPr marL="4331335">
              <a:lnSpc>
                <a:spcPct val="100000"/>
              </a:lnSpc>
              <a:spcBef>
                <a:spcPts val="103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Funcțiile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sintactice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asigură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transmiterea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clară</a:t>
            </a:r>
            <a:r>
              <a:rPr dirty="0" sz="2000" spc="-8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mesajului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000">
              <a:latin typeface="Times New Roman"/>
              <a:cs typeface="Times New Roman"/>
            </a:endParaRPr>
          </a:p>
          <a:p>
            <a:pPr marL="5147310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Coeziune</a:t>
            </a:r>
            <a:endParaRPr sz="2800">
              <a:latin typeface="Times New Roman"/>
              <a:cs typeface="Times New Roman"/>
            </a:endParaRPr>
          </a:p>
          <a:p>
            <a:pPr marL="5147310">
              <a:lnSpc>
                <a:spcPct val="100000"/>
              </a:lnSpc>
              <a:spcBef>
                <a:spcPts val="103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Creează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legături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logice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între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idei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000">
              <a:latin typeface="Times New Roman"/>
              <a:cs typeface="Times New Roman"/>
            </a:endParaRPr>
          </a:p>
          <a:p>
            <a:pPr marL="5963285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Expresivitate</a:t>
            </a:r>
            <a:endParaRPr sz="2800">
              <a:latin typeface="Times New Roman"/>
              <a:cs typeface="Times New Roman"/>
            </a:endParaRPr>
          </a:p>
          <a:p>
            <a:pPr marL="5963285">
              <a:lnSpc>
                <a:spcPct val="100000"/>
              </a:lnSpc>
              <a:spcBef>
                <a:spcPts val="103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Permit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nuanțarea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și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rafinarea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exprimării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</a:pPr>
            <a:endParaRPr sz="2000">
              <a:latin typeface="Times New Roman"/>
              <a:cs typeface="Times New Roman"/>
            </a:endParaRPr>
          </a:p>
          <a:p>
            <a:pPr marL="6779259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Gândire</a:t>
            </a:r>
            <a:r>
              <a:rPr dirty="0" sz="28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structurată</a:t>
            </a:r>
            <a:endParaRPr sz="2800">
              <a:latin typeface="Times New Roman"/>
              <a:cs typeface="Times New Roman"/>
            </a:endParaRPr>
          </a:p>
          <a:p>
            <a:pPr marL="6779259">
              <a:lnSpc>
                <a:spcPct val="100000"/>
              </a:lnSpc>
              <a:spcBef>
                <a:spcPts val="103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Reflectă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și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dezvoltă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gândirea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logică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9000"/>
              </a:lnSpc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Stăpânirea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funcțiilor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sintactice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reprezintă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cheia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unei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comunicări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eficiente,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asemenea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unui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mecanism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ceasornic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care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fiecare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rotiță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își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are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rolul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său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esențial.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94093" y="603884"/>
            <a:ext cx="1729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BIBLIOGRAFIE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1594" y="2999994"/>
            <a:ext cx="1105154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indent="-88900">
              <a:lnSpc>
                <a:spcPct val="100000"/>
              </a:lnSpc>
              <a:spcBef>
                <a:spcPts val="100"/>
              </a:spcBef>
              <a:buSzPct val="94444"/>
              <a:buChar char="•"/>
              <a:tabLst>
                <a:tab pos="91440" algn="l"/>
              </a:tabLst>
            </a:pPr>
            <a:r>
              <a:rPr dirty="0" sz="1800">
                <a:latin typeface="Microsoft Sans Serif"/>
                <a:cs typeface="Microsoft Sans Serif"/>
              </a:rPr>
              <a:t>Pană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Dindelegan,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Gabriela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i="1">
                <a:latin typeface="Arial"/>
                <a:cs typeface="Arial"/>
              </a:rPr>
              <a:t>Sintaxa</a:t>
            </a:r>
            <a:r>
              <a:rPr dirty="0" sz="1800" spc="-4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propoziției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și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frazei</a:t>
            </a:r>
            <a:r>
              <a:rPr dirty="0" sz="1800">
                <a:latin typeface="Microsoft Sans Serif"/>
                <a:cs typeface="Microsoft Sans Serif"/>
              </a:rPr>
              <a:t>,</a:t>
            </a:r>
            <a:r>
              <a:rPr dirty="0" sz="1800" spc="4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Editura Humanitas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Educațional,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București,</a:t>
            </a:r>
            <a:r>
              <a:rPr dirty="0" sz="1800" spc="-5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2002.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91440" indent="-88900">
              <a:lnSpc>
                <a:spcPct val="100000"/>
              </a:lnSpc>
              <a:spcBef>
                <a:spcPts val="5"/>
              </a:spcBef>
              <a:buSzPct val="94444"/>
              <a:buChar char="•"/>
              <a:tabLst>
                <a:tab pos="91440" algn="l"/>
              </a:tabLst>
            </a:pPr>
            <a:r>
              <a:rPr dirty="0" sz="1800">
                <a:latin typeface="Microsoft Sans Serif"/>
                <a:cs typeface="Microsoft Sans Serif"/>
              </a:rPr>
              <a:t>Suciu,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Cornelia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i="1">
                <a:latin typeface="Arial"/>
                <a:cs typeface="Arial"/>
              </a:rPr>
              <a:t>Gramatică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practică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pentru</a:t>
            </a:r>
            <a:r>
              <a:rPr dirty="0" sz="1800" spc="-4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elevi</a:t>
            </a:r>
            <a:r>
              <a:rPr dirty="0" sz="1800">
                <a:latin typeface="Microsoft Sans Serif"/>
                <a:cs typeface="Microsoft Sans Serif"/>
              </a:rPr>
              <a:t>,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Editura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Paralela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45,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Pitești,</a:t>
            </a:r>
            <a:r>
              <a:rPr dirty="0" sz="1800" spc="-2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2014.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91440" indent="-88900">
              <a:lnSpc>
                <a:spcPct val="100000"/>
              </a:lnSpc>
              <a:buSzPct val="94444"/>
              <a:buChar char="•"/>
              <a:tabLst>
                <a:tab pos="91440" algn="l"/>
              </a:tabLst>
            </a:pPr>
            <a:r>
              <a:rPr dirty="0" sz="1800">
                <a:latin typeface="Microsoft Sans Serif"/>
                <a:cs typeface="Microsoft Sans Serif"/>
              </a:rPr>
              <a:t>Vlăduț,</a:t>
            </a:r>
            <a:r>
              <a:rPr dirty="0" sz="1800" spc="-1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Anca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-10">
                <a:latin typeface="Microsoft Sans Serif"/>
                <a:cs typeface="Microsoft Sans Serif"/>
              </a:rPr>
              <a:t> </a:t>
            </a:r>
            <a:r>
              <a:rPr dirty="0" sz="1800" i="1">
                <a:latin typeface="Arial"/>
                <a:cs typeface="Arial"/>
              </a:rPr>
              <a:t>Sintaxa</a:t>
            </a:r>
            <a:r>
              <a:rPr dirty="0" sz="1800" spc="-5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frazei</a:t>
            </a:r>
            <a:r>
              <a:rPr dirty="0" sz="1800" spc="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în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limba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română</a:t>
            </a:r>
            <a:r>
              <a:rPr dirty="0" sz="1800">
                <a:latin typeface="Microsoft Sans Serif"/>
                <a:cs typeface="Microsoft Sans Serif"/>
              </a:rPr>
              <a:t>,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Editura</a:t>
            </a:r>
            <a:r>
              <a:rPr dirty="0" sz="1800" spc="-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Mica</a:t>
            </a:r>
            <a:r>
              <a:rPr dirty="0" sz="1800" spc="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Valahie,</a:t>
            </a:r>
            <a:r>
              <a:rPr dirty="0" sz="1800" spc="-3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București,</a:t>
            </a:r>
            <a:r>
              <a:rPr dirty="0" sz="1800" spc="-5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2017.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Microsoft Sans Serif"/>
              <a:buChar char="•"/>
            </a:pPr>
            <a:endParaRPr sz="1800">
              <a:latin typeface="Microsoft Sans Serif"/>
              <a:cs typeface="Microsoft Sans Serif"/>
            </a:endParaRPr>
          </a:p>
          <a:p>
            <a:pPr marL="91440" indent="-88900">
              <a:lnSpc>
                <a:spcPct val="100000"/>
              </a:lnSpc>
              <a:buSzPct val="94444"/>
              <a:buChar char="•"/>
              <a:tabLst>
                <a:tab pos="91440" algn="l"/>
              </a:tabLst>
            </a:pPr>
            <a:r>
              <a:rPr dirty="0" sz="1800">
                <a:latin typeface="Microsoft Sans Serif"/>
                <a:cs typeface="Microsoft Sans Serif"/>
              </a:rPr>
              <a:t>Zafiu,</a:t>
            </a:r>
            <a:r>
              <a:rPr dirty="0" sz="1800" spc="-2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Rodica</a:t>
            </a:r>
            <a:r>
              <a:rPr dirty="0" sz="1800" spc="25">
                <a:latin typeface="Microsoft Sans Serif"/>
                <a:cs typeface="Microsoft Sans Serif"/>
              </a:rPr>
              <a:t> </a:t>
            </a:r>
            <a:r>
              <a:rPr dirty="0" sz="1800" spc="470">
                <a:latin typeface="Microsoft Sans Serif"/>
                <a:cs typeface="Microsoft Sans Serif"/>
              </a:rPr>
              <a:t>–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 i="1">
                <a:latin typeface="Arial"/>
                <a:cs typeface="Arial"/>
              </a:rPr>
              <a:t>Diversitate</a:t>
            </a:r>
            <a:r>
              <a:rPr dirty="0" sz="1800" spc="-5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stilistică</a:t>
            </a:r>
            <a:r>
              <a:rPr dirty="0" sz="1800" spc="-8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în</a:t>
            </a:r>
            <a:r>
              <a:rPr dirty="0" sz="1800" spc="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limba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română</a:t>
            </a:r>
            <a:r>
              <a:rPr dirty="0" sz="1800">
                <a:latin typeface="Microsoft Sans Serif"/>
                <a:cs typeface="Microsoft Sans Serif"/>
              </a:rPr>
              <a:t>,</a:t>
            </a:r>
            <a:r>
              <a:rPr dirty="0" sz="1800" spc="1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Editura</a:t>
            </a:r>
            <a:r>
              <a:rPr dirty="0" sz="1800" spc="-15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Humanitas,</a:t>
            </a:r>
            <a:r>
              <a:rPr dirty="0" sz="1800" spc="-40">
                <a:latin typeface="Microsoft Sans Serif"/>
                <a:cs typeface="Microsoft Sans Serif"/>
              </a:rPr>
              <a:t> </a:t>
            </a:r>
            <a:r>
              <a:rPr dirty="0" sz="1800">
                <a:latin typeface="Microsoft Sans Serif"/>
                <a:cs typeface="Microsoft Sans Serif"/>
              </a:rPr>
              <a:t>București,</a:t>
            </a:r>
            <a:r>
              <a:rPr dirty="0" sz="1800" spc="-40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2001.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901445"/>
            <a:ext cx="476504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1130" algn="l"/>
              </a:tabLst>
            </a:pPr>
            <a:r>
              <a:rPr dirty="0" sz="5400"/>
              <a:t>Tipuri</a:t>
            </a:r>
            <a:r>
              <a:rPr dirty="0" sz="5400" spc="-305"/>
              <a:t> </a:t>
            </a:r>
            <a:r>
              <a:rPr dirty="0" sz="5400" spc="-25"/>
              <a:t>de</a:t>
            </a:r>
            <a:r>
              <a:rPr dirty="0" sz="5400"/>
              <a:t>	</a:t>
            </a:r>
            <a:r>
              <a:rPr dirty="0" sz="5400" spc="-10"/>
              <a:t>Subiect</a:t>
            </a:r>
            <a:endParaRPr sz="5400"/>
          </a:p>
        </p:txBody>
      </p:sp>
      <p:grpSp>
        <p:nvGrpSpPr>
          <p:cNvPr id="4" name="object 4" descr=""/>
          <p:cNvGrpSpPr/>
          <p:nvPr/>
        </p:nvGrpSpPr>
        <p:grpSpPr>
          <a:xfrm>
            <a:off x="789431" y="2093976"/>
            <a:ext cx="521334" cy="518159"/>
            <a:chOff x="789431" y="2093976"/>
            <a:chExt cx="521334" cy="518159"/>
          </a:xfrm>
        </p:grpSpPr>
        <p:sp>
          <p:nvSpPr>
            <p:cNvPr id="5" name="object 5" descr=""/>
            <p:cNvSpPr/>
            <p:nvPr/>
          </p:nvSpPr>
          <p:spPr>
            <a:xfrm>
              <a:off x="794003" y="2098548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4" h="509269">
                  <a:moveTo>
                    <a:pt x="417029" y="0"/>
                  </a:moveTo>
                  <a:lnTo>
                    <a:pt x="95034" y="0"/>
                  </a:lnTo>
                  <a:lnTo>
                    <a:pt x="58041" y="7467"/>
                  </a:lnTo>
                  <a:lnTo>
                    <a:pt x="27833" y="27828"/>
                  </a:lnTo>
                  <a:lnTo>
                    <a:pt x="7467" y="58025"/>
                  </a:lnTo>
                  <a:lnTo>
                    <a:pt x="0" y="94996"/>
                  </a:lnTo>
                  <a:lnTo>
                    <a:pt x="0" y="414019"/>
                  </a:lnTo>
                  <a:lnTo>
                    <a:pt x="7467" y="450990"/>
                  </a:lnTo>
                  <a:lnTo>
                    <a:pt x="27833" y="481187"/>
                  </a:lnTo>
                  <a:lnTo>
                    <a:pt x="58041" y="501548"/>
                  </a:lnTo>
                  <a:lnTo>
                    <a:pt x="95034" y="509015"/>
                  </a:lnTo>
                  <a:lnTo>
                    <a:pt x="417029" y="509015"/>
                  </a:lnTo>
                  <a:lnTo>
                    <a:pt x="454022" y="501548"/>
                  </a:lnTo>
                  <a:lnTo>
                    <a:pt x="484230" y="481187"/>
                  </a:lnTo>
                  <a:lnTo>
                    <a:pt x="504596" y="450990"/>
                  </a:lnTo>
                  <a:lnTo>
                    <a:pt x="512064" y="414019"/>
                  </a:lnTo>
                  <a:lnTo>
                    <a:pt x="512064" y="94996"/>
                  </a:lnTo>
                  <a:lnTo>
                    <a:pt x="504596" y="58025"/>
                  </a:lnTo>
                  <a:lnTo>
                    <a:pt x="484230" y="27828"/>
                  </a:lnTo>
                  <a:lnTo>
                    <a:pt x="454022" y="7467"/>
                  </a:lnTo>
                  <a:lnTo>
                    <a:pt x="417029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4003" y="2098548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4" h="509269">
                  <a:moveTo>
                    <a:pt x="0" y="94996"/>
                  </a:moveTo>
                  <a:lnTo>
                    <a:pt x="7467" y="58025"/>
                  </a:lnTo>
                  <a:lnTo>
                    <a:pt x="27833" y="27828"/>
                  </a:lnTo>
                  <a:lnTo>
                    <a:pt x="58041" y="7467"/>
                  </a:lnTo>
                  <a:lnTo>
                    <a:pt x="95034" y="0"/>
                  </a:lnTo>
                  <a:lnTo>
                    <a:pt x="417029" y="0"/>
                  </a:lnTo>
                  <a:lnTo>
                    <a:pt x="454022" y="7467"/>
                  </a:lnTo>
                  <a:lnTo>
                    <a:pt x="484230" y="27828"/>
                  </a:lnTo>
                  <a:lnTo>
                    <a:pt x="504596" y="58025"/>
                  </a:lnTo>
                  <a:lnTo>
                    <a:pt x="512064" y="94996"/>
                  </a:lnTo>
                  <a:lnTo>
                    <a:pt x="512064" y="414019"/>
                  </a:lnTo>
                  <a:lnTo>
                    <a:pt x="504596" y="450990"/>
                  </a:lnTo>
                  <a:lnTo>
                    <a:pt x="484230" y="481187"/>
                  </a:lnTo>
                  <a:lnTo>
                    <a:pt x="454022" y="501548"/>
                  </a:lnTo>
                  <a:lnTo>
                    <a:pt x="417029" y="509015"/>
                  </a:lnTo>
                  <a:lnTo>
                    <a:pt x="95034" y="509015"/>
                  </a:lnTo>
                  <a:lnTo>
                    <a:pt x="58041" y="501548"/>
                  </a:lnTo>
                  <a:lnTo>
                    <a:pt x="27833" y="481187"/>
                  </a:lnTo>
                  <a:lnTo>
                    <a:pt x="7467" y="450990"/>
                  </a:lnTo>
                  <a:lnTo>
                    <a:pt x="0" y="414019"/>
                  </a:lnTo>
                  <a:lnTo>
                    <a:pt x="0" y="94996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2139696"/>
              <a:ext cx="341375" cy="423672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789431" y="3477767"/>
            <a:ext cx="521334" cy="521334"/>
            <a:chOff x="789431" y="3477767"/>
            <a:chExt cx="521334" cy="521334"/>
          </a:xfrm>
        </p:grpSpPr>
        <p:sp>
          <p:nvSpPr>
            <p:cNvPr id="9" name="object 9" descr=""/>
            <p:cNvSpPr/>
            <p:nvPr/>
          </p:nvSpPr>
          <p:spPr>
            <a:xfrm>
              <a:off x="794003" y="3482339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4" h="512445">
                  <a:moveTo>
                    <a:pt x="416471" y="0"/>
                  </a:moveTo>
                  <a:lnTo>
                    <a:pt x="95592" y="0"/>
                  </a:lnTo>
                  <a:lnTo>
                    <a:pt x="58384" y="7512"/>
                  </a:lnTo>
                  <a:lnTo>
                    <a:pt x="27998" y="28003"/>
                  </a:lnTo>
                  <a:lnTo>
                    <a:pt x="7512" y="58400"/>
                  </a:lnTo>
                  <a:lnTo>
                    <a:pt x="0" y="95631"/>
                  </a:lnTo>
                  <a:lnTo>
                    <a:pt x="0" y="416433"/>
                  </a:lnTo>
                  <a:lnTo>
                    <a:pt x="7512" y="453663"/>
                  </a:lnTo>
                  <a:lnTo>
                    <a:pt x="27998" y="484060"/>
                  </a:lnTo>
                  <a:lnTo>
                    <a:pt x="58384" y="504551"/>
                  </a:lnTo>
                  <a:lnTo>
                    <a:pt x="95592" y="512063"/>
                  </a:lnTo>
                  <a:lnTo>
                    <a:pt x="416471" y="512063"/>
                  </a:lnTo>
                  <a:lnTo>
                    <a:pt x="453679" y="504551"/>
                  </a:lnTo>
                  <a:lnTo>
                    <a:pt x="484065" y="484060"/>
                  </a:lnTo>
                  <a:lnTo>
                    <a:pt x="504551" y="453663"/>
                  </a:lnTo>
                  <a:lnTo>
                    <a:pt x="512064" y="416433"/>
                  </a:lnTo>
                  <a:lnTo>
                    <a:pt x="512064" y="95631"/>
                  </a:lnTo>
                  <a:lnTo>
                    <a:pt x="504551" y="58400"/>
                  </a:lnTo>
                  <a:lnTo>
                    <a:pt x="484065" y="28003"/>
                  </a:lnTo>
                  <a:lnTo>
                    <a:pt x="453679" y="7512"/>
                  </a:lnTo>
                  <a:lnTo>
                    <a:pt x="416471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4003" y="3482339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4" h="512445">
                  <a:moveTo>
                    <a:pt x="0" y="95631"/>
                  </a:moveTo>
                  <a:lnTo>
                    <a:pt x="7512" y="58400"/>
                  </a:lnTo>
                  <a:lnTo>
                    <a:pt x="27998" y="28003"/>
                  </a:lnTo>
                  <a:lnTo>
                    <a:pt x="58384" y="7512"/>
                  </a:lnTo>
                  <a:lnTo>
                    <a:pt x="95592" y="0"/>
                  </a:lnTo>
                  <a:lnTo>
                    <a:pt x="416471" y="0"/>
                  </a:lnTo>
                  <a:lnTo>
                    <a:pt x="453679" y="7512"/>
                  </a:lnTo>
                  <a:lnTo>
                    <a:pt x="484065" y="28003"/>
                  </a:lnTo>
                  <a:lnTo>
                    <a:pt x="504551" y="58400"/>
                  </a:lnTo>
                  <a:lnTo>
                    <a:pt x="512064" y="95631"/>
                  </a:lnTo>
                  <a:lnTo>
                    <a:pt x="512064" y="416433"/>
                  </a:lnTo>
                  <a:lnTo>
                    <a:pt x="504551" y="453663"/>
                  </a:lnTo>
                  <a:lnTo>
                    <a:pt x="484065" y="484060"/>
                  </a:lnTo>
                  <a:lnTo>
                    <a:pt x="453679" y="504551"/>
                  </a:lnTo>
                  <a:lnTo>
                    <a:pt x="416471" y="512063"/>
                  </a:lnTo>
                  <a:lnTo>
                    <a:pt x="95592" y="512063"/>
                  </a:lnTo>
                  <a:lnTo>
                    <a:pt x="58384" y="504551"/>
                  </a:lnTo>
                  <a:lnTo>
                    <a:pt x="27998" y="484060"/>
                  </a:lnTo>
                  <a:lnTo>
                    <a:pt x="7512" y="453663"/>
                  </a:lnTo>
                  <a:lnTo>
                    <a:pt x="0" y="416433"/>
                  </a:lnTo>
                  <a:lnTo>
                    <a:pt x="0" y="95631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7823" y="3523487"/>
              <a:ext cx="341375" cy="426720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789431" y="4861559"/>
            <a:ext cx="521334" cy="521334"/>
            <a:chOff x="789431" y="4861559"/>
            <a:chExt cx="521334" cy="521334"/>
          </a:xfrm>
        </p:grpSpPr>
        <p:sp>
          <p:nvSpPr>
            <p:cNvPr id="13" name="object 13" descr=""/>
            <p:cNvSpPr/>
            <p:nvPr/>
          </p:nvSpPr>
          <p:spPr>
            <a:xfrm>
              <a:off x="794003" y="4866131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4" h="512445">
                  <a:moveTo>
                    <a:pt x="416471" y="0"/>
                  </a:moveTo>
                  <a:lnTo>
                    <a:pt x="95592" y="0"/>
                  </a:lnTo>
                  <a:lnTo>
                    <a:pt x="58384" y="7512"/>
                  </a:lnTo>
                  <a:lnTo>
                    <a:pt x="27998" y="28003"/>
                  </a:lnTo>
                  <a:lnTo>
                    <a:pt x="7512" y="58400"/>
                  </a:lnTo>
                  <a:lnTo>
                    <a:pt x="0" y="95630"/>
                  </a:lnTo>
                  <a:lnTo>
                    <a:pt x="0" y="416432"/>
                  </a:lnTo>
                  <a:lnTo>
                    <a:pt x="7512" y="453663"/>
                  </a:lnTo>
                  <a:lnTo>
                    <a:pt x="27998" y="484060"/>
                  </a:lnTo>
                  <a:lnTo>
                    <a:pt x="58384" y="504551"/>
                  </a:lnTo>
                  <a:lnTo>
                    <a:pt x="95592" y="512063"/>
                  </a:lnTo>
                  <a:lnTo>
                    <a:pt x="416471" y="512063"/>
                  </a:lnTo>
                  <a:lnTo>
                    <a:pt x="453679" y="504551"/>
                  </a:lnTo>
                  <a:lnTo>
                    <a:pt x="484065" y="484060"/>
                  </a:lnTo>
                  <a:lnTo>
                    <a:pt x="504551" y="453663"/>
                  </a:lnTo>
                  <a:lnTo>
                    <a:pt x="512064" y="416432"/>
                  </a:lnTo>
                  <a:lnTo>
                    <a:pt x="512064" y="95630"/>
                  </a:lnTo>
                  <a:lnTo>
                    <a:pt x="504551" y="58400"/>
                  </a:lnTo>
                  <a:lnTo>
                    <a:pt x="484065" y="28003"/>
                  </a:lnTo>
                  <a:lnTo>
                    <a:pt x="453679" y="7512"/>
                  </a:lnTo>
                  <a:lnTo>
                    <a:pt x="416471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94003" y="4866131"/>
              <a:ext cx="512445" cy="512445"/>
            </a:xfrm>
            <a:custGeom>
              <a:avLst/>
              <a:gdLst/>
              <a:ahLst/>
              <a:cxnLst/>
              <a:rect l="l" t="t" r="r" b="b"/>
              <a:pathLst>
                <a:path w="512444" h="512445">
                  <a:moveTo>
                    <a:pt x="0" y="95630"/>
                  </a:moveTo>
                  <a:lnTo>
                    <a:pt x="7512" y="58400"/>
                  </a:lnTo>
                  <a:lnTo>
                    <a:pt x="27998" y="28003"/>
                  </a:lnTo>
                  <a:lnTo>
                    <a:pt x="58384" y="7512"/>
                  </a:lnTo>
                  <a:lnTo>
                    <a:pt x="95592" y="0"/>
                  </a:lnTo>
                  <a:lnTo>
                    <a:pt x="416471" y="0"/>
                  </a:lnTo>
                  <a:lnTo>
                    <a:pt x="453679" y="7512"/>
                  </a:lnTo>
                  <a:lnTo>
                    <a:pt x="484065" y="28003"/>
                  </a:lnTo>
                  <a:lnTo>
                    <a:pt x="504551" y="58400"/>
                  </a:lnTo>
                  <a:lnTo>
                    <a:pt x="512064" y="95630"/>
                  </a:lnTo>
                  <a:lnTo>
                    <a:pt x="512064" y="416432"/>
                  </a:lnTo>
                  <a:lnTo>
                    <a:pt x="504551" y="453663"/>
                  </a:lnTo>
                  <a:lnTo>
                    <a:pt x="484065" y="484060"/>
                  </a:lnTo>
                  <a:lnTo>
                    <a:pt x="453679" y="504551"/>
                  </a:lnTo>
                  <a:lnTo>
                    <a:pt x="416471" y="512063"/>
                  </a:lnTo>
                  <a:lnTo>
                    <a:pt x="95592" y="512063"/>
                  </a:lnTo>
                  <a:lnTo>
                    <a:pt x="58384" y="504551"/>
                  </a:lnTo>
                  <a:lnTo>
                    <a:pt x="27998" y="484060"/>
                  </a:lnTo>
                  <a:lnTo>
                    <a:pt x="7512" y="453663"/>
                  </a:lnTo>
                  <a:lnTo>
                    <a:pt x="0" y="416432"/>
                  </a:lnTo>
                  <a:lnTo>
                    <a:pt x="0" y="9563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7823" y="4907279"/>
              <a:ext cx="341375" cy="426720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789431" y="6248400"/>
            <a:ext cx="521334" cy="518159"/>
            <a:chOff x="789431" y="6248400"/>
            <a:chExt cx="521334" cy="518159"/>
          </a:xfrm>
        </p:grpSpPr>
        <p:sp>
          <p:nvSpPr>
            <p:cNvPr id="17" name="object 17" descr=""/>
            <p:cNvSpPr/>
            <p:nvPr/>
          </p:nvSpPr>
          <p:spPr>
            <a:xfrm>
              <a:off x="794003" y="6252972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4" h="509270">
                  <a:moveTo>
                    <a:pt x="417029" y="0"/>
                  </a:moveTo>
                  <a:lnTo>
                    <a:pt x="95034" y="0"/>
                  </a:lnTo>
                  <a:lnTo>
                    <a:pt x="58041" y="7467"/>
                  </a:lnTo>
                  <a:lnTo>
                    <a:pt x="27833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14019"/>
                  </a:lnTo>
                  <a:lnTo>
                    <a:pt x="7467" y="450990"/>
                  </a:lnTo>
                  <a:lnTo>
                    <a:pt x="27833" y="481187"/>
                  </a:lnTo>
                  <a:lnTo>
                    <a:pt x="58041" y="501548"/>
                  </a:lnTo>
                  <a:lnTo>
                    <a:pt x="95034" y="509015"/>
                  </a:lnTo>
                  <a:lnTo>
                    <a:pt x="417029" y="509015"/>
                  </a:lnTo>
                  <a:lnTo>
                    <a:pt x="454022" y="501548"/>
                  </a:lnTo>
                  <a:lnTo>
                    <a:pt x="484230" y="481187"/>
                  </a:lnTo>
                  <a:lnTo>
                    <a:pt x="504596" y="450990"/>
                  </a:lnTo>
                  <a:lnTo>
                    <a:pt x="512064" y="414019"/>
                  </a:lnTo>
                  <a:lnTo>
                    <a:pt x="512064" y="94995"/>
                  </a:lnTo>
                  <a:lnTo>
                    <a:pt x="504596" y="58025"/>
                  </a:lnTo>
                  <a:lnTo>
                    <a:pt x="484230" y="27828"/>
                  </a:lnTo>
                  <a:lnTo>
                    <a:pt x="454022" y="7467"/>
                  </a:lnTo>
                  <a:lnTo>
                    <a:pt x="417029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94003" y="6252972"/>
              <a:ext cx="512445" cy="509270"/>
            </a:xfrm>
            <a:custGeom>
              <a:avLst/>
              <a:gdLst/>
              <a:ahLst/>
              <a:cxnLst/>
              <a:rect l="l" t="t" r="r" b="b"/>
              <a:pathLst>
                <a:path w="512444" h="509270">
                  <a:moveTo>
                    <a:pt x="0" y="94995"/>
                  </a:moveTo>
                  <a:lnTo>
                    <a:pt x="7467" y="58025"/>
                  </a:lnTo>
                  <a:lnTo>
                    <a:pt x="27833" y="27828"/>
                  </a:lnTo>
                  <a:lnTo>
                    <a:pt x="58041" y="7467"/>
                  </a:lnTo>
                  <a:lnTo>
                    <a:pt x="95034" y="0"/>
                  </a:lnTo>
                  <a:lnTo>
                    <a:pt x="417029" y="0"/>
                  </a:lnTo>
                  <a:lnTo>
                    <a:pt x="454022" y="7467"/>
                  </a:lnTo>
                  <a:lnTo>
                    <a:pt x="484230" y="27828"/>
                  </a:lnTo>
                  <a:lnTo>
                    <a:pt x="504596" y="58025"/>
                  </a:lnTo>
                  <a:lnTo>
                    <a:pt x="512064" y="94995"/>
                  </a:lnTo>
                  <a:lnTo>
                    <a:pt x="512064" y="414019"/>
                  </a:lnTo>
                  <a:lnTo>
                    <a:pt x="504596" y="450990"/>
                  </a:lnTo>
                  <a:lnTo>
                    <a:pt x="484230" y="481187"/>
                  </a:lnTo>
                  <a:lnTo>
                    <a:pt x="454022" y="501548"/>
                  </a:lnTo>
                  <a:lnTo>
                    <a:pt x="417029" y="509015"/>
                  </a:lnTo>
                  <a:lnTo>
                    <a:pt x="95034" y="509015"/>
                  </a:lnTo>
                  <a:lnTo>
                    <a:pt x="58041" y="501548"/>
                  </a:lnTo>
                  <a:lnTo>
                    <a:pt x="27833" y="481187"/>
                  </a:lnTo>
                  <a:lnTo>
                    <a:pt x="7467" y="450990"/>
                  </a:lnTo>
                  <a:lnTo>
                    <a:pt x="0" y="414019"/>
                  </a:lnTo>
                  <a:lnTo>
                    <a:pt x="0" y="94995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823" y="6294119"/>
              <a:ext cx="341375" cy="423672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1518666" y="1834689"/>
            <a:ext cx="5349240" cy="5328285"/>
          </a:xfrm>
          <a:prstGeom prst="rect">
            <a:avLst/>
          </a:prstGeom>
        </p:spPr>
        <p:txBody>
          <a:bodyPr wrap="square" lIns="0" tIns="2559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4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Subiect</a:t>
            </a:r>
            <a:r>
              <a:rPr dirty="0" sz="28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exprimat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Apare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concret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propoziție: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Elevul</a:t>
            </a:r>
            <a:r>
              <a:rPr dirty="0" sz="20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citește."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Subiect</a:t>
            </a:r>
            <a:r>
              <a:rPr dirty="0" sz="28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inclus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Inclus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verb: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Mergem</a:t>
            </a:r>
            <a:r>
              <a:rPr dirty="0" sz="2000" spc="-7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școală."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Subiect</a:t>
            </a:r>
            <a:r>
              <a:rPr dirty="0" sz="28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subînțeles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Dedus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din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context: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"A</a:t>
            </a:r>
            <a:r>
              <a:rPr dirty="0" sz="2000" spc="-1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plecat.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(El)</a:t>
            </a:r>
            <a:r>
              <a:rPr dirty="0" sz="2000" spc="-6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14">
                <a:solidFill>
                  <a:srgbClr val="454240"/>
                </a:solidFill>
                <a:latin typeface="Times New Roman"/>
                <a:cs typeface="Times New Roman"/>
              </a:rPr>
              <a:t>Va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reveni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mâine."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Subiect</a:t>
            </a:r>
            <a:r>
              <a:rPr dirty="0" sz="2800" spc="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nedeterminat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Cineva</a:t>
            </a:r>
            <a:r>
              <a:rPr dirty="0" sz="2000" spc="-2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bătut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ușă."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CF9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2352243"/>
            <a:ext cx="816927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Predicatul</a:t>
            </a:r>
            <a:r>
              <a:rPr dirty="0" sz="5400" spc="-65"/>
              <a:t> </a:t>
            </a:r>
            <a:r>
              <a:rPr dirty="0" sz="5400"/>
              <a:t>-</a:t>
            </a:r>
            <a:r>
              <a:rPr dirty="0" sz="5400" spc="-40"/>
              <a:t> </a:t>
            </a:r>
            <a:r>
              <a:rPr dirty="0" sz="5400"/>
              <a:t>Inima</a:t>
            </a:r>
            <a:r>
              <a:rPr dirty="0" sz="5400" spc="-40"/>
              <a:t> </a:t>
            </a:r>
            <a:r>
              <a:rPr dirty="0" sz="5400" spc="-10"/>
              <a:t>Propoziției</a:t>
            </a:r>
            <a:endParaRPr sz="5400"/>
          </a:p>
        </p:txBody>
      </p:sp>
      <p:grpSp>
        <p:nvGrpSpPr>
          <p:cNvPr id="4" name="object 4" descr=""/>
          <p:cNvGrpSpPr/>
          <p:nvPr/>
        </p:nvGrpSpPr>
        <p:grpSpPr>
          <a:xfrm>
            <a:off x="789431" y="3544823"/>
            <a:ext cx="4206240" cy="2192020"/>
            <a:chOff x="789431" y="3544823"/>
            <a:chExt cx="4206240" cy="2192020"/>
          </a:xfrm>
        </p:grpSpPr>
        <p:sp>
          <p:nvSpPr>
            <p:cNvPr id="5" name="object 5" descr=""/>
            <p:cNvSpPr/>
            <p:nvPr/>
          </p:nvSpPr>
          <p:spPr>
            <a:xfrm>
              <a:off x="794003" y="3549395"/>
              <a:ext cx="4197350" cy="2182495"/>
            </a:xfrm>
            <a:custGeom>
              <a:avLst/>
              <a:gdLst/>
              <a:ahLst/>
              <a:cxnLst/>
              <a:rect l="l" t="t" r="r" b="b"/>
              <a:pathLst>
                <a:path w="4197350" h="2182495">
                  <a:moveTo>
                    <a:pt x="4101846" y="0"/>
                  </a:moveTo>
                  <a:lnTo>
                    <a:pt x="95199" y="0"/>
                  </a:lnTo>
                  <a:lnTo>
                    <a:pt x="58142" y="7489"/>
                  </a:lnTo>
                  <a:lnTo>
                    <a:pt x="27882" y="27908"/>
                  </a:lnTo>
                  <a:lnTo>
                    <a:pt x="7481" y="58185"/>
                  </a:lnTo>
                  <a:lnTo>
                    <a:pt x="0" y="95250"/>
                  </a:lnTo>
                  <a:lnTo>
                    <a:pt x="0" y="2087117"/>
                  </a:lnTo>
                  <a:lnTo>
                    <a:pt x="7481" y="2124182"/>
                  </a:lnTo>
                  <a:lnTo>
                    <a:pt x="27882" y="2154459"/>
                  </a:lnTo>
                  <a:lnTo>
                    <a:pt x="58142" y="2174878"/>
                  </a:lnTo>
                  <a:lnTo>
                    <a:pt x="95199" y="2182367"/>
                  </a:lnTo>
                  <a:lnTo>
                    <a:pt x="4101846" y="2182367"/>
                  </a:lnTo>
                  <a:lnTo>
                    <a:pt x="4138910" y="2174878"/>
                  </a:lnTo>
                  <a:lnTo>
                    <a:pt x="4169187" y="2154459"/>
                  </a:lnTo>
                  <a:lnTo>
                    <a:pt x="4189606" y="2124182"/>
                  </a:lnTo>
                  <a:lnTo>
                    <a:pt x="4197096" y="2087117"/>
                  </a:lnTo>
                  <a:lnTo>
                    <a:pt x="4197096" y="95250"/>
                  </a:lnTo>
                  <a:lnTo>
                    <a:pt x="4189606" y="58185"/>
                  </a:lnTo>
                  <a:lnTo>
                    <a:pt x="4169187" y="27908"/>
                  </a:lnTo>
                  <a:lnTo>
                    <a:pt x="4138910" y="7489"/>
                  </a:lnTo>
                  <a:lnTo>
                    <a:pt x="4101846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94003" y="3549395"/>
              <a:ext cx="4197350" cy="2182495"/>
            </a:xfrm>
            <a:custGeom>
              <a:avLst/>
              <a:gdLst/>
              <a:ahLst/>
              <a:cxnLst/>
              <a:rect l="l" t="t" r="r" b="b"/>
              <a:pathLst>
                <a:path w="4197350" h="2182495">
                  <a:moveTo>
                    <a:pt x="0" y="95250"/>
                  </a:moveTo>
                  <a:lnTo>
                    <a:pt x="7481" y="58185"/>
                  </a:lnTo>
                  <a:lnTo>
                    <a:pt x="27882" y="27908"/>
                  </a:lnTo>
                  <a:lnTo>
                    <a:pt x="58142" y="7489"/>
                  </a:lnTo>
                  <a:lnTo>
                    <a:pt x="95199" y="0"/>
                  </a:lnTo>
                  <a:lnTo>
                    <a:pt x="4101846" y="0"/>
                  </a:lnTo>
                  <a:lnTo>
                    <a:pt x="4138910" y="7489"/>
                  </a:lnTo>
                  <a:lnTo>
                    <a:pt x="4169187" y="27908"/>
                  </a:lnTo>
                  <a:lnTo>
                    <a:pt x="4189606" y="58185"/>
                  </a:lnTo>
                  <a:lnTo>
                    <a:pt x="4197096" y="95250"/>
                  </a:lnTo>
                  <a:lnTo>
                    <a:pt x="4197096" y="2087117"/>
                  </a:lnTo>
                  <a:lnTo>
                    <a:pt x="4189606" y="2124182"/>
                  </a:lnTo>
                  <a:lnTo>
                    <a:pt x="4169187" y="2154459"/>
                  </a:lnTo>
                  <a:lnTo>
                    <a:pt x="4138910" y="2174878"/>
                  </a:lnTo>
                  <a:lnTo>
                    <a:pt x="4101846" y="2182367"/>
                  </a:lnTo>
                  <a:lnTo>
                    <a:pt x="95199" y="2182367"/>
                  </a:lnTo>
                  <a:lnTo>
                    <a:pt x="58142" y="2174878"/>
                  </a:lnTo>
                  <a:lnTo>
                    <a:pt x="27882" y="2154459"/>
                  </a:lnTo>
                  <a:lnTo>
                    <a:pt x="7481" y="2124182"/>
                  </a:lnTo>
                  <a:lnTo>
                    <a:pt x="0" y="2087117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015695" y="3443230"/>
            <a:ext cx="3696335" cy="1670685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Predicat</a:t>
            </a:r>
            <a:r>
              <a:rPr dirty="0" sz="2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verbal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Exprimat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prin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verb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mod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personal.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Exemplu: "Maria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citește</a:t>
            </a:r>
            <a:r>
              <a:rPr dirty="0" sz="2000" spc="-3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carte."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215128" y="3544823"/>
            <a:ext cx="4203700" cy="2192020"/>
            <a:chOff x="5215128" y="3544823"/>
            <a:chExt cx="4203700" cy="2192020"/>
          </a:xfrm>
        </p:grpSpPr>
        <p:sp>
          <p:nvSpPr>
            <p:cNvPr id="9" name="object 9" descr=""/>
            <p:cNvSpPr/>
            <p:nvPr/>
          </p:nvSpPr>
          <p:spPr>
            <a:xfrm>
              <a:off x="5219700" y="3549395"/>
              <a:ext cx="4194175" cy="2182495"/>
            </a:xfrm>
            <a:custGeom>
              <a:avLst/>
              <a:gdLst/>
              <a:ahLst/>
              <a:cxnLst/>
              <a:rect l="l" t="t" r="r" b="b"/>
              <a:pathLst>
                <a:path w="4194175" h="2182495">
                  <a:moveTo>
                    <a:pt x="4098798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2087117"/>
                  </a:lnTo>
                  <a:lnTo>
                    <a:pt x="7489" y="2124182"/>
                  </a:lnTo>
                  <a:lnTo>
                    <a:pt x="27908" y="2154459"/>
                  </a:lnTo>
                  <a:lnTo>
                    <a:pt x="58185" y="2174878"/>
                  </a:lnTo>
                  <a:lnTo>
                    <a:pt x="95250" y="2182367"/>
                  </a:lnTo>
                  <a:lnTo>
                    <a:pt x="4098798" y="2182367"/>
                  </a:lnTo>
                  <a:lnTo>
                    <a:pt x="4135862" y="2174878"/>
                  </a:lnTo>
                  <a:lnTo>
                    <a:pt x="4166139" y="2154459"/>
                  </a:lnTo>
                  <a:lnTo>
                    <a:pt x="4186558" y="2124182"/>
                  </a:lnTo>
                  <a:lnTo>
                    <a:pt x="4194048" y="2087117"/>
                  </a:lnTo>
                  <a:lnTo>
                    <a:pt x="4194048" y="95250"/>
                  </a:lnTo>
                  <a:lnTo>
                    <a:pt x="4186558" y="58185"/>
                  </a:lnTo>
                  <a:lnTo>
                    <a:pt x="4166139" y="27908"/>
                  </a:lnTo>
                  <a:lnTo>
                    <a:pt x="4135862" y="7489"/>
                  </a:lnTo>
                  <a:lnTo>
                    <a:pt x="4098798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19700" y="3549395"/>
              <a:ext cx="4194175" cy="2182495"/>
            </a:xfrm>
            <a:custGeom>
              <a:avLst/>
              <a:gdLst/>
              <a:ahLst/>
              <a:cxnLst/>
              <a:rect l="l" t="t" r="r" b="b"/>
              <a:pathLst>
                <a:path w="4194175" h="2182495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098798" y="0"/>
                  </a:lnTo>
                  <a:lnTo>
                    <a:pt x="4135862" y="7489"/>
                  </a:lnTo>
                  <a:lnTo>
                    <a:pt x="4166139" y="27908"/>
                  </a:lnTo>
                  <a:lnTo>
                    <a:pt x="4186558" y="58185"/>
                  </a:lnTo>
                  <a:lnTo>
                    <a:pt x="4194048" y="95250"/>
                  </a:lnTo>
                  <a:lnTo>
                    <a:pt x="4194048" y="2087117"/>
                  </a:lnTo>
                  <a:lnTo>
                    <a:pt x="4186558" y="2124182"/>
                  </a:lnTo>
                  <a:lnTo>
                    <a:pt x="4166139" y="2154459"/>
                  </a:lnTo>
                  <a:lnTo>
                    <a:pt x="4135862" y="2174878"/>
                  </a:lnTo>
                  <a:lnTo>
                    <a:pt x="4098798" y="2182367"/>
                  </a:lnTo>
                  <a:lnTo>
                    <a:pt x="95250" y="2182367"/>
                  </a:lnTo>
                  <a:lnTo>
                    <a:pt x="58185" y="2174878"/>
                  </a:lnTo>
                  <a:lnTo>
                    <a:pt x="27908" y="2154459"/>
                  </a:lnTo>
                  <a:lnTo>
                    <a:pt x="7489" y="2124182"/>
                  </a:lnTo>
                  <a:lnTo>
                    <a:pt x="0" y="2087117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439917" y="3443230"/>
            <a:ext cx="3512820" cy="2033905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Predicat</a:t>
            </a:r>
            <a:r>
              <a:rPr dirty="0" sz="2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nominal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Format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din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verb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copulativ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și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nume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predicativ.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Exemplu: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"Cerul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este</a:t>
            </a:r>
            <a:r>
              <a:rPr dirty="0" sz="2000" spc="-5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albastru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."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637776" y="3544823"/>
            <a:ext cx="4206240" cy="2192020"/>
            <a:chOff x="9637776" y="3544823"/>
            <a:chExt cx="4206240" cy="2192020"/>
          </a:xfrm>
        </p:grpSpPr>
        <p:sp>
          <p:nvSpPr>
            <p:cNvPr id="13" name="object 13" descr=""/>
            <p:cNvSpPr/>
            <p:nvPr/>
          </p:nvSpPr>
          <p:spPr>
            <a:xfrm>
              <a:off x="9642348" y="3549395"/>
              <a:ext cx="4197350" cy="2182495"/>
            </a:xfrm>
            <a:custGeom>
              <a:avLst/>
              <a:gdLst/>
              <a:ahLst/>
              <a:cxnLst/>
              <a:rect l="l" t="t" r="r" b="b"/>
              <a:pathLst>
                <a:path w="4197350" h="2182495">
                  <a:moveTo>
                    <a:pt x="4101846" y="0"/>
                  </a:moveTo>
                  <a:lnTo>
                    <a:pt x="95250" y="0"/>
                  </a:lnTo>
                  <a:lnTo>
                    <a:pt x="58185" y="7489"/>
                  </a:lnTo>
                  <a:lnTo>
                    <a:pt x="27908" y="27908"/>
                  </a:lnTo>
                  <a:lnTo>
                    <a:pt x="7489" y="58185"/>
                  </a:lnTo>
                  <a:lnTo>
                    <a:pt x="0" y="95250"/>
                  </a:lnTo>
                  <a:lnTo>
                    <a:pt x="0" y="2087117"/>
                  </a:lnTo>
                  <a:lnTo>
                    <a:pt x="7489" y="2124182"/>
                  </a:lnTo>
                  <a:lnTo>
                    <a:pt x="27908" y="2154459"/>
                  </a:lnTo>
                  <a:lnTo>
                    <a:pt x="58185" y="2174878"/>
                  </a:lnTo>
                  <a:lnTo>
                    <a:pt x="95250" y="2182367"/>
                  </a:lnTo>
                  <a:lnTo>
                    <a:pt x="4101846" y="2182367"/>
                  </a:lnTo>
                  <a:lnTo>
                    <a:pt x="4138910" y="2174878"/>
                  </a:lnTo>
                  <a:lnTo>
                    <a:pt x="4169187" y="2154459"/>
                  </a:lnTo>
                  <a:lnTo>
                    <a:pt x="4189606" y="2124182"/>
                  </a:lnTo>
                  <a:lnTo>
                    <a:pt x="4197096" y="2087117"/>
                  </a:lnTo>
                  <a:lnTo>
                    <a:pt x="4197096" y="95250"/>
                  </a:lnTo>
                  <a:lnTo>
                    <a:pt x="4189606" y="58185"/>
                  </a:lnTo>
                  <a:lnTo>
                    <a:pt x="4169187" y="27908"/>
                  </a:lnTo>
                  <a:lnTo>
                    <a:pt x="4138910" y="7489"/>
                  </a:lnTo>
                  <a:lnTo>
                    <a:pt x="4101846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642348" y="3549395"/>
              <a:ext cx="4197350" cy="2182495"/>
            </a:xfrm>
            <a:custGeom>
              <a:avLst/>
              <a:gdLst/>
              <a:ahLst/>
              <a:cxnLst/>
              <a:rect l="l" t="t" r="r" b="b"/>
              <a:pathLst>
                <a:path w="4197350" h="2182495">
                  <a:moveTo>
                    <a:pt x="0" y="95250"/>
                  </a:moveTo>
                  <a:lnTo>
                    <a:pt x="7489" y="58185"/>
                  </a:lnTo>
                  <a:lnTo>
                    <a:pt x="27908" y="27908"/>
                  </a:lnTo>
                  <a:lnTo>
                    <a:pt x="58185" y="7489"/>
                  </a:lnTo>
                  <a:lnTo>
                    <a:pt x="95250" y="0"/>
                  </a:lnTo>
                  <a:lnTo>
                    <a:pt x="4101846" y="0"/>
                  </a:lnTo>
                  <a:lnTo>
                    <a:pt x="4138910" y="7489"/>
                  </a:lnTo>
                  <a:lnTo>
                    <a:pt x="4169187" y="27908"/>
                  </a:lnTo>
                  <a:lnTo>
                    <a:pt x="4189606" y="58185"/>
                  </a:lnTo>
                  <a:lnTo>
                    <a:pt x="4197096" y="95250"/>
                  </a:lnTo>
                  <a:lnTo>
                    <a:pt x="4197096" y="2087117"/>
                  </a:lnTo>
                  <a:lnTo>
                    <a:pt x="4189606" y="2124182"/>
                  </a:lnTo>
                  <a:lnTo>
                    <a:pt x="4169187" y="2154459"/>
                  </a:lnTo>
                  <a:lnTo>
                    <a:pt x="4138910" y="2174878"/>
                  </a:lnTo>
                  <a:lnTo>
                    <a:pt x="4101846" y="2182367"/>
                  </a:lnTo>
                  <a:lnTo>
                    <a:pt x="95250" y="2182367"/>
                  </a:lnTo>
                  <a:lnTo>
                    <a:pt x="58185" y="2174878"/>
                  </a:lnTo>
                  <a:lnTo>
                    <a:pt x="27908" y="2154459"/>
                  </a:lnTo>
                  <a:lnTo>
                    <a:pt x="7489" y="2124182"/>
                  </a:lnTo>
                  <a:lnTo>
                    <a:pt x="0" y="2087117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9864090" y="3443230"/>
            <a:ext cx="3703954" cy="2033905"/>
          </a:xfrm>
          <a:prstGeom prst="rect">
            <a:avLst/>
          </a:prstGeom>
        </p:spPr>
        <p:txBody>
          <a:bodyPr wrap="square" lIns="0" tIns="255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Predicat</a:t>
            </a:r>
            <a:r>
              <a:rPr dirty="0" sz="2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verbal</a:t>
            </a:r>
            <a:r>
              <a:rPr dirty="0" sz="28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compus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Conține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verb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semiauxiliar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și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verb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bază.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Exemplu: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"El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poate</a:t>
            </a:r>
            <a:r>
              <a:rPr dirty="0" sz="2000" spc="-7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merge</a:t>
            </a:r>
            <a:r>
              <a:rPr dirty="0" sz="2000" spc="-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singur."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4802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Atributul</a:t>
            </a:r>
            <a:r>
              <a:rPr dirty="0" sz="5400" spc="-50"/>
              <a:t> </a:t>
            </a:r>
            <a:r>
              <a:rPr dirty="0" sz="5400"/>
              <a:t>-</a:t>
            </a:r>
            <a:r>
              <a:rPr dirty="0" sz="5400" spc="10"/>
              <a:t> </a:t>
            </a:r>
            <a:r>
              <a:rPr dirty="0" sz="5400"/>
              <a:t>Purtătorul</a:t>
            </a:r>
            <a:r>
              <a:rPr dirty="0" sz="5400" spc="-70"/>
              <a:t> </a:t>
            </a:r>
            <a:r>
              <a:rPr dirty="0" sz="5400"/>
              <a:t>de </a:t>
            </a:r>
            <a:r>
              <a:rPr dirty="0" sz="5400" spc="-10"/>
              <a:t>Calități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717295" y="2793211"/>
            <a:ext cx="3986529" cy="117348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1472565">
              <a:lnSpc>
                <a:spcPct val="100000"/>
              </a:lnSpc>
              <a:spcBef>
                <a:spcPts val="202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Atribut</a:t>
            </a:r>
            <a:r>
              <a:rPr dirty="0" sz="28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adjectival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Exprimat prin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adjectiv: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"copil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frumos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"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032247" y="2414016"/>
            <a:ext cx="4566285" cy="4566285"/>
            <a:chOff x="5032247" y="2414016"/>
            <a:chExt cx="4566285" cy="4566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32247" y="2414016"/>
              <a:ext cx="4565904" cy="4565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7063" y="3176016"/>
              <a:ext cx="338328" cy="4236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32247" y="2414016"/>
              <a:ext cx="4565904" cy="45659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52103" y="3566160"/>
              <a:ext cx="338327" cy="423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32247" y="2414016"/>
              <a:ext cx="4565904" cy="45659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5007" y="5791200"/>
              <a:ext cx="338327" cy="4236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2247" y="2414016"/>
              <a:ext cx="4565904" cy="45659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6919" y="5401055"/>
              <a:ext cx="341375" cy="426719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9927081" y="2613361"/>
            <a:ext cx="3205480" cy="1537335"/>
          </a:xfrm>
          <a:prstGeom prst="rect">
            <a:avLst/>
          </a:prstGeom>
        </p:spPr>
        <p:txBody>
          <a:bodyPr wrap="square" lIns="0" tIns="255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Atribut</a:t>
            </a:r>
            <a:r>
              <a:rPr dirty="0" sz="2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substantival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Exprimat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prin</a:t>
            </a:r>
            <a:r>
              <a:rPr dirty="0" sz="2000" spc="-7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substantiv: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"casa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vecinului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"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927081" y="5248356"/>
            <a:ext cx="3943350" cy="1171575"/>
          </a:xfrm>
          <a:prstGeom prst="rect">
            <a:avLst/>
          </a:prstGeom>
        </p:spPr>
        <p:txBody>
          <a:bodyPr wrap="square" lIns="0" tIns="2559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Atribut</a:t>
            </a:r>
            <a:r>
              <a:rPr dirty="0" sz="28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pronominal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Exprimat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prin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pronume: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"caietul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 b="1">
                <a:solidFill>
                  <a:srgbClr val="454240"/>
                </a:solidFill>
                <a:latin typeface="Times New Roman"/>
                <a:cs typeface="Times New Roman"/>
              </a:rPr>
              <a:t>meu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"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44016" y="5248356"/>
            <a:ext cx="3560445" cy="1171575"/>
          </a:xfrm>
          <a:prstGeom prst="rect">
            <a:avLst/>
          </a:prstGeom>
        </p:spPr>
        <p:txBody>
          <a:bodyPr wrap="square" lIns="0" tIns="255905" rIns="0" bIns="0" rtlCol="0" vert="horz">
            <a:spAutoFit/>
          </a:bodyPr>
          <a:lstStyle/>
          <a:p>
            <a:pPr marL="2070100">
              <a:lnSpc>
                <a:spcPct val="100000"/>
              </a:lnSpc>
              <a:spcBef>
                <a:spcPts val="2015"/>
              </a:spcBef>
            </a:pPr>
            <a:r>
              <a:rPr dirty="0" sz="2800">
                <a:solidFill>
                  <a:srgbClr val="454240"/>
                </a:solidFill>
                <a:latin typeface="Times New Roman"/>
                <a:cs typeface="Times New Roman"/>
              </a:rPr>
              <a:t>Alte</a:t>
            </a:r>
            <a:r>
              <a:rPr dirty="0" sz="28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tipuri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Verbale,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adverbiale,</a:t>
            </a:r>
            <a:r>
              <a:rPr dirty="0" sz="2000" spc="-6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interjecționale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861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Complementul</a:t>
            </a:r>
            <a:r>
              <a:rPr dirty="0" sz="5400" spc="-90"/>
              <a:t> </a:t>
            </a:r>
            <a:r>
              <a:rPr dirty="0" sz="5400"/>
              <a:t>Direct -</a:t>
            </a:r>
            <a:r>
              <a:rPr dirty="0" sz="5400" spc="-45"/>
              <a:t> </a:t>
            </a:r>
            <a:r>
              <a:rPr dirty="0" sz="5400"/>
              <a:t>Receptorul</a:t>
            </a:r>
            <a:r>
              <a:rPr dirty="0" sz="5400" spc="-360"/>
              <a:t> </a:t>
            </a:r>
            <a:r>
              <a:rPr dirty="0" sz="5400" spc="-10"/>
              <a:t>Acțiunii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789431" y="2127504"/>
            <a:ext cx="2185670" cy="1316990"/>
            <a:chOff x="789431" y="2127504"/>
            <a:chExt cx="2185670" cy="1316990"/>
          </a:xfrm>
        </p:grpSpPr>
        <p:sp>
          <p:nvSpPr>
            <p:cNvPr id="4" name="object 4" descr=""/>
            <p:cNvSpPr/>
            <p:nvPr/>
          </p:nvSpPr>
          <p:spPr>
            <a:xfrm>
              <a:off x="794003" y="2132076"/>
              <a:ext cx="2176780" cy="1308100"/>
            </a:xfrm>
            <a:custGeom>
              <a:avLst/>
              <a:gdLst/>
              <a:ahLst/>
              <a:cxnLst/>
              <a:rect l="l" t="t" r="r" b="b"/>
              <a:pathLst>
                <a:path w="2176780" h="1308100">
                  <a:moveTo>
                    <a:pt x="2081021" y="0"/>
                  </a:moveTo>
                  <a:lnTo>
                    <a:pt x="95313" y="0"/>
                  </a:lnTo>
                  <a:lnTo>
                    <a:pt x="58212" y="7489"/>
                  </a:lnTo>
                  <a:lnTo>
                    <a:pt x="27916" y="27908"/>
                  </a:lnTo>
                  <a:lnTo>
                    <a:pt x="7490" y="58185"/>
                  </a:lnTo>
                  <a:lnTo>
                    <a:pt x="0" y="95250"/>
                  </a:lnTo>
                  <a:lnTo>
                    <a:pt x="0" y="1212341"/>
                  </a:lnTo>
                  <a:lnTo>
                    <a:pt x="7490" y="1249406"/>
                  </a:lnTo>
                  <a:lnTo>
                    <a:pt x="27916" y="1279683"/>
                  </a:lnTo>
                  <a:lnTo>
                    <a:pt x="58212" y="1300102"/>
                  </a:lnTo>
                  <a:lnTo>
                    <a:pt x="95313" y="1307591"/>
                  </a:lnTo>
                  <a:lnTo>
                    <a:pt x="2081021" y="1307591"/>
                  </a:lnTo>
                  <a:lnTo>
                    <a:pt x="2118086" y="1300102"/>
                  </a:lnTo>
                  <a:lnTo>
                    <a:pt x="2148363" y="1279683"/>
                  </a:lnTo>
                  <a:lnTo>
                    <a:pt x="2168782" y="1249406"/>
                  </a:lnTo>
                  <a:lnTo>
                    <a:pt x="2176272" y="1212341"/>
                  </a:lnTo>
                  <a:lnTo>
                    <a:pt x="2176272" y="95250"/>
                  </a:lnTo>
                  <a:lnTo>
                    <a:pt x="2168782" y="58185"/>
                  </a:lnTo>
                  <a:lnTo>
                    <a:pt x="2148363" y="27908"/>
                  </a:lnTo>
                  <a:lnTo>
                    <a:pt x="2118086" y="7489"/>
                  </a:lnTo>
                  <a:lnTo>
                    <a:pt x="2081021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94003" y="2132076"/>
              <a:ext cx="2176780" cy="1308100"/>
            </a:xfrm>
            <a:custGeom>
              <a:avLst/>
              <a:gdLst/>
              <a:ahLst/>
              <a:cxnLst/>
              <a:rect l="l" t="t" r="r" b="b"/>
              <a:pathLst>
                <a:path w="2176780" h="1308100">
                  <a:moveTo>
                    <a:pt x="0" y="95250"/>
                  </a:moveTo>
                  <a:lnTo>
                    <a:pt x="7490" y="58185"/>
                  </a:lnTo>
                  <a:lnTo>
                    <a:pt x="27916" y="27908"/>
                  </a:lnTo>
                  <a:lnTo>
                    <a:pt x="58212" y="7489"/>
                  </a:lnTo>
                  <a:lnTo>
                    <a:pt x="95313" y="0"/>
                  </a:lnTo>
                  <a:lnTo>
                    <a:pt x="2081021" y="0"/>
                  </a:lnTo>
                  <a:lnTo>
                    <a:pt x="2118086" y="7489"/>
                  </a:lnTo>
                  <a:lnTo>
                    <a:pt x="2148363" y="27908"/>
                  </a:lnTo>
                  <a:lnTo>
                    <a:pt x="2168782" y="58185"/>
                  </a:lnTo>
                  <a:lnTo>
                    <a:pt x="2176272" y="95250"/>
                  </a:lnTo>
                  <a:lnTo>
                    <a:pt x="2176272" y="1212341"/>
                  </a:lnTo>
                  <a:lnTo>
                    <a:pt x="2168782" y="1249406"/>
                  </a:lnTo>
                  <a:lnTo>
                    <a:pt x="2148363" y="1279683"/>
                  </a:lnTo>
                  <a:lnTo>
                    <a:pt x="2118086" y="1300102"/>
                  </a:lnTo>
                  <a:lnTo>
                    <a:pt x="2081021" y="1307591"/>
                  </a:lnTo>
                  <a:lnTo>
                    <a:pt x="95313" y="1307591"/>
                  </a:lnTo>
                  <a:lnTo>
                    <a:pt x="58212" y="1300102"/>
                  </a:lnTo>
                  <a:lnTo>
                    <a:pt x="27916" y="1279683"/>
                  </a:lnTo>
                  <a:lnTo>
                    <a:pt x="7490" y="1249406"/>
                  </a:lnTo>
                  <a:lnTo>
                    <a:pt x="0" y="1212341"/>
                  </a:lnTo>
                  <a:lnTo>
                    <a:pt x="0" y="95250"/>
                  </a:lnTo>
                  <a:close/>
                </a:path>
              </a:pathLst>
            </a:custGeom>
            <a:ln w="9143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2120" y="2584704"/>
              <a:ext cx="316992" cy="399288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3081527" y="3422903"/>
            <a:ext cx="10640695" cy="15240"/>
          </a:xfrm>
          <a:custGeom>
            <a:avLst/>
            <a:gdLst/>
            <a:ahLst/>
            <a:cxnLst/>
            <a:rect l="l" t="t" r="r" b="b"/>
            <a:pathLst>
              <a:path w="10640694" h="15239">
                <a:moveTo>
                  <a:pt x="10637139" y="0"/>
                </a:moveTo>
                <a:lnTo>
                  <a:pt x="3429" y="0"/>
                </a:lnTo>
                <a:lnTo>
                  <a:pt x="0" y="3429"/>
                </a:lnTo>
                <a:lnTo>
                  <a:pt x="0" y="7620"/>
                </a:lnTo>
                <a:lnTo>
                  <a:pt x="0" y="11811"/>
                </a:lnTo>
                <a:lnTo>
                  <a:pt x="3429" y="15240"/>
                </a:lnTo>
                <a:lnTo>
                  <a:pt x="10637139" y="15240"/>
                </a:lnTo>
                <a:lnTo>
                  <a:pt x="10640568" y="11811"/>
                </a:lnTo>
                <a:lnTo>
                  <a:pt x="10640568" y="3429"/>
                </a:lnTo>
                <a:lnTo>
                  <a:pt x="10637139" y="0"/>
                </a:lnTo>
                <a:close/>
              </a:path>
            </a:pathLst>
          </a:custGeom>
          <a:solidFill>
            <a:srgbClr val="DDD2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789431" y="3547871"/>
            <a:ext cx="4358640" cy="1316990"/>
            <a:chOff x="789431" y="3547871"/>
            <a:chExt cx="4358640" cy="1316990"/>
          </a:xfrm>
        </p:grpSpPr>
        <p:sp>
          <p:nvSpPr>
            <p:cNvPr id="9" name="object 9" descr=""/>
            <p:cNvSpPr/>
            <p:nvPr/>
          </p:nvSpPr>
          <p:spPr>
            <a:xfrm>
              <a:off x="794003" y="3552443"/>
              <a:ext cx="4349750" cy="1308100"/>
            </a:xfrm>
            <a:custGeom>
              <a:avLst/>
              <a:gdLst/>
              <a:ahLst/>
              <a:cxnLst/>
              <a:rect l="l" t="t" r="r" b="b"/>
              <a:pathLst>
                <a:path w="4349750" h="1308100">
                  <a:moveTo>
                    <a:pt x="4254246" y="0"/>
                  </a:moveTo>
                  <a:lnTo>
                    <a:pt x="95313" y="0"/>
                  </a:lnTo>
                  <a:lnTo>
                    <a:pt x="58212" y="7489"/>
                  </a:lnTo>
                  <a:lnTo>
                    <a:pt x="27916" y="27908"/>
                  </a:lnTo>
                  <a:lnTo>
                    <a:pt x="7490" y="58185"/>
                  </a:lnTo>
                  <a:lnTo>
                    <a:pt x="0" y="95250"/>
                  </a:lnTo>
                  <a:lnTo>
                    <a:pt x="0" y="1212341"/>
                  </a:lnTo>
                  <a:lnTo>
                    <a:pt x="7490" y="1249406"/>
                  </a:lnTo>
                  <a:lnTo>
                    <a:pt x="27916" y="1279683"/>
                  </a:lnTo>
                  <a:lnTo>
                    <a:pt x="58212" y="1300102"/>
                  </a:lnTo>
                  <a:lnTo>
                    <a:pt x="95313" y="1307591"/>
                  </a:lnTo>
                  <a:lnTo>
                    <a:pt x="4254246" y="1307591"/>
                  </a:lnTo>
                  <a:lnTo>
                    <a:pt x="4291310" y="1300102"/>
                  </a:lnTo>
                  <a:lnTo>
                    <a:pt x="4321587" y="1279683"/>
                  </a:lnTo>
                  <a:lnTo>
                    <a:pt x="4342006" y="1249406"/>
                  </a:lnTo>
                  <a:lnTo>
                    <a:pt x="4349496" y="1212341"/>
                  </a:lnTo>
                  <a:lnTo>
                    <a:pt x="4349496" y="95250"/>
                  </a:lnTo>
                  <a:lnTo>
                    <a:pt x="4342006" y="58185"/>
                  </a:lnTo>
                  <a:lnTo>
                    <a:pt x="4321587" y="27908"/>
                  </a:lnTo>
                  <a:lnTo>
                    <a:pt x="4291310" y="7489"/>
                  </a:lnTo>
                  <a:lnTo>
                    <a:pt x="4254246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94003" y="3552443"/>
              <a:ext cx="4349750" cy="1308100"/>
            </a:xfrm>
            <a:custGeom>
              <a:avLst/>
              <a:gdLst/>
              <a:ahLst/>
              <a:cxnLst/>
              <a:rect l="l" t="t" r="r" b="b"/>
              <a:pathLst>
                <a:path w="4349750" h="1308100">
                  <a:moveTo>
                    <a:pt x="0" y="95250"/>
                  </a:moveTo>
                  <a:lnTo>
                    <a:pt x="7490" y="58185"/>
                  </a:lnTo>
                  <a:lnTo>
                    <a:pt x="27916" y="27908"/>
                  </a:lnTo>
                  <a:lnTo>
                    <a:pt x="58212" y="7489"/>
                  </a:lnTo>
                  <a:lnTo>
                    <a:pt x="95313" y="0"/>
                  </a:lnTo>
                  <a:lnTo>
                    <a:pt x="4254246" y="0"/>
                  </a:lnTo>
                  <a:lnTo>
                    <a:pt x="4291310" y="7489"/>
                  </a:lnTo>
                  <a:lnTo>
                    <a:pt x="4321587" y="27908"/>
                  </a:lnTo>
                  <a:lnTo>
                    <a:pt x="4342006" y="58185"/>
                  </a:lnTo>
                  <a:lnTo>
                    <a:pt x="4349496" y="95250"/>
                  </a:lnTo>
                  <a:lnTo>
                    <a:pt x="4349496" y="1212341"/>
                  </a:lnTo>
                  <a:lnTo>
                    <a:pt x="4342006" y="1249406"/>
                  </a:lnTo>
                  <a:lnTo>
                    <a:pt x="4321587" y="1279683"/>
                  </a:lnTo>
                  <a:lnTo>
                    <a:pt x="4291310" y="1300102"/>
                  </a:lnTo>
                  <a:lnTo>
                    <a:pt x="4254246" y="1307591"/>
                  </a:lnTo>
                  <a:lnTo>
                    <a:pt x="95313" y="1307591"/>
                  </a:lnTo>
                  <a:lnTo>
                    <a:pt x="58212" y="1300102"/>
                  </a:lnTo>
                  <a:lnTo>
                    <a:pt x="27916" y="1279683"/>
                  </a:lnTo>
                  <a:lnTo>
                    <a:pt x="7490" y="1249406"/>
                  </a:lnTo>
                  <a:lnTo>
                    <a:pt x="0" y="1212341"/>
                  </a:lnTo>
                  <a:lnTo>
                    <a:pt x="0" y="95250"/>
                  </a:lnTo>
                  <a:close/>
                </a:path>
              </a:pathLst>
            </a:custGeom>
            <a:ln w="9144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7208" y="4005071"/>
              <a:ext cx="320039" cy="399288"/>
            </a:xfrm>
            <a:prstGeom prst="rect">
              <a:avLst/>
            </a:prstGeom>
          </p:spPr>
        </p:pic>
      </p:grpSp>
      <p:sp>
        <p:nvSpPr>
          <p:cNvPr id="12" name="object 12" descr=""/>
          <p:cNvSpPr/>
          <p:nvPr/>
        </p:nvSpPr>
        <p:spPr>
          <a:xfrm>
            <a:off x="5254752" y="4843271"/>
            <a:ext cx="8467725" cy="15240"/>
          </a:xfrm>
          <a:custGeom>
            <a:avLst/>
            <a:gdLst/>
            <a:ahLst/>
            <a:cxnLst/>
            <a:rect l="l" t="t" r="r" b="b"/>
            <a:pathLst>
              <a:path w="8467725" h="15239">
                <a:moveTo>
                  <a:pt x="8463915" y="0"/>
                </a:moveTo>
                <a:lnTo>
                  <a:pt x="3428" y="0"/>
                </a:lnTo>
                <a:lnTo>
                  <a:pt x="0" y="3428"/>
                </a:lnTo>
                <a:lnTo>
                  <a:pt x="0" y="7619"/>
                </a:lnTo>
                <a:lnTo>
                  <a:pt x="0" y="11811"/>
                </a:lnTo>
                <a:lnTo>
                  <a:pt x="3428" y="15239"/>
                </a:lnTo>
                <a:lnTo>
                  <a:pt x="8463915" y="15239"/>
                </a:lnTo>
                <a:lnTo>
                  <a:pt x="8467344" y="11811"/>
                </a:lnTo>
                <a:lnTo>
                  <a:pt x="8467344" y="3428"/>
                </a:lnTo>
                <a:lnTo>
                  <a:pt x="8463915" y="0"/>
                </a:lnTo>
                <a:close/>
              </a:path>
            </a:pathLst>
          </a:custGeom>
          <a:solidFill>
            <a:srgbClr val="DDD2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789431" y="4968240"/>
            <a:ext cx="6532245" cy="1316990"/>
            <a:chOff x="789431" y="4968240"/>
            <a:chExt cx="6532245" cy="1316990"/>
          </a:xfrm>
        </p:grpSpPr>
        <p:sp>
          <p:nvSpPr>
            <p:cNvPr id="14" name="object 14" descr=""/>
            <p:cNvSpPr/>
            <p:nvPr/>
          </p:nvSpPr>
          <p:spPr>
            <a:xfrm>
              <a:off x="794003" y="4972812"/>
              <a:ext cx="6522720" cy="1308100"/>
            </a:xfrm>
            <a:custGeom>
              <a:avLst/>
              <a:gdLst/>
              <a:ahLst/>
              <a:cxnLst/>
              <a:rect l="l" t="t" r="r" b="b"/>
              <a:pathLst>
                <a:path w="6522720" h="1308100">
                  <a:moveTo>
                    <a:pt x="6427470" y="0"/>
                  </a:moveTo>
                  <a:lnTo>
                    <a:pt x="95313" y="0"/>
                  </a:lnTo>
                  <a:lnTo>
                    <a:pt x="58212" y="7489"/>
                  </a:lnTo>
                  <a:lnTo>
                    <a:pt x="27916" y="27908"/>
                  </a:lnTo>
                  <a:lnTo>
                    <a:pt x="7490" y="58185"/>
                  </a:lnTo>
                  <a:lnTo>
                    <a:pt x="0" y="95250"/>
                  </a:lnTo>
                  <a:lnTo>
                    <a:pt x="0" y="1212342"/>
                  </a:lnTo>
                  <a:lnTo>
                    <a:pt x="7490" y="1249406"/>
                  </a:lnTo>
                  <a:lnTo>
                    <a:pt x="27916" y="1279683"/>
                  </a:lnTo>
                  <a:lnTo>
                    <a:pt x="58212" y="1300102"/>
                  </a:lnTo>
                  <a:lnTo>
                    <a:pt x="95313" y="1307592"/>
                  </a:lnTo>
                  <a:lnTo>
                    <a:pt x="6427470" y="1307592"/>
                  </a:lnTo>
                  <a:lnTo>
                    <a:pt x="6464534" y="1300102"/>
                  </a:lnTo>
                  <a:lnTo>
                    <a:pt x="6494811" y="1279683"/>
                  </a:lnTo>
                  <a:lnTo>
                    <a:pt x="6515230" y="1249406"/>
                  </a:lnTo>
                  <a:lnTo>
                    <a:pt x="6522720" y="1212342"/>
                  </a:lnTo>
                  <a:lnTo>
                    <a:pt x="6522720" y="95250"/>
                  </a:lnTo>
                  <a:lnTo>
                    <a:pt x="6515230" y="58185"/>
                  </a:lnTo>
                  <a:lnTo>
                    <a:pt x="6494811" y="27908"/>
                  </a:lnTo>
                  <a:lnTo>
                    <a:pt x="6464534" y="7489"/>
                  </a:lnTo>
                  <a:lnTo>
                    <a:pt x="6427470" y="0"/>
                  </a:lnTo>
                  <a:close/>
                </a:path>
              </a:pathLst>
            </a:custGeom>
            <a:solidFill>
              <a:srgbClr val="F7EC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94003" y="4972812"/>
              <a:ext cx="6522720" cy="1308100"/>
            </a:xfrm>
            <a:custGeom>
              <a:avLst/>
              <a:gdLst/>
              <a:ahLst/>
              <a:cxnLst/>
              <a:rect l="l" t="t" r="r" b="b"/>
              <a:pathLst>
                <a:path w="6522720" h="1308100">
                  <a:moveTo>
                    <a:pt x="0" y="95250"/>
                  </a:moveTo>
                  <a:lnTo>
                    <a:pt x="7490" y="58185"/>
                  </a:lnTo>
                  <a:lnTo>
                    <a:pt x="27916" y="27908"/>
                  </a:lnTo>
                  <a:lnTo>
                    <a:pt x="58212" y="7489"/>
                  </a:lnTo>
                  <a:lnTo>
                    <a:pt x="95313" y="0"/>
                  </a:lnTo>
                  <a:lnTo>
                    <a:pt x="6427470" y="0"/>
                  </a:lnTo>
                  <a:lnTo>
                    <a:pt x="6464534" y="7489"/>
                  </a:lnTo>
                  <a:lnTo>
                    <a:pt x="6494811" y="27908"/>
                  </a:lnTo>
                  <a:lnTo>
                    <a:pt x="6515230" y="58185"/>
                  </a:lnTo>
                  <a:lnTo>
                    <a:pt x="6522720" y="95250"/>
                  </a:lnTo>
                  <a:lnTo>
                    <a:pt x="6522720" y="1212342"/>
                  </a:lnTo>
                  <a:lnTo>
                    <a:pt x="6515230" y="1249406"/>
                  </a:lnTo>
                  <a:lnTo>
                    <a:pt x="6494811" y="1279683"/>
                  </a:lnTo>
                  <a:lnTo>
                    <a:pt x="6464534" y="1300102"/>
                  </a:lnTo>
                  <a:lnTo>
                    <a:pt x="6427470" y="1307592"/>
                  </a:lnTo>
                  <a:lnTo>
                    <a:pt x="95313" y="1307592"/>
                  </a:lnTo>
                  <a:lnTo>
                    <a:pt x="58212" y="1300102"/>
                  </a:lnTo>
                  <a:lnTo>
                    <a:pt x="27916" y="1279683"/>
                  </a:lnTo>
                  <a:lnTo>
                    <a:pt x="7490" y="1249406"/>
                  </a:lnTo>
                  <a:lnTo>
                    <a:pt x="0" y="1212342"/>
                  </a:lnTo>
                  <a:lnTo>
                    <a:pt x="0" y="95250"/>
                  </a:lnTo>
                  <a:close/>
                </a:path>
              </a:pathLst>
            </a:custGeom>
            <a:ln w="9143">
              <a:solidFill>
                <a:srgbClr val="DDD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3" y="5425440"/>
              <a:ext cx="320039" cy="39928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781304" y="2018176"/>
            <a:ext cx="12887325" cy="5225415"/>
          </a:xfrm>
          <a:prstGeom prst="rect">
            <a:avLst/>
          </a:prstGeom>
        </p:spPr>
        <p:txBody>
          <a:bodyPr wrap="square" lIns="0" tIns="256540" rIns="0" bIns="0" rtlCol="0" vert="horz">
            <a:spAutoFit/>
          </a:bodyPr>
          <a:lstStyle/>
          <a:p>
            <a:pPr marL="2413000">
              <a:lnSpc>
                <a:spcPct val="100000"/>
              </a:lnSpc>
              <a:spcBef>
                <a:spcPts val="2020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Identificare</a:t>
            </a:r>
            <a:endParaRPr sz="2800">
              <a:latin typeface="Times New Roman"/>
              <a:cs typeface="Times New Roman"/>
            </a:endParaRPr>
          </a:p>
          <a:p>
            <a:pPr marL="2413000">
              <a:lnSpc>
                <a:spcPct val="100000"/>
              </a:lnSpc>
              <a:spcBef>
                <a:spcPts val="135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Răspunde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întrebările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"pe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cine?"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sau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"ce?"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4587875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Morfologie</a:t>
            </a:r>
            <a:endParaRPr sz="2800">
              <a:latin typeface="Times New Roman"/>
              <a:cs typeface="Times New Roman"/>
            </a:endParaRPr>
          </a:p>
          <a:p>
            <a:pPr marL="4587875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Substantive,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pronume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acuzativ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75"/>
              </a:spcBef>
            </a:pPr>
            <a:endParaRPr sz="2000">
              <a:latin typeface="Times New Roman"/>
              <a:cs typeface="Times New Roman"/>
            </a:endParaRPr>
          </a:p>
          <a:p>
            <a:pPr marL="6762115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Exemplificare</a:t>
            </a:r>
            <a:endParaRPr sz="2800">
              <a:latin typeface="Times New Roman"/>
              <a:cs typeface="Times New Roman"/>
            </a:endParaRPr>
          </a:p>
          <a:p>
            <a:pPr marL="6762115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Maria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citește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o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carte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000" spc="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direct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este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esențial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pentru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verbele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tranzitive.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Fără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el,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sensul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rămâne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incomplet,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mână</a:t>
            </a:r>
            <a:r>
              <a:rPr dirty="0" sz="2000" spc="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întinsă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care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nu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prinde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nimic.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5496560" marR="5080">
              <a:lnSpc>
                <a:spcPts val="5400"/>
              </a:lnSpc>
              <a:spcBef>
                <a:spcPts val="565"/>
              </a:spcBef>
            </a:pPr>
            <a:r>
              <a:rPr dirty="0"/>
              <a:t>Complementul</a:t>
            </a:r>
            <a:r>
              <a:rPr dirty="0" spc="-30"/>
              <a:t> </a:t>
            </a:r>
            <a:r>
              <a:rPr dirty="0"/>
              <a:t>Indirect</a:t>
            </a:r>
            <a:r>
              <a:rPr dirty="0" spc="-85"/>
              <a:t> </a:t>
            </a:r>
            <a:r>
              <a:rPr dirty="0" spc="-50"/>
              <a:t>- </a:t>
            </a:r>
            <a:r>
              <a:rPr dirty="0" spc="-10"/>
              <a:t>Destinatarul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0591" y="2319527"/>
            <a:ext cx="1103375" cy="530047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684134" y="2202752"/>
            <a:ext cx="2783840" cy="5126355"/>
          </a:xfrm>
          <a:prstGeom prst="rect">
            <a:avLst/>
          </a:prstGeom>
        </p:spPr>
        <p:txBody>
          <a:bodyPr wrap="square" lIns="0" tIns="2425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Definiție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Arată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destinatarul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acțiunii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Întrebări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Cui?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cine?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Pentru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cine?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Exemplu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Dau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carte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prietenului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1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Prepozițional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Se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referă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tine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6076" y="595706"/>
            <a:ext cx="7392670" cy="1403985"/>
          </a:xfrm>
          <a:prstGeom prst="rect"/>
        </p:spPr>
        <p:txBody>
          <a:bodyPr wrap="square" lIns="0" tIns="105410" rIns="0" bIns="0" rtlCol="0" vert="horz">
            <a:spAutoFit/>
          </a:bodyPr>
          <a:lstStyle/>
          <a:p>
            <a:pPr marL="12700" marR="5080">
              <a:lnSpc>
                <a:spcPts val="5090"/>
              </a:lnSpc>
              <a:spcBef>
                <a:spcPts val="830"/>
              </a:spcBef>
            </a:pPr>
            <a:r>
              <a:rPr dirty="0"/>
              <a:t>Complementul</a:t>
            </a:r>
            <a:r>
              <a:rPr dirty="0" spc="-30"/>
              <a:t> </a:t>
            </a:r>
            <a:r>
              <a:rPr dirty="0" spc="-10"/>
              <a:t>Circumstanțial </a:t>
            </a:r>
            <a:r>
              <a:rPr dirty="0"/>
              <a:t>de </a:t>
            </a:r>
            <a:r>
              <a:rPr dirty="0" spc="-25"/>
              <a:t>Loc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762406" y="1730186"/>
            <a:ext cx="3608704" cy="2407920"/>
          </a:xfrm>
          <a:prstGeom prst="rect">
            <a:avLst/>
          </a:prstGeom>
        </p:spPr>
        <p:txBody>
          <a:bodyPr wrap="square" lIns="0" tIns="376555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2965"/>
              </a:spcBef>
            </a:pPr>
            <a:r>
              <a:rPr dirty="0" sz="6600" spc="-50">
                <a:solidFill>
                  <a:srgbClr val="454240"/>
                </a:solidFill>
                <a:latin typeface="Times New Roman"/>
                <a:cs typeface="Times New Roman"/>
              </a:rPr>
              <a:t>1</a:t>
            </a:r>
            <a:endParaRPr sz="6600">
              <a:latin typeface="Times New Roman"/>
              <a:cs typeface="Times New Roman"/>
            </a:endParaRPr>
          </a:p>
          <a:p>
            <a:pPr algn="ctr" marL="7620">
              <a:lnSpc>
                <a:spcPct val="100000"/>
              </a:lnSpc>
              <a:spcBef>
                <a:spcPts val="1230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Întrebări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Unde?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unde?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Încotro?</a:t>
            </a:r>
            <a:r>
              <a:rPr dirty="0" sz="2000" spc="-7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Pe</a:t>
            </a:r>
            <a:r>
              <a:rPr dirty="0" sz="2000" spc="-3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unde?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652898" y="1730186"/>
            <a:ext cx="3834765" cy="2407920"/>
          </a:xfrm>
          <a:prstGeom prst="rect">
            <a:avLst/>
          </a:prstGeom>
        </p:spPr>
        <p:txBody>
          <a:bodyPr wrap="square" lIns="0" tIns="37655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965"/>
              </a:spcBef>
            </a:pPr>
            <a:r>
              <a:rPr dirty="0" sz="6600" spc="-50">
                <a:solidFill>
                  <a:srgbClr val="454240"/>
                </a:solidFill>
                <a:latin typeface="Times New Roman"/>
                <a:cs typeface="Times New Roman"/>
              </a:rPr>
              <a:t>2</a:t>
            </a:r>
            <a:endParaRPr sz="6600">
              <a:latin typeface="Times New Roman"/>
              <a:cs typeface="Times New Roman"/>
            </a:endParaRPr>
          </a:p>
          <a:p>
            <a:pPr algn="ctr" marL="7620">
              <a:lnSpc>
                <a:spcPct val="100000"/>
              </a:lnSpc>
              <a:spcBef>
                <a:spcPts val="1230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Morfologie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Substantive,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adverbe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loc,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pronume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6076" y="4189669"/>
            <a:ext cx="7470775" cy="3307715"/>
          </a:xfrm>
          <a:prstGeom prst="rect">
            <a:avLst/>
          </a:prstGeom>
        </p:spPr>
        <p:txBody>
          <a:bodyPr wrap="square" lIns="0" tIns="376555" rIns="0" bIns="0" rtlCol="0" vert="horz">
            <a:spAutoFit/>
          </a:bodyPr>
          <a:lstStyle/>
          <a:p>
            <a:pPr algn="ctr" marL="236854">
              <a:lnSpc>
                <a:spcPct val="100000"/>
              </a:lnSpc>
              <a:spcBef>
                <a:spcPts val="2965"/>
              </a:spcBef>
            </a:pPr>
            <a:r>
              <a:rPr dirty="0" sz="6600" spc="-50">
                <a:solidFill>
                  <a:srgbClr val="454240"/>
                </a:solidFill>
                <a:latin typeface="Times New Roman"/>
                <a:cs typeface="Times New Roman"/>
              </a:rPr>
              <a:t>3</a:t>
            </a:r>
            <a:endParaRPr sz="6600">
              <a:latin typeface="Times New Roman"/>
              <a:cs typeface="Times New Roman"/>
            </a:endParaRPr>
          </a:p>
          <a:p>
            <a:pPr algn="ctr" marL="240665">
              <a:lnSpc>
                <a:spcPct val="100000"/>
              </a:lnSpc>
              <a:spcBef>
                <a:spcPts val="1230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Exemple</a:t>
            </a:r>
            <a:endParaRPr sz="2800">
              <a:latin typeface="Times New Roman"/>
              <a:cs typeface="Times New Roman"/>
            </a:endParaRPr>
          </a:p>
          <a:p>
            <a:pPr algn="ctr" marL="244475">
              <a:lnSpc>
                <a:spcPct val="100000"/>
              </a:lnSpc>
              <a:spcBef>
                <a:spcPts val="98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Locuiește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8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București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Merge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acolo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9100"/>
              </a:lnSpc>
              <a:spcBef>
                <a:spcPts val="184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Complementul</a:t>
            </a:r>
            <a:r>
              <a:rPr dirty="0" sz="2000" spc="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circumstanțial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loc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ancorează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acțiunea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în</a:t>
            </a:r>
            <a:r>
              <a:rPr dirty="0" sz="2000" spc="-8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spațiu,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oferind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coordonatele</a:t>
            </a:r>
            <a:r>
              <a:rPr dirty="0" sz="2000" spc="-7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necesare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pentru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orientare.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FFCF9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1199210"/>
            <a:ext cx="1074547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Complementul</a:t>
            </a:r>
            <a:r>
              <a:rPr dirty="0" sz="5400" spc="-40"/>
              <a:t> </a:t>
            </a:r>
            <a:r>
              <a:rPr dirty="0" sz="5400"/>
              <a:t>Circumstanțial</a:t>
            </a:r>
            <a:r>
              <a:rPr dirty="0" sz="5400" spc="-85"/>
              <a:t> </a:t>
            </a:r>
            <a:r>
              <a:rPr dirty="0" sz="5400"/>
              <a:t>de</a:t>
            </a:r>
            <a:r>
              <a:rPr dirty="0" sz="5400" spc="-114"/>
              <a:t> </a:t>
            </a:r>
            <a:r>
              <a:rPr dirty="0" sz="5400" spc="-20"/>
              <a:t>Timp</a:t>
            </a:r>
            <a:endParaRPr sz="5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80" y="2435351"/>
            <a:ext cx="566927" cy="5669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" y="3877055"/>
            <a:ext cx="566927" cy="5669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480" y="5318759"/>
            <a:ext cx="566927" cy="56692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1304" y="2188436"/>
            <a:ext cx="11957050" cy="4676140"/>
          </a:xfrm>
          <a:prstGeom prst="rect">
            <a:avLst/>
          </a:prstGeom>
        </p:spPr>
        <p:txBody>
          <a:bodyPr wrap="square" lIns="0" tIns="257175" rIns="0" bIns="0" rtlCol="0" vert="horz">
            <a:spAutoFit/>
          </a:bodyPr>
          <a:lstStyle/>
          <a:p>
            <a:pPr marL="806450">
              <a:lnSpc>
                <a:spcPct val="100000"/>
              </a:lnSpc>
              <a:spcBef>
                <a:spcPts val="2025"/>
              </a:spcBef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Moment</a:t>
            </a:r>
            <a:endParaRPr sz="2800">
              <a:latin typeface="Times New Roman"/>
              <a:cs typeface="Times New Roman"/>
            </a:endParaRPr>
          </a:p>
          <a:p>
            <a:pPr marL="80645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Când?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"Sosește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la</a:t>
            </a:r>
            <a:r>
              <a:rPr dirty="0" sz="2000" spc="-45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ora</a:t>
            </a:r>
            <a:r>
              <a:rPr dirty="0" sz="2000" spc="-20" b="1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cinci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45"/>
              </a:spcBef>
            </a:pPr>
            <a:endParaRPr sz="2000">
              <a:latin typeface="Times New Roman"/>
              <a:cs typeface="Times New Roman"/>
            </a:endParaRPr>
          </a:p>
          <a:p>
            <a:pPr marL="806450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Durată</a:t>
            </a:r>
            <a:endParaRPr sz="2800">
              <a:latin typeface="Times New Roman"/>
              <a:cs typeface="Times New Roman"/>
            </a:endParaRPr>
          </a:p>
          <a:p>
            <a:pPr marL="806450">
              <a:lnSpc>
                <a:spcPct val="100000"/>
              </a:lnSpc>
              <a:spcBef>
                <a:spcPts val="1350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Cât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timp?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"A</a:t>
            </a:r>
            <a:r>
              <a:rPr dirty="0" sz="2000" spc="-1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stat</a:t>
            </a:r>
            <a:r>
              <a:rPr dirty="0" sz="2000" spc="-1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454240"/>
                </a:solidFill>
                <a:latin typeface="Times New Roman"/>
                <a:cs typeface="Times New Roman"/>
              </a:rPr>
              <a:t>două</a:t>
            </a:r>
            <a:r>
              <a:rPr dirty="0" sz="2000" spc="-20" b="1">
                <a:solidFill>
                  <a:srgbClr val="454240"/>
                </a:solidFill>
                <a:latin typeface="Times New Roman"/>
                <a:cs typeface="Times New Roman"/>
              </a:rPr>
              <a:t> ore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."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45"/>
              </a:spcBef>
            </a:pPr>
            <a:endParaRPr sz="2000">
              <a:latin typeface="Times New Roman"/>
              <a:cs typeface="Times New Roman"/>
            </a:endParaRPr>
          </a:p>
          <a:p>
            <a:pPr marL="806450">
              <a:lnSpc>
                <a:spcPct val="100000"/>
              </a:lnSpc>
            </a:pPr>
            <a:r>
              <a:rPr dirty="0" sz="2800" spc="-10">
                <a:solidFill>
                  <a:srgbClr val="454240"/>
                </a:solidFill>
                <a:latin typeface="Times New Roman"/>
                <a:cs typeface="Times New Roman"/>
              </a:rPr>
              <a:t>Frecvență</a:t>
            </a:r>
            <a:endParaRPr sz="2800">
              <a:latin typeface="Times New Roman"/>
              <a:cs typeface="Times New Roman"/>
            </a:endParaRPr>
          </a:p>
          <a:p>
            <a:pPr marL="806450">
              <a:lnSpc>
                <a:spcPct val="100000"/>
              </a:lnSpc>
              <a:spcBef>
                <a:spcPts val="1355"/>
              </a:spcBef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De</a:t>
            </a:r>
            <a:r>
              <a:rPr dirty="0" sz="2000" spc="-2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câte</a:t>
            </a:r>
            <a:r>
              <a:rPr dirty="0" sz="2000" spc="-2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ori?</a:t>
            </a:r>
            <a:r>
              <a:rPr dirty="0" sz="2000" spc="-4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"Vizitează</a:t>
            </a:r>
            <a:r>
              <a:rPr dirty="0" sz="2000" spc="-3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454240"/>
                </a:solidFill>
                <a:latin typeface="Times New Roman"/>
                <a:cs typeface="Times New Roman"/>
              </a:rPr>
              <a:t>săptămânal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."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Timpul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structurează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narațiunea,</a:t>
            </a:r>
            <a:r>
              <a:rPr dirty="0" sz="2000" spc="-4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plasând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acțiunile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într-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o</a:t>
            </a:r>
            <a:r>
              <a:rPr dirty="0" sz="2000" spc="-7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succesiune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logică,</a:t>
            </a:r>
            <a:r>
              <a:rPr dirty="0" sz="2000" spc="-8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asemenea</a:t>
            </a:r>
            <a:r>
              <a:rPr dirty="0" sz="2000" spc="-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nisipului</a:t>
            </a:r>
            <a:r>
              <a:rPr dirty="0" sz="2000" spc="-5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ce</a:t>
            </a:r>
            <a:r>
              <a:rPr dirty="0" sz="2000" spc="-6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curge</a:t>
            </a:r>
            <a:r>
              <a:rPr dirty="0" sz="2000" spc="-50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54240"/>
                </a:solidFill>
                <a:latin typeface="Times New Roman"/>
                <a:cs typeface="Times New Roman"/>
              </a:rPr>
              <a:t>prin</a:t>
            </a:r>
            <a:r>
              <a:rPr dirty="0" sz="2000" spc="-85">
                <a:solidFill>
                  <a:srgbClr val="45424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454240"/>
                </a:solidFill>
                <a:latin typeface="Times New Roman"/>
                <a:cs typeface="Times New Roman"/>
              </a:rPr>
              <a:t>clepsidră.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2025-07-26T07:51:20Z</dcterms:created>
  <dcterms:modified xsi:type="dcterms:W3CDTF">2025-07-26T07:51:20Z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2025-07-26T00:00:00Z</vt:filetime>
  </property>
  <property fmtid="{D5CDD505-2E9C-101B-9397-08002B2CF9AE}" pid="5" name="Producer">
    <vt:lpwstr>www.ilovepdf.com</vt:lpwstr>
  </property>
</Properties>
</file>