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Poppins Bold" charset="1" panose="00000800000000000000"/>
      <p:regular r:id="rId19"/>
    </p:embeddedFont>
    <p:embeddedFont>
      <p:font typeface="PT Sans Bold" charset="1" panose="020B0703020203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2376473" y="-449811"/>
            <a:ext cx="22373243" cy="11186622"/>
            <a:chOff x="0" y="0"/>
            <a:chExt cx="29830991" cy="14915496"/>
          </a:xfrm>
        </p:grpSpPr>
        <p:sp>
          <p:nvSpPr>
            <p:cNvPr name="Freeform 3" id="3"/>
            <p:cNvSpPr/>
            <p:nvPr/>
          </p:nvSpPr>
          <p:spPr>
            <a:xfrm flipH="false" flipV="false" rot="0">
              <a:off x="0" y="0"/>
              <a:ext cx="14915496" cy="14915496"/>
            </a:xfrm>
            <a:custGeom>
              <a:avLst/>
              <a:gdLst/>
              <a:ahLst/>
              <a:cxnLst/>
              <a:rect r="r" b="b" t="t" l="l"/>
              <a:pathLst>
                <a:path h="14915496" w="14915496">
                  <a:moveTo>
                    <a:pt x="0" y="0"/>
                  </a:moveTo>
                  <a:lnTo>
                    <a:pt x="14915496" y="0"/>
                  </a:lnTo>
                  <a:lnTo>
                    <a:pt x="14915496" y="14915496"/>
                  </a:lnTo>
                  <a:lnTo>
                    <a:pt x="0" y="14915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915496" y="0"/>
              <a:ext cx="14915496" cy="14915496"/>
            </a:xfrm>
            <a:custGeom>
              <a:avLst/>
              <a:gdLst/>
              <a:ahLst/>
              <a:cxnLst/>
              <a:rect r="r" b="b" t="t" l="l"/>
              <a:pathLst>
                <a:path h="14915496" w="14915496">
                  <a:moveTo>
                    <a:pt x="0" y="0"/>
                  </a:moveTo>
                  <a:lnTo>
                    <a:pt x="14915495" y="0"/>
                  </a:lnTo>
                  <a:lnTo>
                    <a:pt x="14915495" y="14915496"/>
                  </a:lnTo>
                  <a:lnTo>
                    <a:pt x="0" y="14915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5" id="5"/>
          <p:cNvSpPr txBox="true"/>
          <p:nvPr/>
        </p:nvSpPr>
        <p:spPr>
          <a:xfrm rot="0">
            <a:off x="1101728" y="2205557"/>
            <a:ext cx="9573966" cy="2447068"/>
          </a:xfrm>
          <a:prstGeom prst="rect">
            <a:avLst/>
          </a:prstGeom>
        </p:spPr>
        <p:txBody>
          <a:bodyPr anchor="t" rtlCol="false" tIns="0" lIns="0" bIns="0" rIns="0">
            <a:spAutoFit/>
          </a:bodyPr>
          <a:lstStyle/>
          <a:p>
            <a:pPr algn="l">
              <a:lnSpc>
                <a:spcPts val="9647"/>
              </a:lnSpc>
            </a:pPr>
            <a:r>
              <a:rPr lang="en-US" sz="6890" b="true">
                <a:solidFill>
                  <a:srgbClr val="FFFFFF"/>
                </a:solidFill>
                <a:latin typeface="Poppins Bold"/>
                <a:ea typeface="Poppins Bold"/>
                <a:cs typeface="Poppins Bold"/>
                <a:sym typeface="Poppins Bold"/>
              </a:rPr>
              <a:t>DISTRACȚII </a:t>
            </a:r>
          </a:p>
          <a:p>
            <a:pPr algn="l">
              <a:lnSpc>
                <a:spcPts val="9647"/>
              </a:lnSpc>
            </a:pPr>
            <a:r>
              <a:rPr lang="en-US" b="true" sz="6890">
                <a:solidFill>
                  <a:srgbClr val="FFFFFF"/>
                </a:solidFill>
                <a:latin typeface="Poppins Bold"/>
                <a:ea typeface="Poppins Bold"/>
                <a:cs typeface="Poppins Bold"/>
                <a:sym typeface="Poppins Bold"/>
              </a:rPr>
              <a:t>MEDIEVALE</a:t>
            </a:r>
          </a:p>
        </p:txBody>
      </p:sp>
      <p:grpSp>
        <p:nvGrpSpPr>
          <p:cNvPr name="Group 6" id="6"/>
          <p:cNvGrpSpPr/>
          <p:nvPr/>
        </p:nvGrpSpPr>
        <p:grpSpPr>
          <a:xfrm rot="0">
            <a:off x="3244659" y="6196771"/>
            <a:ext cx="7681374" cy="1075168"/>
            <a:chOff x="0" y="0"/>
            <a:chExt cx="2897720" cy="405596"/>
          </a:xfrm>
        </p:grpSpPr>
        <p:sp>
          <p:nvSpPr>
            <p:cNvPr name="Freeform 7" id="7"/>
            <p:cNvSpPr/>
            <p:nvPr/>
          </p:nvSpPr>
          <p:spPr>
            <a:xfrm flipH="false" flipV="false" rot="0">
              <a:off x="0" y="0"/>
              <a:ext cx="2897720" cy="405596"/>
            </a:xfrm>
            <a:custGeom>
              <a:avLst/>
              <a:gdLst/>
              <a:ahLst/>
              <a:cxnLst/>
              <a:rect r="r" b="b" t="t" l="l"/>
              <a:pathLst>
                <a:path h="405596" w="2897720">
                  <a:moveTo>
                    <a:pt x="50394" y="0"/>
                  </a:moveTo>
                  <a:lnTo>
                    <a:pt x="2847326" y="0"/>
                  </a:lnTo>
                  <a:cubicBezTo>
                    <a:pt x="2875158" y="0"/>
                    <a:pt x="2897720" y="22562"/>
                    <a:pt x="2897720" y="50394"/>
                  </a:cubicBezTo>
                  <a:lnTo>
                    <a:pt x="2897720" y="355202"/>
                  </a:lnTo>
                  <a:cubicBezTo>
                    <a:pt x="2897720" y="368568"/>
                    <a:pt x="2892410" y="381385"/>
                    <a:pt x="2882960" y="390836"/>
                  </a:cubicBezTo>
                  <a:cubicBezTo>
                    <a:pt x="2873509" y="400287"/>
                    <a:pt x="2860691" y="405596"/>
                    <a:pt x="2847326" y="405596"/>
                  </a:cubicBezTo>
                  <a:lnTo>
                    <a:pt x="50394" y="405596"/>
                  </a:lnTo>
                  <a:cubicBezTo>
                    <a:pt x="37029" y="405596"/>
                    <a:pt x="24211" y="400287"/>
                    <a:pt x="14760" y="390836"/>
                  </a:cubicBezTo>
                  <a:cubicBezTo>
                    <a:pt x="5309" y="381385"/>
                    <a:pt x="0" y="368568"/>
                    <a:pt x="0" y="355202"/>
                  </a:cubicBezTo>
                  <a:lnTo>
                    <a:pt x="0" y="50394"/>
                  </a:lnTo>
                  <a:cubicBezTo>
                    <a:pt x="0" y="37029"/>
                    <a:pt x="5309" y="24211"/>
                    <a:pt x="14760" y="14760"/>
                  </a:cubicBezTo>
                  <a:cubicBezTo>
                    <a:pt x="24211" y="5309"/>
                    <a:pt x="37029" y="0"/>
                    <a:pt x="50394" y="0"/>
                  </a:cubicBezTo>
                  <a:close/>
                </a:path>
              </a:pathLst>
            </a:custGeom>
            <a:solidFill>
              <a:srgbClr val="F6DEA6"/>
            </a:solidFill>
          </p:spPr>
        </p:sp>
        <p:sp>
          <p:nvSpPr>
            <p:cNvPr name="TextBox 8" id="8"/>
            <p:cNvSpPr txBox="true"/>
            <p:nvPr/>
          </p:nvSpPr>
          <p:spPr>
            <a:xfrm>
              <a:off x="0" y="-38100"/>
              <a:ext cx="2897720" cy="443696"/>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10800000">
            <a:off x="10248743" y="7092457"/>
            <a:ext cx="307967" cy="307457"/>
            <a:chOff x="0" y="0"/>
            <a:chExt cx="186320" cy="186012"/>
          </a:xfrm>
        </p:grpSpPr>
        <p:sp>
          <p:nvSpPr>
            <p:cNvPr name="Freeform 10" id="10"/>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11" id="11"/>
            <p:cNvSpPr txBox="true"/>
            <p:nvPr/>
          </p:nvSpPr>
          <p:spPr>
            <a:xfrm>
              <a:off x="0" y="-38100"/>
              <a:ext cx="186320" cy="224112"/>
            </a:xfrm>
            <a:prstGeom prst="rect">
              <a:avLst/>
            </a:prstGeom>
          </p:spPr>
          <p:txBody>
            <a:bodyPr anchor="ctr" rtlCol="false" tIns="30637" lIns="30637" bIns="30637" rIns="30637"/>
            <a:lstStyle/>
            <a:p>
              <a:pPr algn="ctr">
                <a:lnSpc>
                  <a:spcPts val="2660"/>
                </a:lnSpc>
              </a:pPr>
            </a:p>
          </p:txBody>
        </p:sp>
      </p:grpSp>
      <p:sp>
        <p:nvSpPr>
          <p:cNvPr name="TextBox 12" id="12"/>
          <p:cNvSpPr txBox="true"/>
          <p:nvPr/>
        </p:nvSpPr>
        <p:spPr>
          <a:xfrm rot="0">
            <a:off x="3440929" y="6281432"/>
            <a:ext cx="7234765" cy="820121"/>
          </a:xfrm>
          <a:prstGeom prst="rect">
            <a:avLst/>
          </a:prstGeom>
        </p:spPr>
        <p:txBody>
          <a:bodyPr anchor="t" rtlCol="false" tIns="0" lIns="0" bIns="0" rIns="0">
            <a:spAutoFit/>
          </a:bodyPr>
          <a:lstStyle/>
          <a:p>
            <a:pPr algn="ctr">
              <a:lnSpc>
                <a:spcPts val="6771"/>
              </a:lnSpc>
            </a:pPr>
            <a:r>
              <a:rPr lang="en-US" b="true" sz="4836">
                <a:solidFill>
                  <a:srgbClr val="1A1A1A"/>
                </a:solidFill>
                <a:latin typeface="PT Sans Bold"/>
                <a:ea typeface="PT Sans Bold"/>
                <a:cs typeface="PT Sans Bold"/>
                <a:sym typeface="PT Sans Bold"/>
              </a:rPr>
              <a:t>prof. Ana-Maria Băican</a:t>
            </a:r>
          </a:p>
        </p:txBody>
      </p:sp>
      <p:grpSp>
        <p:nvGrpSpPr>
          <p:cNvPr name="Group 13" id="13"/>
          <p:cNvGrpSpPr/>
          <p:nvPr/>
        </p:nvGrpSpPr>
        <p:grpSpPr>
          <a:xfrm rot="0">
            <a:off x="-119688" y="7972080"/>
            <a:ext cx="18569287" cy="5075996"/>
            <a:chOff x="0" y="0"/>
            <a:chExt cx="4890676" cy="1336888"/>
          </a:xfrm>
        </p:grpSpPr>
        <p:sp>
          <p:nvSpPr>
            <p:cNvPr name="Freeform 14" id="14"/>
            <p:cNvSpPr/>
            <p:nvPr/>
          </p:nvSpPr>
          <p:spPr>
            <a:xfrm flipH="false" flipV="false" rot="0">
              <a:off x="0" y="0"/>
              <a:ext cx="4890676" cy="1336888"/>
            </a:xfrm>
            <a:custGeom>
              <a:avLst/>
              <a:gdLst/>
              <a:ahLst/>
              <a:cxnLst/>
              <a:rect r="r" b="b" t="t" l="l"/>
              <a:pathLst>
                <a:path h="1336888" w="4890676">
                  <a:moveTo>
                    <a:pt x="40441" y="0"/>
                  </a:moveTo>
                  <a:lnTo>
                    <a:pt x="4850235" y="0"/>
                  </a:lnTo>
                  <a:cubicBezTo>
                    <a:pt x="4860961" y="0"/>
                    <a:pt x="4871247" y="4261"/>
                    <a:pt x="4878831" y="11845"/>
                  </a:cubicBezTo>
                  <a:cubicBezTo>
                    <a:pt x="4886416" y="19429"/>
                    <a:pt x="4890676" y="29716"/>
                    <a:pt x="4890676" y="40441"/>
                  </a:cubicBezTo>
                  <a:lnTo>
                    <a:pt x="4890676" y="1296447"/>
                  </a:lnTo>
                  <a:cubicBezTo>
                    <a:pt x="4890676" y="1307172"/>
                    <a:pt x="4886416" y="1317459"/>
                    <a:pt x="4878831" y="1325043"/>
                  </a:cubicBezTo>
                  <a:cubicBezTo>
                    <a:pt x="4871247" y="1332627"/>
                    <a:pt x="4860961" y="1336888"/>
                    <a:pt x="4850235" y="1336888"/>
                  </a:cubicBezTo>
                  <a:lnTo>
                    <a:pt x="40441" y="1336888"/>
                  </a:lnTo>
                  <a:cubicBezTo>
                    <a:pt x="29716" y="1336888"/>
                    <a:pt x="19429" y="1332627"/>
                    <a:pt x="11845" y="1325043"/>
                  </a:cubicBezTo>
                  <a:cubicBezTo>
                    <a:pt x="4261" y="1317459"/>
                    <a:pt x="0" y="1307172"/>
                    <a:pt x="0" y="1296447"/>
                  </a:cubicBezTo>
                  <a:lnTo>
                    <a:pt x="0" y="40441"/>
                  </a:lnTo>
                  <a:cubicBezTo>
                    <a:pt x="0" y="29716"/>
                    <a:pt x="4261" y="19429"/>
                    <a:pt x="11845" y="11845"/>
                  </a:cubicBezTo>
                  <a:cubicBezTo>
                    <a:pt x="19429" y="4261"/>
                    <a:pt x="29716" y="0"/>
                    <a:pt x="40441" y="0"/>
                  </a:cubicBezTo>
                  <a:close/>
                </a:path>
              </a:pathLst>
            </a:custGeom>
            <a:solidFill>
              <a:srgbClr val="464646"/>
            </a:solidFill>
          </p:spPr>
        </p:sp>
        <p:sp>
          <p:nvSpPr>
            <p:cNvPr name="TextBox 15" id="15"/>
            <p:cNvSpPr txBox="true"/>
            <p:nvPr/>
          </p:nvSpPr>
          <p:spPr>
            <a:xfrm>
              <a:off x="0" y="-38100"/>
              <a:ext cx="4890676" cy="1374988"/>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true" flipV="false" rot="0">
            <a:off x="11921774" y="-122244"/>
            <a:ext cx="7184840" cy="7623173"/>
          </a:xfrm>
          <a:custGeom>
            <a:avLst/>
            <a:gdLst/>
            <a:ahLst/>
            <a:cxnLst/>
            <a:rect r="r" b="b" t="t" l="l"/>
            <a:pathLst>
              <a:path h="7623173" w="7184840">
                <a:moveTo>
                  <a:pt x="7184840" y="0"/>
                </a:moveTo>
                <a:lnTo>
                  <a:pt x="0" y="0"/>
                </a:lnTo>
                <a:lnTo>
                  <a:pt x="0" y="7623172"/>
                </a:lnTo>
                <a:lnTo>
                  <a:pt x="7184840" y="7623172"/>
                </a:lnTo>
                <a:lnTo>
                  <a:pt x="718484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7" id="17"/>
          <p:cNvSpPr/>
          <p:nvPr/>
        </p:nvSpPr>
        <p:spPr>
          <a:xfrm flipH="false" flipV="false" rot="0">
            <a:off x="-757358" y="-855201"/>
            <a:ext cx="13292137" cy="2525506"/>
          </a:xfrm>
          <a:custGeom>
            <a:avLst/>
            <a:gdLst/>
            <a:ahLst/>
            <a:cxnLst/>
            <a:rect r="r" b="b" t="t" l="l"/>
            <a:pathLst>
              <a:path h="2525506" w="13292137">
                <a:moveTo>
                  <a:pt x="0" y="0"/>
                </a:moveTo>
                <a:lnTo>
                  <a:pt x="13292138" y="0"/>
                </a:lnTo>
                <a:lnTo>
                  <a:pt x="13292138" y="2525506"/>
                </a:lnTo>
                <a:lnTo>
                  <a:pt x="0" y="25255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18" id="18"/>
          <p:cNvGrpSpPr/>
          <p:nvPr/>
        </p:nvGrpSpPr>
        <p:grpSpPr>
          <a:xfrm rot="0">
            <a:off x="13704330" y="9717908"/>
            <a:ext cx="3044699" cy="688886"/>
            <a:chOff x="0" y="0"/>
            <a:chExt cx="1018054" cy="230342"/>
          </a:xfrm>
        </p:grpSpPr>
        <p:sp>
          <p:nvSpPr>
            <p:cNvPr name="Freeform 19" id="19"/>
            <p:cNvSpPr/>
            <p:nvPr/>
          </p:nvSpPr>
          <p:spPr>
            <a:xfrm flipH="false" flipV="false" rot="0">
              <a:off x="0" y="0"/>
              <a:ext cx="1018054" cy="230342"/>
            </a:xfrm>
            <a:custGeom>
              <a:avLst/>
              <a:gdLst/>
              <a:ahLst/>
              <a:cxnLst/>
              <a:rect r="r" b="b" t="t" l="l"/>
              <a:pathLst>
                <a:path h="230342" w="1018054">
                  <a:moveTo>
                    <a:pt x="509027" y="0"/>
                  </a:moveTo>
                  <a:cubicBezTo>
                    <a:pt x="227899" y="0"/>
                    <a:pt x="0" y="51564"/>
                    <a:pt x="0" y="115171"/>
                  </a:cubicBezTo>
                  <a:cubicBezTo>
                    <a:pt x="0" y="178779"/>
                    <a:pt x="227899" y="230342"/>
                    <a:pt x="509027" y="230342"/>
                  </a:cubicBezTo>
                  <a:cubicBezTo>
                    <a:pt x="790155" y="230342"/>
                    <a:pt x="1018054" y="178779"/>
                    <a:pt x="1018054" y="115171"/>
                  </a:cubicBezTo>
                  <a:cubicBezTo>
                    <a:pt x="1018054" y="51564"/>
                    <a:pt x="790155" y="0"/>
                    <a:pt x="509027" y="0"/>
                  </a:cubicBezTo>
                  <a:close/>
                </a:path>
              </a:pathLst>
            </a:custGeom>
            <a:solidFill>
              <a:srgbClr val="303030"/>
            </a:solidFill>
          </p:spPr>
        </p:sp>
        <p:sp>
          <p:nvSpPr>
            <p:cNvPr name="TextBox 20" id="20"/>
            <p:cNvSpPr txBox="true"/>
            <p:nvPr/>
          </p:nvSpPr>
          <p:spPr>
            <a:xfrm>
              <a:off x="95443" y="-16505"/>
              <a:ext cx="827169" cy="225253"/>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true" flipV="false" rot="0">
            <a:off x="8412652" y="692556"/>
            <a:ext cx="6451438" cy="7426116"/>
          </a:xfrm>
          <a:custGeom>
            <a:avLst/>
            <a:gdLst/>
            <a:ahLst/>
            <a:cxnLst/>
            <a:rect r="r" b="b" t="t" l="l"/>
            <a:pathLst>
              <a:path h="7426116" w="6451438">
                <a:moveTo>
                  <a:pt x="6451438" y="0"/>
                </a:moveTo>
                <a:lnTo>
                  <a:pt x="0" y="0"/>
                </a:lnTo>
                <a:lnTo>
                  <a:pt x="0" y="7426116"/>
                </a:lnTo>
                <a:lnTo>
                  <a:pt x="6451438" y="7426116"/>
                </a:lnTo>
                <a:lnTo>
                  <a:pt x="6451438"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2" id="22"/>
          <p:cNvGrpSpPr/>
          <p:nvPr/>
        </p:nvGrpSpPr>
        <p:grpSpPr>
          <a:xfrm rot="0">
            <a:off x="7675068" y="8475454"/>
            <a:ext cx="737583" cy="705659"/>
            <a:chOff x="0" y="0"/>
            <a:chExt cx="983444" cy="940878"/>
          </a:xfrm>
        </p:grpSpPr>
        <p:grpSp>
          <p:nvGrpSpPr>
            <p:cNvPr name="Group 23" id="23"/>
            <p:cNvGrpSpPr/>
            <p:nvPr/>
          </p:nvGrpSpPr>
          <p:grpSpPr>
            <a:xfrm rot="0">
              <a:off x="628756" y="586778"/>
              <a:ext cx="354688" cy="354100"/>
              <a:chOff x="0" y="0"/>
              <a:chExt cx="186320" cy="186012"/>
            </a:xfrm>
          </p:grpSpPr>
          <p:sp>
            <p:nvSpPr>
              <p:cNvPr name="Freeform 24" id="24"/>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FFF7ED"/>
              </a:solidFill>
            </p:spPr>
          </p:sp>
          <p:sp>
            <p:nvSpPr>
              <p:cNvPr name="TextBox 25" id="25"/>
              <p:cNvSpPr txBox="true"/>
              <p:nvPr/>
            </p:nvSpPr>
            <p:spPr>
              <a:xfrm>
                <a:off x="0" y="-38100"/>
                <a:ext cx="186320" cy="224112"/>
              </a:xfrm>
              <a:prstGeom prst="rect">
                <a:avLst/>
              </a:prstGeom>
            </p:spPr>
            <p:txBody>
              <a:bodyPr anchor="ctr" rtlCol="false" tIns="50800" lIns="50800" bIns="50800" rIns="50800"/>
              <a:lstStyle/>
              <a:p>
                <a:pPr algn="ctr">
                  <a:lnSpc>
                    <a:spcPts val="2660"/>
                  </a:lnSpc>
                </a:pPr>
              </a:p>
            </p:txBody>
          </p:sp>
        </p:grpSp>
        <p:grpSp>
          <p:nvGrpSpPr>
            <p:cNvPr name="Group 26" id="26"/>
            <p:cNvGrpSpPr/>
            <p:nvPr/>
          </p:nvGrpSpPr>
          <p:grpSpPr>
            <a:xfrm rot="0">
              <a:off x="0" y="0"/>
              <a:ext cx="968872" cy="926330"/>
              <a:chOff x="0" y="0"/>
              <a:chExt cx="617845" cy="590717"/>
            </a:xfrm>
          </p:grpSpPr>
          <p:sp>
            <p:nvSpPr>
              <p:cNvPr name="Freeform 27" id="27"/>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464646"/>
              </a:solidFill>
              <a:ln cap="rnd">
                <a:noFill/>
                <a:prstDash val="solid"/>
                <a:round/>
              </a:ln>
            </p:spPr>
          </p:sp>
          <p:sp>
            <p:nvSpPr>
              <p:cNvPr name="TextBox 28" id="28"/>
              <p:cNvSpPr txBox="true"/>
              <p:nvPr/>
            </p:nvSpPr>
            <p:spPr>
              <a:xfrm>
                <a:off x="0" y="-38100"/>
                <a:ext cx="617845" cy="628817"/>
              </a:xfrm>
              <a:prstGeom prst="rect">
                <a:avLst/>
              </a:prstGeom>
            </p:spPr>
            <p:txBody>
              <a:bodyPr anchor="ctr" rtlCol="false" tIns="50800" lIns="50800" bIns="50800" rIns="50800"/>
              <a:lstStyle/>
              <a:p>
                <a:pPr algn="ctr">
                  <a:lnSpc>
                    <a:spcPts val="2660"/>
                  </a:lnSpc>
                  <a:spcBef>
                    <a:spcPct val="0"/>
                  </a:spcBef>
                </a:pPr>
              </a:p>
            </p:txBody>
          </p:sp>
        </p:grpSp>
      </p:grpSp>
      <p:grpSp>
        <p:nvGrpSpPr>
          <p:cNvPr name="Group 29" id="29"/>
          <p:cNvGrpSpPr/>
          <p:nvPr/>
        </p:nvGrpSpPr>
        <p:grpSpPr>
          <a:xfrm rot="0">
            <a:off x="835119" y="8335847"/>
            <a:ext cx="10422754" cy="862475"/>
            <a:chOff x="0" y="0"/>
            <a:chExt cx="3931877" cy="325360"/>
          </a:xfrm>
        </p:grpSpPr>
        <p:sp>
          <p:nvSpPr>
            <p:cNvPr name="Freeform 30" id="30"/>
            <p:cNvSpPr/>
            <p:nvPr/>
          </p:nvSpPr>
          <p:spPr>
            <a:xfrm flipH="false" flipV="false" rot="0">
              <a:off x="0" y="0"/>
              <a:ext cx="3931877" cy="325360"/>
            </a:xfrm>
            <a:custGeom>
              <a:avLst/>
              <a:gdLst/>
              <a:ahLst/>
              <a:cxnLst/>
              <a:rect r="r" b="b" t="t" l="l"/>
              <a:pathLst>
                <a:path h="325360" w="3931877">
                  <a:moveTo>
                    <a:pt x="23769" y="0"/>
                  </a:moveTo>
                  <a:lnTo>
                    <a:pt x="3908108" y="0"/>
                  </a:lnTo>
                  <a:cubicBezTo>
                    <a:pt x="3921235" y="0"/>
                    <a:pt x="3931877" y="10642"/>
                    <a:pt x="3931877" y="23769"/>
                  </a:cubicBezTo>
                  <a:lnTo>
                    <a:pt x="3931877" y="301590"/>
                  </a:lnTo>
                  <a:cubicBezTo>
                    <a:pt x="3931877" y="314718"/>
                    <a:pt x="3921235" y="325360"/>
                    <a:pt x="3908108" y="325360"/>
                  </a:cubicBezTo>
                  <a:lnTo>
                    <a:pt x="23769" y="325360"/>
                  </a:lnTo>
                  <a:cubicBezTo>
                    <a:pt x="10642" y="325360"/>
                    <a:pt x="0" y="314718"/>
                    <a:pt x="0" y="301590"/>
                  </a:cubicBezTo>
                  <a:lnTo>
                    <a:pt x="0" y="23769"/>
                  </a:lnTo>
                  <a:cubicBezTo>
                    <a:pt x="0" y="10642"/>
                    <a:pt x="10642" y="0"/>
                    <a:pt x="23769" y="0"/>
                  </a:cubicBezTo>
                  <a:close/>
                </a:path>
              </a:pathLst>
            </a:custGeom>
            <a:solidFill>
              <a:srgbClr val="000000">
                <a:alpha val="0"/>
              </a:srgbClr>
            </a:solidFill>
            <a:ln w="28575" cap="rnd">
              <a:solidFill>
                <a:srgbClr val="FFF7ED"/>
              </a:solidFill>
              <a:prstDash val="lgDash"/>
              <a:round/>
            </a:ln>
          </p:spPr>
        </p:sp>
        <p:sp>
          <p:nvSpPr>
            <p:cNvPr name="TextBox 31" id="31"/>
            <p:cNvSpPr txBox="true"/>
            <p:nvPr/>
          </p:nvSpPr>
          <p:spPr>
            <a:xfrm>
              <a:off x="0" y="-38100"/>
              <a:ext cx="3931877" cy="363460"/>
            </a:xfrm>
            <a:prstGeom prst="rect">
              <a:avLst/>
            </a:prstGeom>
          </p:spPr>
          <p:txBody>
            <a:bodyPr anchor="ctr" rtlCol="false" tIns="50800" lIns="50800" bIns="50800" rIns="50800"/>
            <a:lstStyle/>
            <a:p>
              <a:pPr algn="ctr">
                <a:lnSpc>
                  <a:spcPts val="2659"/>
                </a:lnSpc>
                <a:spcBef>
                  <a:spcPct val="0"/>
                </a:spcBef>
              </a:pPr>
            </a:p>
          </p:txBody>
        </p:sp>
      </p:grpSp>
      <p:sp>
        <p:nvSpPr>
          <p:cNvPr name="Freeform 32" id="32"/>
          <p:cNvSpPr/>
          <p:nvPr/>
        </p:nvSpPr>
        <p:spPr>
          <a:xfrm flipH="false" flipV="false" rot="0">
            <a:off x="13967460" y="5694154"/>
            <a:ext cx="3291840" cy="4114800"/>
          </a:xfrm>
          <a:custGeom>
            <a:avLst/>
            <a:gdLst/>
            <a:ahLst/>
            <a:cxnLst/>
            <a:rect r="r" b="b" t="t" l="l"/>
            <a:pathLst>
              <a:path h="4114800" w="3291840">
                <a:moveTo>
                  <a:pt x="0" y="0"/>
                </a:moveTo>
                <a:lnTo>
                  <a:pt x="3291840" y="0"/>
                </a:lnTo>
                <a:lnTo>
                  <a:pt x="329184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3" id="33"/>
          <p:cNvSpPr txBox="true"/>
          <p:nvPr/>
        </p:nvSpPr>
        <p:spPr>
          <a:xfrm rot="0">
            <a:off x="1002510" y="8531719"/>
            <a:ext cx="9772402" cy="423105"/>
          </a:xfrm>
          <a:prstGeom prst="rect">
            <a:avLst/>
          </a:prstGeom>
        </p:spPr>
        <p:txBody>
          <a:bodyPr anchor="t" rtlCol="false" tIns="0" lIns="0" bIns="0" rIns="0">
            <a:spAutoFit/>
          </a:bodyPr>
          <a:lstStyle/>
          <a:p>
            <a:pPr algn="ctr">
              <a:lnSpc>
                <a:spcPts val="3494"/>
              </a:lnSpc>
            </a:pPr>
            <a:r>
              <a:rPr lang="en-US" b="true" sz="2495">
                <a:solidFill>
                  <a:srgbClr val="FFFFFF"/>
                </a:solidFill>
                <a:latin typeface="PT Sans Bold"/>
                <a:ea typeface="PT Sans Bold"/>
                <a:cs typeface="PT Sans Bold"/>
                <a:sym typeface="PT Sans Bold"/>
              </a:rPr>
              <a:t>LICEUL TEHNOLOGIC „PAUL BUJOR” - BEREȘTI, JUD. GALAȚI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4582248" y="1815494"/>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5814928" y="3629600"/>
            <a:ext cx="11200925" cy="6047329"/>
            <a:chOff x="0" y="0"/>
            <a:chExt cx="3410039" cy="1841065"/>
          </a:xfrm>
        </p:grpSpPr>
        <p:sp>
          <p:nvSpPr>
            <p:cNvPr name="Freeform 13" id="13"/>
            <p:cNvSpPr/>
            <p:nvPr/>
          </p:nvSpPr>
          <p:spPr>
            <a:xfrm flipH="false" flipV="false" rot="0">
              <a:off x="0" y="0"/>
              <a:ext cx="3410039" cy="1841065"/>
            </a:xfrm>
            <a:custGeom>
              <a:avLst/>
              <a:gdLst/>
              <a:ahLst/>
              <a:cxnLst/>
              <a:rect r="r" b="b" t="t" l="l"/>
              <a:pathLst>
                <a:path h="1841065" w="3410039">
                  <a:moveTo>
                    <a:pt x="22118" y="0"/>
                  </a:moveTo>
                  <a:lnTo>
                    <a:pt x="3387921" y="0"/>
                  </a:lnTo>
                  <a:cubicBezTo>
                    <a:pt x="3393787" y="0"/>
                    <a:pt x="3399413" y="2330"/>
                    <a:pt x="3403561" y="6478"/>
                  </a:cubicBezTo>
                  <a:cubicBezTo>
                    <a:pt x="3407709" y="10626"/>
                    <a:pt x="3410039" y="16252"/>
                    <a:pt x="3410039" y="22118"/>
                  </a:cubicBezTo>
                  <a:lnTo>
                    <a:pt x="3410039" y="1818947"/>
                  </a:lnTo>
                  <a:cubicBezTo>
                    <a:pt x="3410039" y="1824813"/>
                    <a:pt x="3407709" y="1830439"/>
                    <a:pt x="3403561" y="1834586"/>
                  </a:cubicBezTo>
                  <a:cubicBezTo>
                    <a:pt x="3399413" y="1838734"/>
                    <a:pt x="3393787" y="1841065"/>
                    <a:pt x="3387921" y="1841065"/>
                  </a:cubicBezTo>
                  <a:lnTo>
                    <a:pt x="22118" y="1841065"/>
                  </a:lnTo>
                  <a:cubicBezTo>
                    <a:pt x="16252" y="1841065"/>
                    <a:pt x="10626" y="1838734"/>
                    <a:pt x="6478" y="1834586"/>
                  </a:cubicBezTo>
                  <a:cubicBezTo>
                    <a:pt x="2330" y="1830439"/>
                    <a:pt x="0" y="1824813"/>
                    <a:pt x="0" y="1818947"/>
                  </a:cubicBezTo>
                  <a:lnTo>
                    <a:pt x="0" y="22118"/>
                  </a:lnTo>
                  <a:cubicBezTo>
                    <a:pt x="0" y="16252"/>
                    <a:pt x="2330" y="10626"/>
                    <a:pt x="6478" y="6478"/>
                  </a:cubicBezTo>
                  <a:cubicBezTo>
                    <a:pt x="10626" y="2330"/>
                    <a:pt x="16252" y="0"/>
                    <a:pt x="22118"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410039" cy="1879165"/>
            </a:xfrm>
            <a:prstGeom prst="rect">
              <a:avLst/>
            </a:prstGeom>
          </p:spPr>
          <p:txBody>
            <a:bodyPr anchor="ctr" rtlCol="false" tIns="50800" lIns="50800" bIns="50800" rIns="50800"/>
            <a:lstStyle/>
            <a:p>
              <a:pPr algn="l">
                <a:lnSpc>
                  <a:spcPts val="2659"/>
                </a:lnSpc>
                <a:spcBef>
                  <a:spcPct val="0"/>
                </a:spcBef>
              </a:pPr>
            </a:p>
          </p:txBody>
        </p:sp>
      </p:grpSp>
      <p:sp>
        <p:nvSpPr>
          <p:cNvPr name="Freeform 15" id="15"/>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6" id="16"/>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17" id="17"/>
          <p:cNvSpPr txBox="true"/>
          <p:nvPr/>
        </p:nvSpPr>
        <p:spPr>
          <a:xfrm rot="0">
            <a:off x="6122086" y="3895486"/>
            <a:ext cx="10365766" cy="5467930"/>
          </a:xfrm>
          <a:prstGeom prst="rect">
            <a:avLst/>
          </a:prstGeom>
        </p:spPr>
        <p:txBody>
          <a:bodyPr anchor="t" rtlCol="false" tIns="0" lIns="0" bIns="0" rIns="0">
            <a:spAutoFit/>
          </a:bodyPr>
          <a:lstStyle/>
          <a:p>
            <a:pPr algn="ctr">
              <a:lnSpc>
                <a:spcPts val="3643"/>
              </a:lnSpc>
            </a:pPr>
            <a:r>
              <a:rPr lang="en-US" sz="2602" b="true">
                <a:solidFill>
                  <a:srgbClr val="FFFFFF"/>
                </a:solidFill>
                <a:latin typeface="PT Sans Bold"/>
                <a:ea typeface="PT Sans Bold"/>
                <a:cs typeface="PT Sans Bold"/>
                <a:sym typeface="PT Sans Bold"/>
              </a:rPr>
              <a:t>Cântecele de gestă relatau fapte de vitejie ale eroilor din Evul Mediu. </a:t>
            </a:r>
          </a:p>
          <a:p>
            <a:pPr algn="ctr">
              <a:lnSpc>
                <a:spcPts val="3643"/>
              </a:lnSpc>
            </a:pPr>
            <a:r>
              <a:rPr lang="en-US" sz="2602" b="true">
                <a:solidFill>
                  <a:srgbClr val="FFFFFF"/>
                </a:solidFill>
                <a:latin typeface="PT Sans Bold"/>
                <a:ea typeface="PT Sans Bold"/>
                <a:cs typeface="PT Sans Bold"/>
                <a:sym typeface="PT Sans Bold"/>
              </a:rPr>
              <a:t>Jonglerii recitau aceste istorisiri din memorie, așa că majoritatea nu au ajuns până în zilele noastre. Însă unele au fost atât de apreciate, încât au fost transpuse în scris. </a:t>
            </a:r>
          </a:p>
          <a:p>
            <a:pPr algn="ctr">
              <a:lnSpc>
                <a:spcPts val="3643"/>
              </a:lnSpc>
            </a:pPr>
          </a:p>
          <a:p>
            <a:pPr algn="ctr">
              <a:lnSpc>
                <a:spcPts val="3643"/>
              </a:lnSpc>
            </a:pPr>
            <a:r>
              <a:rPr lang="en-US" b="true" sz="2602">
                <a:solidFill>
                  <a:srgbClr val="FFFFFF"/>
                </a:solidFill>
                <a:latin typeface="PT Sans Bold"/>
                <a:ea typeface="PT Sans Bold"/>
                <a:cs typeface="PT Sans Bold"/>
                <a:sym typeface="PT Sans Bold"/>
              </a:rPr>
              <a:t>Un exemplu celebru este „Cântecul lui Roland”, compus în secolul al XI-lea, care povestește lupta eroică a cavalerului Roland împotriva sarazinilor. Alte cântece de gesta importante includ „Cântecul lui Cid” din Spania și „Cântecele despre Guillaume d’Orange” din Franța. Aceste creații literare au avut un impact major asupra culturii medievale, contribuind la formarea idealului cavaleresc și la consolidarea identității naționale în diferite regate europene.</a:t>
            </a:r>
          </a:p>
        </p:txBody>
      </p:sp>
      <p:sp>
        <p:nvSpPr>
          <p:cNvPr name="Freeform 18" id="18"/>
          <p:cNvSpPr/>
          <p:nvPr/>
        </p:nvSpPr>
        <p:spPr>
          <a:xfrm flipH="false" flipV="false" rot="0">
            <a:off x="520836" y="5446985"/>
            <a:ext cx="4636394" cy="4114800"/>
          </a:xfrm>
          <a:custGeom>
            <a:avLst/>
            <a:gdLst/>
            <a:ahLst/>
            <a:cxnLst/>
            <a:rect r="r" b="b" t="t" l="l"/>
            <a:pathLst>
              <a:path h="4114800" w="4636394">
                <a:moveTo>
                  <a:pt x="0" y="0"/>
                </a:moveTo>
                <a:lnTo>
                  <a:pt x="4636394" y="0"/>
                </a:lnTo>
                <a:lnTo>
                  <a:pt x="46363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4245874" y="2091229"/>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CÂNTECELE DE GESTĂ</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4582248" y="1815494"/>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5814928" y="3629600"/>
            <a:ext cx="11200925" cy="6047329"/>
            <a:chOff x="0" y="0"/>
            <a:chExt cx="3410039" cy="1841065"/>
          </a:xfrm>
        </p:grpSpPr>
        <p:sp>
          <p:nvSpPr>
            <p:cNvPr name="Freeform 13" id="13"/>
            <p:cNvSpPr/>
            <p:nvPr/>
          </p:nvSpPr>
          <p:spPr>
            <a:xfrm flipH="false" flipV="false" rot="0">
              <a:off x="0" y="0"/>
              <a:ext cx="3410039" cy="1841065"/>
            </a:xfrm>
            <a:custGeom>
              <a:avLst/>
              <a:gdLst/>
              <a:ahLst/>
              <a:cxnLst/>
              <a:rect r="r" b="b" t="t" l="l"/>
              <a:pathLst>
                <a:path h="1841065" w="3410039">
                  <a:moveTo>
                    <a:pt x="22118" y="0"/>
                  </a:moveTo>
                  <a:lnTo>
                    <a:pt x="3387921" y="0"/>
                  </a:lnTo>
                  <a:cubicBezTo>
                    <a:pt x="3393787" y="0"/>
                    <a:pt x="3399413" y="2330"/>
                    <a:pt x="3403561" y="6478"/>
                  </a:cubicBezTo>
                  <a:cubicBezTo>
                    <a:pt x="3407709" y="10626"/>
                    <a:pt x="3410039" y="16252"/>
                    <a:pt x="3410039" y="22118"/>
                  </a:cubicBezTo>
                  <a:lnTo>
                    <a:pt x="3410039" y="1818947"/>
                  </a:lnTo>
                  <a:cubicBezTo>
                    <a:pt x="3410039" y="1824813"/>
                    <a:pt x="3407709" y="1830439"/>
                    <a:pt x="3403561" y="1834586"/>
                  </a:cubicBezTo>
                  <a:cubicBezTo>
                    <a:pt x="3399413" y="1838734"/>
                    <a:pt x="3393787" y="1841065"/>
                    <a:pt x="3387921" y="1841065"/>
                  </a:cubicBezTo>
                  <a:lnTo>
                    <a:pt x="22118" y="1841065"/>
                  </a:lnTo>
                  <a:cubicBezTo>
                    <a:pt x="16252" y="1841065"/>
                    <a:pt x="10626" y="1838734"/>
                    <a:pt x="6478" y="1834586"/>
                  </a:cubicBezTo>
                  <a:cubicBezTo>
                    <a:pt x="2330" y="1830439"/>
                    <a:pt x="0" y="1824813"/>
                    <a:pt x="0" y="1818947"/>
                  </a:cubicBezTo>
                  <a:lnTo>
                    <a:pt x="0" y="22118"/>
                  </a:lnTo>
                  <a:cubicBezTo>
                    <a:pt x="0" y="16252"/>
                    <a:pt x="2330" y="10626"/>
                    <a:pt x="6478" y="6478"/>
                  </a:cubicBezTo>
                  <a:cubicBezTo>
                    <a:pt x="10626" y="2330"/>
                    <a:pt x="16252" y="0"/>
                    <a:pt x="22118"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410039" cy="1879165"/>
            </a:xfrm>
            <a:prstGeom prst="rect">
              <a:avLst/>
            </a:prstGeom>
          </p:spPr>
          <p:txBody>
            <a:bodyPr anchor="ctr" rtlCol="false" tIns="50800" lIns="50800" bIns="50800" rIns="50800"/>
            <a:lstStyle/>
            <a:p>
              <a:pPr algn="l">
                <a:lnSpc>
                  <a:spcPts val="2659"/>
                </a:lnSpc>
                <a:spcBef>
                  <a:spcPct val="0"/>
                </a:spcBef>
              </a:pPr>
            </a:p>
          </p:txBody>
        </p:sp>
      </p:grpSp>
      <p:sp>
        <p:nvSpPr>
          <p:cNvPr name="Freeform 15" id="15"/>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6" id="16"/>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7" id="17"/>
          <p:cNvSpPr/>
          <p:nvPr/>
        </p:nvSpPr>
        <p:spPr>
          <a:xfrm flipH="false" flipV="false" rot="0">
            <a:off x="457053" y="6445848"/>
            <a:ext cx="4125195" cy="3542511"/>
          </a:xfrm>
          <a:custGeom>
            <a:avLst/>
            <a:gdLst/>
            <a:ahLst/>
            <a:cxnLst/>
            <a:rect r="r" b="b" t="t" l="l"/>
            <a:pathLst>
              <a:path h="3542511" w="4125195">
                <a:moveTo>
                  <a:pt x="0" y="0"/>
                </a:moveTo>
                <a:lnTo>
                  <a:pt x="4125195" y="0"/>
                </a:lnTo>
                <a:lnTo>
                  <a:pt x="4125195" y="3542511"/>
                </a:lnTo>
                <a:lnTo>
                  <a:pt x="0" y="35425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508847" y="4102591"/>
            <a:ext cx="2737027" cy="2900161"/>
          </a:xfrm>
          <a:custGeom>
            <a:avLst/>
            <a:gdLst/>
            <a:ahLst/>
            <a:cxnLst/>
            <a:rect r="r" b="b" t="t" l="l"/>
            <a:pathLst>
              <a:path h="2900161" w="2737027">
                <a:moveTo>
                  <a:pt x="0" y="0"/>
                </a:moveTo>
                <a:lnTo>
                  <a:pt x="2737027" y="0"/>
                </a:lnTo>
                <a:lnTo>
                  <a:pt x="2737027" y="2900162"/>
                </a:lnTo>
                <a:lnTo>
                  <a:pt x="0" y="29001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6122086" y="3895486"/>
            <a:ext cx="10365766" cy="5467930"/>
          </a:xfrm>
          <a:prstGeom prst="rect">
            <a:avLst/>
          </a:prstGeom>
        </p:spPr>
        <p:txBody>
          <a:bodyPr anchor="t" rtlCol="false" tIns="0" lIns="0" bIns="0" rIns="0">
            <a:spAutoFit/>
          </a:bodyPr>
          <a:lstStyle/>
          <a:p>
            <a:pPr algn="ctr">
              <a:lnSpc>
                <a:spcPts val="3643"/>
              </a:lnSpc>
            </a:pPr>
            <a:r>
              <a:rPr lang="en-US" sz="2602" b="true">
                <a:solidFill>
                  <a:srgbClr val="FFFFFF"/>
                </a:solidFill>
                <a:latin typeface="PT Sans Bold"/>
                <a:ea typeface="PT Sans Bold"/>
                <a:cs typeface="PT Sans Bold"/>
                <a:sym typeface="PT Sans Bold"/>
              </a:rPr>
              <a:t>Cântecele de gestă relatau fapte de vitejie ale eroilor din Evul Mediu. </a:t>
            </a:r>
          </a:p>
          <a:p>
            <a:pPr algn="ctr">
              <a:lnSpc>
                <a:spcPts val="3643"/>
              </a:lnSpc>
            </a:pPr>
            <a:r>
              <a:rPr lang="en-US" sz="2602" b="true">
                <a:solidFill>
                  <a:srgbClr val="FFFFFF"/>
                </a:solidFill>
                <a:latin typeface="PT Sans Bold"/>
                <a:ea typeface="PT Sans Bold"/>
                <a:cs typeface="PT Sans Bold"/>
                <a:sym typeface="PT Sans Bold"/>
              </a:rPr>
              <a:t>Jonglerii recitau aceste istorisiri din memorie, așa că majoritatea nu au ajuns până în zilele noastre. Însă unele au fost atât de apreciate, încât au fost transpuse în scris. </a:t>
            </a:r>
          </a:p>
          <a:p>
            <a:pPr algn="ctr">
              <a:lnSpc>
                <a:spcPts val="3643"/>
              </a:lnSpc>
            </a:pPr>
          </a:p>
          <a:p>
            <a:pPr algn="ctr">
              <a:lnSpc>
                <a:spcPts val="3643"/>
              </a:lnSpc>
            </a:pPr>
            <a:r>
              <a:rPr lang="en-US" b="true" sz="2602">
                <a:solidFill>
                  <a:srgbClr val="FFFFFF"/>
                </a:solidFill>
                <a:latin typeface="PT Sans Bold"/>
                <a:ea typeface="PT Sans Bold"/>
                <a:cs typeface="PT Sans Bold"/>
                <a:sym typeface="PT Sans Bold"/>
              </a:rPr>
              <a:t>Un exemplu celebru este „Cântecul lui Roland”, compus în secolul al XI-lea, care povestește lupta eroică a cavalerului Roland împotriva sarazinilor. Alte cântece de gesta importante includ „Cântecul lui Cid” din Spania și „Cântecele despre Guillaume d’Orange” din Franța. Aceste creații literare au avut un impact major asupra culturii medievale, contribuind la formarea idealului cavaleresc și la consolidarea identității naționale în diferite regate europene.</a:t>
            </a:r>
          </a:p>
        </p:txBody>
      </p:sp>
      <p:sp>
        <p:nvSpPr>
          <p:cNvPr name="Freeform 20" id="20"/>
          <p:cNvSpPr/>
          <p:nvPr/>
        </p:nvSpPr>
        <p:spPr>
          <a:xfrm flipH="false" flipV="false" rot="0">
            <a:off x="457053" y="1715510"/>
            <a:ext cx="2911927" cy="2853689"/>
          </a:xfrm>
          <a:custGeom>
            <a:avLst/>
            <a:gdLst/>
            <a:ahLst/>
            <a:cxnLst/>
            <a:rect r="r" b="b" t="t" l="l"/>
            <a:pathLst>
              <a:path h="2853689" w="2911927">
                <a:moveTo>
                  <a:pt x="0" y="0"/>
                </a:moveTo>
                <a:lnTo>
                  <a:pt x="2911927" y="0"/>
                </a:lnTo>
                <a:lnTo>
                  <a:pt x="2911927" y="2853689"/>
                </a:lnTo>
                <a:lnTo>
                  <a:pt x="0" y="2853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4245874" y="2091229"/>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TRUBADURII</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4582248" y="1815494"/>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5814928" y="3629600"/>
            <a:ext cx="11200925" cy="6047329"/>
            <a:chOff x="0" y="0"/>
            <a:chExt cx="3410039" cy="1841065"/>
          </a:xfrm>
        </p:grpSpPr>
        <p:sp>
          <p:nvSpPr>
            <p:cNvPr name="Freeform 13" id="13"/>
            <p:cNvSpPr/>
            <p:nvPr/>
          </p:nvSpPr>
          <p:spPr>
            <a:xfrm flipH="false" flipV="false" rot="0">
              <a:off x="0" y="0"/>
              <a:ext cx="3410039" cy="1841065"/>
            </a:xfrm>
            <a:custGeom>
              <a:avLst/>
              <a:gdLst/>
              <a:ahLst/>
              <a:cxnLst/>
              <a:rect r="r" b="b" t="t" l="l"/>
              <a:pathLst>
                <a:path h="1841065" w="3410039">
                  <a:moveTo>
                    <a:pt x="22118" y="0"/>
                  </a:moveTo>
                  <a:lnTo>
                    <a:pt x="3387921" y="0"/>
                  </a:lnTo>
                  <a:cubicBezTo>
                    <a:pt x="3393787" y="0"/>
                    <a:pt x="3399413" y="2330"/>
                    <a:pt x="3403561" y="6478"/>
                  </a:cubicBezTo>
                  <a:cubicBezTo>
                    <a:pt x="3407709" y="10626"/>
                    <a:pt x="3410039" y="16252"/>
                    <a:pt x="3410039" y="22118"/>
                  </a:cubicBezTo>
                  <a:lnTo>
                    <a:pt x="3410039" y="1818947"/>
                  </a:lnTo>
                  <a:cubicBezTo>
                    <a:pt x="3410039" y="1824813"/>
                    <a:pt x="3407709" y="1830439"/>
                    <a:pt x="3403561" y="1834586"/>
                  </a:cubicBezTo>
                  <a:cubicBezTo>
                    <a:pt x="3399413" y="1838734"/>
                    <a:pt x="3393787" y="1841065"/>
                    <a:pt x="3387921" y="1841065"/>
                  </a:cubicBezTo>
                  <a:lnTo>
                    <a:pt x="22118" y="1841065"/>
                  </a:lnTo>
                  <a:cubicBezTo>
                    <a:pt x="16252" y="1841065"/>
                    <a:pt x="10626" y="1838734"/>
                    <a:pt x="6478" y="1834586"/>
                  </a:cubicBezTo>
                  <a:cubicBezTo>
                    <a:pt x="2330" y="1830439"/>
                    <a:pt x="0" y="1824813"/>
                    <a:pt x="0" y="1818947"/>
                  </a:cubicBezTo>
                  <a:lnTo>
                    <a:pt x="0" y="22118"/>
                  </a:lnTo>
                  <a:cubicBezTo>
                    <a:pt x="0" y="16252"/>
                    <a:pt x="2330" y="10626"/>
                    <a:pt x="6478" y="6478"/>
                  </a:cubicBezTo>
                  <a:cubicBezTo>
                    <a:pt x="10626" y="2330"/>
                    <a:pt x="16252" y="0"/>
                    <a:pt x="22118"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410039" cy="1879165"/>
            </a:xfrm>
            <a:prstGeom prst="rect">
              <a:avLst/>
            </a:prstGeom>
          </p:spPr>
          <p:txBody>
            <a:bodyPr anchor="ctr" rtlCol="false" tIns="50800" lIns="50800" bIns="50800" rIns="50800"/>
            <a:lstStyle/>
            <a:p>
              <a:pPr algn="l">
                <a:lnSpc>
                  <a:spcPts val="2659"/>
                </a:lnSpc>
                <a:spcBef>
                  <a:spcPct val="0"/>
                </a:spcBef>
              </a:pPr>
            </a:p>
          </p:txBody>
        </p:sp>
      </p:grpSp>
      <p:sp>
        <p:nvSpPr>
          <p:cNvPr name="Freeform 15" id="15"/>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6" id="16"/>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17" id="17"/>
          <p:cNvSpPr txBox="true"/>
          <p:nvPr/>
        </p:nvSpPr>
        <p:spPr>
          <a:xfrm rot="0">
            <a:off x="6232507" y="4067750"/>
            <a:ext cx="10365766" cy="5010730"/>
          </a:xfrm>
          <a:prstGeom prst="rect">
            <a:avLst/>
          </a:prstGeom>
        </p:spPr>
        <p:txBody>
          <a:bodyPr anchor="t" rtlCol="false" tIns="0" lIns="0" bIns="0" rIns="0">
            <a:spAutoFit/>
          </a:bodyPr>
          <a:lstStyle/>
          <a:p>
            <a:pPr algn="ctr">
              <a:lnSpc>
                <a:spcPts val="3643"/>
              </a:lnSpc>
            </a:pPr>
            <a:r>
              <a:rPr lang="en-US" sz="2602" b="true">
                <a:solidFill>
                  <a:srgbClr val="FFFFFF"/>
                </a:solidFill>
                <a:latin typeface="PT Sans Bold"/>
                <a:ea typeface="PT Sans Bold"/>
                <a:cs typeface="PT Sans Bold"/>
                <a:sym typeface="PT Sans Bold"/>
              </a:rPr>
              <a:t>Trubadurii erau considerați mai presus decât jonglerii: își compuneau singuri operele și , în general, erau mai rafinați, dat fiind că și publicul lor era altul. </a:t>
            </a:r>
          </a:p>
          <a:p>
            <a:pPr algn="ctr">
              <a:lnSpc>
                <a:spcPts val="3643"/>
              </a:lnSpc>
            </a:pPr>
          </a:p>
          <a:p>
            <a:pPr algn="ctr">
              <a:lnSpc>
                <a:spcPts val="3643"/>
              </a:lnSpc>
            </a:pPr>
            <a:r>
              <a:rPr lang="en-US" b="true" sz="2602">
                <a:solidFill>
                  <a:srgbClr val="FFFFFF"/>
                </a:solidFill>
                <a:latin typeface="PT Sans Bold"/>
                <a:ea typeface="PT Sans Bold"/>
                <a:cs typeface="PT Sans Bold"/>
                <a:sym typeface="PT Sans Bold"/>
              </a:rPr>
              <a:t>Rafinamentul și-a atins punctul maxim în Evul Mediu Târziu, când le-a trecut prin cap să compună cântece despre iubire. Așa numita „iubire curtenească” vorbea despre o relație amoroasă foarte sofisticată: funcționa la fel ca relația de vasalitate față de un senior feudal, fiindcă trubadurul se declara „servitorul” doamnei, pe care o idealiza exagerat, și trebuia să urmeze o serie de „ritualuri” foarte complicate ca să-și demonstreze dragostea. </a:t>
            </a:r>
          </a:p>
        </p:txBody>
      </p:sp>
      <p:sp>
        <p:nvSpPr>
          <p:cNvPr name="Freeform 18" id="18"/>
          <p:cNvSpPr/>
          <p:nvPr/>
        </p:nvSpPr>
        <p:spPr>
          <a:xfrm flipH="false" flipV="false" rot="0">
            <a:off x="3614536" y="4357366"/>
            <a:ext cx="1933956" cy="4114800"/>
          </a:xfrm>
          <a:custGeom>
            <a:avLst/>
            <a:gdLst/>
            <a:ahLst/>
            <a:cxnLst/>
            <a:rect r="r" b="b" t="t" l="l"/>
            <a:pathLst>
              <a:path h="4114800" w="1933956">
                <a:moveTo>
                  <a:pt x="0" y="0"/>
                </a:moveTo>
                <a:lnTo>
                  <a:pt x="1933956" y="0"/>
                </a:lnTo>
                <a:lnTo>
                  <a:pt x="193395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48917" y="6414766"/>
            <a:ext cx="3299183" cy="3651007"/>
          </a:xfrm>
          <a:custGeom>
            <a:avLst/>
            <a:gdLst/>
            <a:ahLst/>
            <a:cxnLst/>
            <a:rect r="r" b="b" t="t" l="l"/>
            <a:pathLst>
              <a:path h="3651007" w="3299183">
                <a:moveTo>
                  <a:pt x="0" y="0"/>
                </a:moveTo>
                <a:lnTo>
                  <a:pt x="3299183" y="0"/>
                </a:lnTo>
                <a:lnTo>
                  <a:pt x="3299183" y="3651007"/>
                </a:lnTo>
                <a:lnTo>
                  <a:pt x="0" y="36510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4245874" y="2091229"/>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POEZIA DE LA CURTE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3578752" y="4536654"/>
            <a:ext cx="10614799" cy="3039246"/>
            <a:chOff x="0" y="0"/>
            <a:chExt cx="4701688" cy="1346195"/>
          </a:xfrm>
        </p:grpSpPr>
        <p:sp>
          <p:nvSpPr>
            <p:cNvPr name="Freeform 3" id="3"/>
            <p:cNvSpPr/>
            <p:nvPr/>
          </p:nvSpPr>
          <p:spPr>
            <a:xfrm flipH="false" flipV="false" rot="0">
              <a:off x="0" y="0"/>
              <a:ext cx="4701688" cy="1346195"/>
            </a:xfrm>
            <a:custGeom>
              <a:avLst/>
              <a:gdLst/>
              <a:ahLst/>
              <a:cxnLst/>
              <a:rect r="r" b="b" t="t" l="l"/>
              <a:pathLst>
                <a:path h="1346195" w="4701688">
                  <a:moveTo>
                    <a:pt x="26986" y="0"/>
                  </a:moveTo>
                  <a:lnTo>
                    <a:pt x="4674702" y="0"/>
                  </a:lnTo>
                  <a:cubicBezTo>
                    <a:pt x="4689606" y="0"/>
                    <a:pt x="4701688" y="12082"/>
                    <a:pt x="4701688" y="26986"/>
                  </a:cubicBezTo>
                  <a:lnTo>
                    <a:pt x="4701688" y="1319209"/>
                  </a:lnTo>
                  <a:cubicBezTo>
                    <a:pt x="4701688" y="1334113"/>
                    <a:pt x="4689606" y="1346195"/>
                    <a:pt x="4674702" y="1346195"/>
                  </a:cubicBezTo>
                  <a:lnTo>
                    <a:pt x="26986" y="1346195"/>
                  </a:lnTo>
                  <a:cubicBezTo>
                    <a:pt x="12082" y="1346195"/>
                    <a:pt x="0" y="1334113"/>
                    <a:pt x="0" y="1319209"/>
                  </a:cubicBezTo>
                  <a:lnTo>
                    <a:pt x="0" y="26986"/>
                  </a:lnTo>
                  <a:cubicBezTo>
                    <a:pt x="0" y="12082"/>
                    <a:pt x="12082" y="0"/>
                    <a:pt x="26986" y="0"/>
                  </a:cubicBezTo>
                  <a:close/>
                </a:path>
              </a:pathLst>
            </a:custGeom>
            <a:solidFill>
              <a:srgbClr val="FFF7ED"/>
            </a:solidFill>
            <a:ln cap="rnd">
              <a:noFill/>
              <a:prstDash val="solid"/>
              <a:round/>
            </a:ln>
          </p:spPr>
        </p:sp>
        <p:sp>
          <p:nvSpPr>
            <p:cNvPr name="TextBox 4" id="4"/>
            <p:cNvSpPr txBox="true"/>
            <p:nvPr/>
          </p:nvSpPr>
          <p:spPr>
            <a:xfrm>
              <a:off x="0" y="-38100"/>
              <a:ext cx="4701688" cy="138429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8732423" y="1354938"/>
            <a:ext cx="5885994" cy="1326860"/>
            <a:chOff x="0" y="0"/>
            <a:chExt cx="1375304" cy="310030"/>
          </a:xfrm>
        </p:grpSpPr>
        <p:sp>
          <p:nvSpPr>
            <p:cNvPr name="Freeform 6" id="6"/>
            <p:cNvSpPr/>
            <p:nvPr/>
          </p:nvSpPr>
          <p:spPr>
            <a:xfrm flipH="false" flipV="false" rot="0">
              <a:off x="0" y="0"/>
              <a:ext cx="1375304" cy="310030"/>
            </a:xfrm>
            <a:custGeom>
              <a:avLst/>
              <a:gdLst/>
              <a:ahLst/>
              <a:cxnLst/>
              <a:rect r="r" b="b" t="t" l="l"/>
              <a:pathLst>
                <a:path h="310030" w="1375304">
                  <a:moveTo>
                    <a:pt x="65766" y="0"/>
                  </a:moveTo>
                  <a:lnTo>
                    <a:pt x="1309538" y="0"/>
                  </a:lnTo>
                  <a:cubicBezTo>
                    <a:pt x="1326980" y="0"/>
                    <a:pt x="1343708" y="6929"/>
                    <a:pt x="1356041" y="19262"/>
                  </a:cubicBezTo>
                  <a:cubicBezTo>
                    <a:pt x="1368375" y="31596"/>
                    <a:pt x="1375304" y="48323"/>
                    <a:pt x="1375304" y="65766"/>
                  </a:cubicBezTo>
                  <a:lnTo>
                    <a:pt x="1375304" y="244265"/>
                  </a:lnTo>
                  <a:cubicBezTo>
                    <a:pt x="1375304" y="261707"/>
                    <a:pt x="1368375" y="278434"/>
                    <a:pt x="1356041" y="290768"/>
                  </a:cubicBezTo>
                  <a:cubicBezTo>
                    <a:pt x="1343708" y="303101"/>
                    <a:pt x="1326980" y="310030"/>
                    <a:pt x="1309538" y="310030"/>
                  </a:cubicBezTo>
                  <a:lnTo>
                    <a:pt x="65766" y="310030"/>
                  </a:lnTo>
                  <a:cubicBezTo>
                    <a:pt x="48323" y="310030"/>
                    <a:pt x="31596" y="303101"/>
                    <a:pt x="19262" y="290768"/>
                  </a:cubicBezTo>
                  <a:cubicBezTo>
                    <a:pt x="6929" y="278434"/>
                    <a:pt x="0" y="261707"/>
                    <a:pt x="0" y="244265"/>
                  </a:cubicBezTo>
                  <a:lnTo>
                    <a:pt x="0" y="65766"/>
                  </a:lnTo>
                  <a:cubicBezTo>
                    <a:pt x="0" y="48323"/>
                    <a:pt x="6929" y="31596"/>
                    <a:pt x="19262" y="19262"/>
                  </a:cubicBezTo>
                  <a:cubicBezTo>
                    <a:pt x="31596" y="6929"/>
                    <a:pt x="48323" y="0"/>
                    <a:pt x="65766" y="0"/>
                  </a:cubicBezTo>
                  <a:close/>
                </a:path>
              </a:pathLst>
            </a:custGeom>
            <a:solidFill>
              <a:srgbClr val="F6DEA6"/>
            </a:solidFill>
          </p:spPr>
        </p:sp>
        <p:sp>
          <p:nvSpPr>
            <p:cNvPr name="TextBox 7" id="7"/>
            <p:cNvSpPr txBox="true"/>
            <p:nvPr/>
          </p:nvSpPr>
          <p:spPr>
            <a:xfrm>
              <a:off x="0" y="-38100"/>
              <a:ext cx="1375304"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10800000">
            <a:off x="14239272" y="2291789"/>
            <a:ext cx="1018577" cy="974490"/>
            <a:chOff x="0" y="0"/>
            <a:chExt cx="1358102" cy="1299320"/>
          </a:xfrm>
        </p:grpSpPr>
        <p:grpSp>
          <p:nvGrpSpPr>
            <p:cNvPr name="Group 9" id="9"/>
            <p:cNvGrpSpPr/>
            <p:nvPr/>
          </p:nvGrpSpPr>
          <p:grpSpPr>
            <a:xfrm rot="0">
              <a:off x="868291" y="810320"/>
              <a:ext cx="489812" cy="489000"/>
              <a:chOff x="0" y="0"/>
              <a:chExt cx="186320" cy="186012"/>
            </a:xfrm>
          </p:grpSpPr>
          <p:sp>
            <p:nvSpPr>
              <p:cNvPr name="Freeform 10" id="10"/>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11" id="11"/>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0"/>
              <a:ext cx="1337978" cy="1279229"/>
              <a:chOff x="0" y="0"/>
              <a:chExt cx="617845" cy="590717"/>
            </a:xfrm>
          </p:grpSpPr>
          <p:sp>
            <p:nvSpPr>
              <p:cNvPr name="Freeform 13" id="13"/>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4" id="14"/>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10800000">
            <a:off x="16697557" y="4236461"/>
            <a:ext cx="561743" cy="537077"/>
            <a:chOff x="0" y="0"/>
            <a:chExt cx="617845" cy="590717"/>
          </a:xfrm>
        </p:grpSpPr>
        <p:sp>
          <p:nvSpPr>
            <p:cNvPr name="Freeform 16" id="16"/>
            <p:cNvSpPr/>
            <p:nvPr/>
          </p:nvSpPr>
          <p:spPr>
            <a:xfrm flipH="false" flipV="false" rot="0">
              <a:off x="0" y="0"/>
              <a:ext cx="617845" cy="590717"/>
            </a:xfrm>
            <a:custGeom>
              <a:avLst/>
              <a:gdLst/>
              <a:ahLst/>
              <a:cxnLst/>
              <a:rect r="r" b="b" t="t" l="l"/>
              <a:pathLst>
                <a:path h="590717" w="617845">
                  <a:moveTo>
                    <a:pt x="295358" y="0"/>
                  </a:moveTo>
                  <a:lnTo>
                    <a:pt x="322487" y="0"/>
                  </a:lnTo>
                  <a:cubicBezTo>
                    <a:pt x="485609" y="0"/>
                    <a:pt x="617845" y="132236"/>
                    <a:pt x="617845" y="295358"/>
                  </a:cubicBezTo>
                  <a:lnTo>
                    <a:pt x="617845" y="295358"/>
                  </a:lnTo>
                  <a:cubicBezTo>
                    <a:pt x="617845" y="458480"/>
                    <a:pt x="485609" y="590717"/>
                    <a:pt x="322487" y="590717"/>
                  </a:cubicBezTo>
                  <a:lnTo>
                    <a:pt x="295358" y="590717"/>
                  </a:lnTo>
                  <a:cubicBezTo>
                    <a:pt x="132236" y="590717"/>
                    <a:pt x="0" y="458480"/>
                    <a:pt x="0" y="295358"/>
                  </a:cubicBezTo>
                  <a:lnTo>
                    <a:pt x="0" y="295358"/>
                  </a:lnTo>
                  <a:cubicBezTo>
                    <a:pt x="0" y="132236"/>
                    <a:pt x="132236" y="0"/>
                    <a:pt x="295358" y="0"/>
                  </a:cubicBezTo>
                  <a:close/>
                </a:path>
              </a:pathLst>
            </a:custGeom>
            <a:solidFill>
              <a:srgbClr val="303030"/>
            </a:solidFill>
            <a:ln cap="rnd">
              <a:noFill/>
              <a:prstDash val="solid"/>
              <a:round/>
            </a:ln>
          </p:spPr>
        </p:sp>
        <p:sp>
          <p:nvSpPr>
            <p:cNvPr name="TextBox 17" id="17"/>
            <p:cNvSpPr txBox="true"/>
            <p:nvPr/>
          </p:nvSpPr>
          <p:spPr>
            <a:xfrm>
              <a:off x="0" y="-38100"/>
              <a:ext cx="617845" cy="628817"/>
            </a:xfrm>
            <a:prstGeom prst="rect">
              <a:avLst/>
            </a:prstGeom>
          </p:spPr>
          <p:txBody>
            <a:bodyPr anchor="ctr" rtlCol="false" tIns="20458" lIns="20458" bIns="20458" rIns="20458"/>
            <a:lstStyle/>
            <a:p>
              <a:pPr algn="ctr">
                <a:lnSpc>
                  <a:spcPts val="2660"/>
                </a:lnSpc>
                <a:spcBef>
                  <a:spcPct val="0"/>
                </a:spcBef>
              </a:pPr>
            </a:p>
          </p:txBody>
        </p:sp>
      </p:grpSp>
      <p:sp>
        <p:nvSpPr>
          <p:cNvPr name="Freeform 18" id="18"/>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9" id="19"/>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0" id="20"/>
          <p:cNvSpPr/>
          <p:nvPr/>
        </p:nvSpPr>
        <p:spPr>
          <a:xfrm flipH="false" flipV="false" rot="0">
            <a:off x="352888" y="1744947"/>
            <a:ext cx="3225864" cy="4756637"/>
          </a:xfrm>
          <a:custGeom>
            <a:avLst/>
            <a:gdLst/>
            <a:ahLst/>
            <a:cxnLst/>
            <a:rect r="r" b="b" t="t" l="l"/>
            <a:pathLst>
              <a:path h="4756637" w="3225864">
                <a:moveTo>
                  <a:pt x="0" y="0"/>
                </a:moveTo>
                <a:lnTo>
                  <a:pt x="3225864" y="0"/>
                </a:lnTo>
                <a:lnTo>
                  <a:pt x="3225864" y="4756637"/>
                </a:lnTo>
                <a:lnTo>
                  <a:pt x="0" y="47566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3759407" y="5192639"/>
            <a:ext cx="4528593" cy="4849899"/>
          </a:xfrm>
          <a:custGeom>
            <a:avLst/>
            <a:gdLst/>
            <a:ahLst/>
            <a:cxnLst/>
            <a:rect r="r" b="b" t="t" l="l"/>
            <a:pathLst>
              <a:path h="4849899" w="4528593">
                <a:moveTo>
                  <a:pt x="0" y="0"/>
                </a:moveTo>
                <a:lnTo>
                  <a:pt x="4528593" y="0"/>
                </a:lnTo>
                <a:lnTo>
                  <a:pt x="4528593" y="4849899"/>
                </a:lnTo>
                <a:lnTo>
                  <a:pt x="0" y="4849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3812833" y="4905619"/>
            <a:ext cx="10146637" cy="2344420"/>
          </a:xfrm>
          <a:prstGeom prst="rect">
            <a:avLst/>
          </a:prstGeom>
        </p:spPr>
        <p:txBody>
          <a:bodyPr anchor="t" rtlCol="false" tIns="0" lIns="0" bIns="0" rIns="0">
            <a:spAutoFit/>
          </a:bodyPr>
          <a:lstStyle/>
          <a:p>
            <a:pPr algn="l">
              <a:lnSpc>
                <a:spcPts val="3079"/>
              </a:lnSpc>
            </a:pPr>
            <a:r>
              <a:rPr lang="en-US" sz="2199" b="true">
                <a:solidFill>
                  <a:srgbClr val="1B1B1B"/>
                </a:solidFill>
                <a:latin typeface="Poppins Bold"/>
                <a:ea typeface="Poppins Bold"/>
                <a:cs typeface="Poppins Bold"/>
                <a:sym typeface="Poppins Bold"/>
              </a:rPr>
              <a:t>Juan de Aragon, Cum să supraviețuiești în Evul Mediu, Editura Booklet, București, 2025;</a:t>
            </a:r>
          </a:p>
          <a:p>
            <a:pPr algn="l">
              <a:lnSpc>
                <a:spcPts val="3079"/>
              </a:lnSpc>
            </a:pPr>
          </a:p>
          <a:p>
            <a:pPr algn="l">
              <a:lnSpc>
                <a:spcPts val="3079"/>
              </a:lnSpc>
            </a:pPr>
            <a:r>
              <a:rPr lang="en-US" sz="2199" b="true">
                <a:solidFill>
                  <a:srgbClr val="1B1B1B"/>
                </a:solidFill>
                <a:latin typeface="Poppins Bold"/>
                <a:ea typeface="Poppins Bold"/>
                <a:cs typeface="Poppins Bold"/>
                <a:sym typeface="Poppins Bold"/>
              </a:rPr>
              <a:t>Valentin Băluțoiu, Constantin Vlad, Istorie-manual pentru clasa a VI-a, Editura All, București, 2010; </a:t>
            </a:r>
          </a:p>
          <a:p>
            <a:pPr algn="l" marL="0" indent="0" lvl="1">
              <a:lnSpc>
                <a:spcPts val="3079"/>
              </a:lnSpc>
              <a:spcBef>
                <a:spcPct val="0"/>
              </a:spcBef>
            </a:pPr>
          </a:p>
        </p:txBody>
      </p:sp>
      <p:sp>
        <p:nvSpPr>
          <p:cNvPr name="TextBox 23" id="23"/>
          <p:cNvSpPr txBox="true"/>
          <p:nvPr/>
        </p:nvSpPr>
        <p:spPr>
          <a:xfrm rot="0">
            <a:off x="9056598" y="1678272"/>
            <a:ext cx="5237644" cy="563987"/>
          </a:xfrm>
          <a:prstGeom prst="rect">
            <a:avLst/>
          </a:prstGeom>
        </p:spPr>
        <p:txBody>
          <a:bodyPr anchor="t" rtlCol="false" tIns="0" lIns="0" bIns="0" rIns="0">
            <a:spAutoFit/>
          </a:bodyPr>
          <a:lstStyle/>
          <a:p>
            <a:pPr algn="ctr">
              <a:lnSpc>
                <a:spcPts val="4614"/>
              </a:lnSpc>
            </a:pPr>
            <a:r>
              <a:rPr lang="en-US" b="true" sz="3295">
                <a:solidFill>
                  <a:srgbClr val="1B1B1B"/>
                </a:solidFill>
                <a:latin typeface="PT Sans Bold"/>
                <a:ea typeface="PT Sans Bold"/>
                <a:cs typeface="PT Sans Bold"/>
                <a:sym typeface="PT Sans Bold"/>
              </a:rPr>
              <a:t>BIBLIOGRAFIE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7487406" y="3608938"/>
            <a:ext cx="9000446" cy="1763122"/>
            <a:chOff x="0" y="0"/>
            <a:chExt cx="2740120" cy="536769"/>
          </a:xfrm>
        </p:grpSpPr>
        <p:sp>
          <p:nvSpPr>
            <p:cNvPr name="Freeform 13" id="13"/>
            <p:cNvSpPr/>
            <p:nvPr/>
          </p:nvSpPr>
          <p:spPr>
            <a:xfrm flipH="false" flipV="false" rot="0">
              <a:off x="0" y="0"/>
              <a:ext cx="2740120" cy="536769"/>
            </a:xfrm>
            <a:custGeom>
              <a:avLst/>
              <a:gdLst/>
              <a:ahLst/>
              <a:cxnLst/>
              <a:rect r="r" b="b" t="t" l="l"/>
              <a:pathLst>
                <a:path h="536769" w="2740120">
                  <a:moveTo>
                    <a:pt x="27525" y="0"/>
                  </a:moveTo>
                  <a:lnTo>
                    <a:pt x="2712594" y="0"/>
                  </a:lnTo>
                  <a:cubicBezTo>
                    <a:pt x="2727796" y="0"/>
                    <a:pt x="2740120" y="12324"/>
                    <a:pt x="2740120" y="27525"/>
                  </a:cubicBezTo>
                  <a:lnTo>
                    <a:pt x="2740120" y="509244"/>
                  </a:lnTo>
                  <a:cubicBezTo>
                    <a:pt x="2740120" y="524446"/>
                    <a:pt x="2727796" y="536769"/>
                    <a:pt x="2712594" y="536769"/>
                  </a:cubicBezTo>
                  <a:lnTo>
                    <a:pt x="27525" y="536769"/>
                  </a:lnTo>
                  <a:cubicBezTo>
                    <a:pt x="12324" y="536769"/>
                    <a:pt x="0" y="524446"/>
                    <a:pt x="0" y="509244"/>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2740120" cy="574869"/>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7562563" y="5709818"/>
            <a:ext cx="9000446" cy="1709036"/>
            <a:chOff x="0" y="0"/>
            <a:chExt cx="2740120" cy="520303"/>
          </a:xfrm>
        </p:grpSpPr>
        <p:sp>
          <p:nvSpPr>
            <p:cNvPr name="Freeform 16" id="16"/>
            <p:cNvSpPr/>
            <p:nvPr/>
          </p:nvSpPr>
          <p:spPr>
            <a:xfrm flipH="false" flipV="false" rot="0">
              <a:off x="0" y="0"/>
              <a:ext cx="2740120" cy="520303"/>
            </a:xfrm>
            <a:custGeom>
              <a:avLst/>
              <a:gdLst/>
              <a:ahLst/>
              <a:cxnLst/>
              <a:rect r="r" b="b" t="t" l="l"/>
              <a:pathLst>
                <a:path h="520303" w="2740120">
                  <a:moveTo>
                    <a:pt x="27525" y="0"/>
                  </a:moveTo>
                  <a:lnTo>
                    <a:pt x="2712594" y="0"/>
                  </a:lnTo>
                  <a:cubicBezTo>
                    <a:pt x="2727796" y="0"/>
                    <a:pt x="2740120" y="12324"/>
                    <a:pt x="2740120" y="27525"/>
                  </a:cubicBezTo>
                  <a:lnTo>
                    <a:pt x="2740120" y="492778"/>
                  </a:lnTo>
                  <a:cubicBezTo>
                    <a:pt x="2740120" y="507980"/>
                    <a:pt x="2727796" y="520303"/>
                    <a:pt x="2712594" y="520303"/>
                  </a:cubicBezTo>
                  <a:lnTo>
                    <a:pt x="27525" y="520303"/>
                  </a:lnTo>
                  <a:cubicBezTo>
                    <a:pt x="20225" y="520303"/>
                    <a:pt x="13224" y="517403"/>
                    <a:pt x="8062" y="512241"/>
                  </a:cubicBezTo>
                  <a:cubicBezTo>
                    <a:pt x="2900" y="507079"/>
                    <a:pt x="0" y="500078"/>
                    <a:pt x="0" y="492778"/>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2740120" cy="558403"/>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7562563" y="7808916"/>
            <a:ext cx="9000446" cy="2033328"/>
            <a:chOff x="0" y="0"/>
            <a:chExt cx="2740120" cy="619032"/>
          </a:xfrm>
        </p:grpSpPr>
        <p:sp>
          <p:nvSpPr>
            <p:cNvPr name="Freeform 19" id="19"/>
            <p:cNvSpPr/>
            <p:nvPr/>
          </p:nvSpPr>
          <p:spPr>
            <a:xfrm flipH="false" flipV="false" rot="0">
              <a:off x="0" y="0"/>
              <a:ext cx="2740120" cy="619032"/>
            </a:xfrm>
            <a:custGeom>
              <a:avLst/>
              <a:gdLst/>
              <a:ahLst/>
              <a:cxnLst/>
              <a:rect r="r" b="b" t="t" l="l"/>
              <a:pathLst>
                <a:path h="619032" w="2740120">
                  <a:moveTo>
                    <a:pt x="27525" y="0"/>
                  </a:moveTo>
                  <a:lnTo>
                    <a:pt x="2712594" y="0"/>
                  </a:lnTo>
                  <a:cubicBezTo>
                    <a:pt x="2727796" y="0"/>
                    <a:pt x="2740120" y="12324"/>
                    <a:pt x="2740120" y="27525"/>
                  </a:cubicBezTo>
                  <a:lnTo>
                    <a:pt x="2740120" y="591506"/>
                  </a:lnTo>
                  <a:cubicBezTo>
                    <a:pt x="2740120" y="606708"/>
                    <a:pt x="2727796" y="619032"/>
                    <a:pt x="2712594" y="619032"/>
                  </a:cubicBezTo>
                  <a:lnTo>
                    <a:pt x="27525" y="619032"/>
                  </a:lnTo>
                  <a:cubicBezTo>
                    <a:pt x="12324" y="619032"/>
                    <a:pt x="0" y="606708"/>
                    <a:pt x="0" y="591506"/>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20" id="20"/>
            <p:cNvSpPr txBox="true"/>
            <p:nvPr/>
          </p:nvSpPr>
          <p:spPr>
            <a:xfrm>
              <a:off x="0" y="-38100"/>
              <a:ext cx="2740120" cy="657132"/>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8224260" y="8152279"/>
            <a:ext cx="7636871" cy="13531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Victoria - când avea lor o victorie militară, se dădeau petreceri și se aduceau omagii nobilului și trupelor care se întorceau.</a:t>
            </a:r>
          </a:p>
        </p:txBody>
      </p:sp>
      <p:sp>
        <p:nvSpPr>
          <p:cNvPr name="Freeform 22" id="22"/>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3" id="23"/>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4" id="24"/>
          <p:cNvGrpSpPr/>
          <p:nvPr/>
        </p:nvGrpSpPr>
        <p:grpSpPr>
          <a:xfrm rot="0">
            <a:off x="4990459" y="8096356"/>
            <a:ext cx="2639949" cy="372659"/>
            <a:chOff x="0" y="0"/>
            <a:chExt cx="1018054" cy="143710"/>
          </a:xfrm>
        </p:grpSpPr>
        <p:sp>
          <p:nvSpPr>
            <p:cNvPr name="Freeform 25" id="25"/>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6" id="26"/>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8219859" y="9468153"/>
            <a:ext cx="2019849" cy="285125"/>
            <a:chOff x="0" y="0"/>
            <a:chExt cx="1018054" cy="143710"/>
          </a:xfrm>
        </p:grpSpPr>
        <p:sp>
          <p:nvSpPr>
            <p:cNvPr name="Freeform 28" id="28"/>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9" id="29"/>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6820184" y="6768180"/>
            <a:ext cx="1038987" cy="4114800"/>
          </a:xfrm>
          <a:custGeom>
            <a:avLst/>
            <a:gdLst/>
            <a:ahLst/>
            <a:cxnLst/>
            <a:rect r="r" b="b" t="t" l="l"/>
            <a:pathLst>
              <a:path h="4114800" w="1038987">
                <a:moveTo>
                  <a:pt x="0" y="0"/>
                </a:moveTo>
                <a:lnTo>
                  <a:pt x="1038987" y="0"/>
                </a:lnTo>
                <a:lnTo>
                  <a:pt x="103898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1" id="31"/>
          <p:cNvSpPr/>
          <p:nvPr/>
        </p:nvSpPr>
        <p:spPr>
          <a:xfrm flipH="false" flipV="false" rot="0">
            <a:off x="507867" y="1775993"/>
            <a:ext cx="6741414" cy="8229600"/>
          </a:xfrm>
          <a:custGeom>
            <a:avLst/>
            <a:gdLst/>
            <a:ahLst/>
            <a:cxnLst/>
            <a:rect r="r" b="b" t="t" l="l"/>
            <a:pathLst>
              <a:path h="8229600" w="6741414">
                <a:moveTo>
                  <a:pt x="0" y="0"/>
                </a:moveTo>
                <a:lnTo>
                  <a:pt x="6741414" y="0"/>
                </a:lnTo>
                <a:lnTo>
                  <a:pt x="6741414" y="8229600"/>
                </a:lnTo>
                <a:lnTo>
                  <a:pt x="0" y="8229600"/>
                </a:lnTo>
                <a:lnTo>
                  <a:pt x="0" y="0"/>
                </a:lnTo>
                <a:close/>
              </a:path>
            </a:pathLst>
          </a:custGeom>
          <a:blipFill>
            <a:blip r:embed="rId6"/>
            <a:stretch>
              <a:fillRect l="0" t="0" r="0" b="0"/>
            </a:stretch>
          </a:blipFill>
        </p:spPr>
      </p:sp>
      <p:sp>
        <p:nvSpPr>
          <p:cNvPr name="TextBox 32" id="32"/>
          <p:cNvSpPr txBox="true"/>
          <p:nvPr/>
        </p:nvSpPr>
        <p:spPr>
          <a:xfrm rot="0">
            <a:off x="7630408" y="3760622"/>
            <a:ext cx="8654457" cy="13531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Vine regele - când un monarh ajungea într-un oraș, se puneau la cale, în onoarea lui, mari festivități cu banchete publice, muzică, băutură și distracții.</a:t>
            </a:r>
          </a:p>
        </p:txBody>
      </p:sp>
      <p:sp>
        <p:nvSpPr>
          <p:cNvPr name="TextBox 33" id="33"/>
          <p:cNvSpPr txBox="true"/>
          <p:nvPr/>
        </p:nvSpPr>
        <p:spPr>
          <a:xfrm rot="0">
            <a:off x="7886413" y="5843168"/>
            <a:ext cx="8398452" cy="13531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Sărbătoarea hramului - la fel ca și astăzi, oamenii dintr-o localitate/comunitate sărbătoresc hramul sfântului care îi patronează. </a:t>
            </a:r>
          </a:p>
        </p:txBody>
      </p:sp>
      <p:sp>
        <p:nvSpPr>
          <p:cNvPr name="TextBox 34" id="34"/>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SĂRBĂTORILE LAICE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191197" y="8712939"/>
            <a:ext cx="18569287" cy="6097187"/>
            <a:chOff x="0" y="0"/>
            <a:chExt cx="4890676" cy="1605844"/>
          </a:xfrm>
        </p:grpSpPr>
        <p:sp>
          <p:nvSpPr>
            <p:cNvPr name="Freeform 13" id="13"/>
            <p:cNvSpPr/>
            <p:nvPr/>
          </p:nvSpPr>
          <p:spPr>
            <a:xfrm flipH="false" flipV="false" rot="0">
              <a:off x="0" y="0"/>
              <a:ext cx="4890676" cy="1605844"/>
            </a:xfrm>
            <a:custGeom>
              <a:avLst/>
              <a:gdLst/>
              <a:ahLst/>
              <a:cxnLst/>
              <a:rect r="r" b="b" t="t" l="l"/>
              <a:pathLst>
                <a:path h="1605844" w="4890676">
                  <a:moveTo>
                    <a:pt x="40441" y="0"/>
                  </a:moveTo>
                  <a:lnTo>
                    <a:pt x="4850235" y="0"/>
                  </a:lnTo>
                  <a:cubicBezTo>
                    <a:pt x="4860961" y="0"/>
                    <a:pt x="4871247" y="4261"/>
                    <a:pt x="4878831" y="11845"/>
                  </a:cubicBezTo>
                  <a:cubicBezTo>
                    <a:pt x="4886416" y="19429"/>
                    <a:pt x="4890676" y="29716"/>
                    <a:pt x="4890676" y="40441"/>
                  </a:cubicBezTo>
                  <a:lnTo>
                    <a:pt x="4890676" y="1565402"/>
                  </a:lnTo>
                  <a:cubicBezTo>
                    <a:pt x="4890676" y="1587737"/>
                    <a:pt x="4872570" y="1605844"/>
                    <a:pt x="4850235" y="1605844"/>
                  </a:cubicBezTo>
                  <a:lnTo>
                    <a:pt x="40441" y="1605844"/>
                  </a:lnTo>
                  <a:cubicBezTo>
                    <a:pt x="29716" y="1605844"/>
                    <a:pt x="19429" y="1601583"/>
                    <a:pt x="11845" y="1593999"/>
                  </a:cubicBezTo>
                  <a:cubicBezTo>
                    <a:pt x="4261" y="1586414"/>
                    <a:pt x="0" y="1576128"/>
                    <a:pt x="0" y="1565402"/>
                  </a:cubicBezTo>
                  <a:lnTo>
                    <a:pt x="0" y="40441"/>
                  </a:lnTo>
                  <a:cubicBezTo>
                    <a:pt x="0" y="29716"/>
                    <a:pt x="4261" y="19429"/>
                    <a:pt x="11845" y="11845"/>
                  </a:cubicBezTo>
                  <a:cubicBezTo>
                    <a:pt x="19429" y="4261"/>
                    <a:pt x="29716" y="0"/>
                    <a:pt x="40441" y="0"/>
                  </a:cubicBezTo>
                  <a:close/>
                </a:path>
              </a:pathLst>
            </a:custGeom>
            <a:solidFill>
              <a:srgbClr val="464646"/>
            </a:solidFill>
          </p:spPr>
        </p:sp>
        <p:sp>
          <p:nvSpPr>
            <p:cNvPr name="TextBox 14" id="14"/>
            <p:cNvSpPr txBox="true"/>
            <p:nvPr/>
          </p:nvSpPr>
          <p:spPr>
            <a:xfrm>
              <a:off x="0" y="-38100"/>
              <a:ext cx="4890676" cy="1643944"/>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7487406" y="3608938"/>
            <a:ext cx="9000446" cy="1137096"/>
            <a:chOff x="0" y="0"/>
            <a:chExt cx="2740120" cy="346180"/>
          </a:xfrm>
        </p:grpSpPr>
        <p:sp>
          <p:nvSpPr>
            <p:cNvPr name="Freeform 16" id="16"/>
            <p:cNvSpPr/>
            <p:nvPr/>
          </p:nvSpPr>
          <p:spPr>
            <a:xfrm flipH="false" flipV="false" rot="0">
              <a:off x="0" y="0"/>
              <a:ext cx="2740120" cy="346180"/>
            </a:xfrm>
            <a:custGeom>
              <a:avLst/>
              <a:gdLst/>
              <a:ahLst/>
              <a:cxnLst/>
              <a:rect r="r" b="b" t="t" l="l"/>
              <a:pathLst>
                <a:path h="346180" w="2740120">
                  <a:moveTo>
                    <a:pt x="27525" y="0"/>
                  </a:moveTo>
                  <a:lnTo>
                    <a:pt x="2712594" y="0"/>
                  </a:lnTo>
                  <a:cubicBezTo>
                    <a:pt x="2727796" y="0"/>
                    <a:pt x="2740120" y="12324"/>
                    <a:pt x="2740120" y="27525"/>
                  </a:cubicBezTo>
                  <a:lnTo>
                    <a:pt x="2740120" y="318655"/>
                  </a:lnTo>
                  <a:cubicBezTo>
                    <a:pt x="2740120" y="333857"/>
                    <a:pt x="2727796" y="346180"/>
                    <a:pt x="2712594" y="346180"/>
                  </a:cubicBezTo>
                  <a:lnTo>
                    <a:pt x="27525" y="346180"/>
                  </a:lnTo>
                  <a:cubicBezTo>
                    <a:pt x="12324" y="346180"/>
                    <a:pt x="0" y="333857"/>
                    <a:pt x="0" y="318655"/>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2740120" cy="38428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7608922" y="8712939"/>
            <a:ext cx="9000446" cy="1327492"/>
            <a:chOff x="0" y="0"/>
            <a:chExt cx="2740120" cy="404145"/>
          </a:xfrm>
        </p:grpSpPr>
        <p:sp>
          <p:nvSpPr>
            <p:cNvPr name="Freeform 19" id="19"/>
            <p:cNvSpPr/>
            <p:nvPr/>
          </p:nvSpPr>
          <p:spPr>
            <a:xfrm flipH="false" flipV="false" rot="0">
              <a:off x="0" y="0"/>
              <a:ext cx="2740120" cy="404145"/>
            </a:xfrm>
            <a:custGeom>
              <a:avLst/>
              <a:gdLst/>
              <a:ahLst/>
              <a:cxnLst/>
              <a:rect r="r" b="b" t="t" l="l"/>
              <a:pathLst>
                <a:path h="404145" w="2740120">
                  <a:moveTo>
                    <a:pt x="27525" y="0"/>
                  </a:moveTo>
                  <a:lnTo>
                    <a:pt x="2712594" y="0"/>
                  </a:lnTo>
                  <a:cubicBezTo>
                    <a:pt x="2727796" y="0"/>
                    <a:pt x="2740120" y="12324"/>
                    <a:pt x="2740120" y="27525"/>
                  </a:cubicBezTo>
                  <a:lnTo>
                    <a:pt x="2740120" y="376620"/>
                  </a:lnTo>
                  <a:cubicBezTo>
                    <a:pt x="2740120" y="383920"/>
                    <a:pt x="2737220" y="390921"/>
                    <a:pt x="2732057" y="396083"/>
                  </a:cubicBezTo>
                  <a:cubicBezTo>
                    <a:pt x="2726896" y="401245"/>
                    <a:pt x="2719894" y="404145"/>
                    <a:pt x="2712594" y="404145"/>
                  </a:cubicBezTo>
                  <a:lnTo>
                    <a:pt x="27525" y="404145"/>
                  </a:lnTo>
                  <a:cubicBezTo>
                    <a:pt x="12324" y="404145"/>
                    <a:pt x="0" y="391822"/>
                    <a:pt x="0" y="376620"/>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20" id="20"/>
            <p:cNvSpPr txBox="true"/>
            <p:nvPr/>
          </p:nvSpPr>
          <p:spPr>
            <a:xfrm>
              <a:off x="0" y="-38100"/>
              <a:ext cx="2740120" cy="442245"/>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7562563" y="5097690"/>
            <a:ext cx="9000446" cy="1621207"/>
            <a:chOff x="0" y="0"/>
            <a:chExt cx="2740120" cy="493565"/>
          </a:xfrm>
        </p:grpSpPr>
        <p:sp>
          <p:nvSpPr>
            <p:cNvPr name="Freeform 22" id="22"/>
            <p:cNvSpPr/>
            <p:nvPr/>
          </p:nvSpPr>
          <p:spPr>
            <a:xfrm flipH="false" flipV="false" rot="0">
              <a:off x="0" y="0"/>
              <a:ext cx="2740120" cy="493565"/>
            </a:xfrm>
            <a:custGeom>
              <a:avLst/>
              <a:gdLst/>
              <a:ahLst/>
              <a:cxnLst/>
              <a:rect r="r" b="b" t="t" l="l"/>
              <a:pathLst>
                <a:path h="493565" w="2740120">
                  <a:moveTo>
                    <a:pt x="27525" y="0"/>
                  </a:moveTo>
                  <a:lnTo>
                    <a:pt x="2712594" y="0"/>
                  </a:lnTo>
                  <a:cubicBezTo>
                    <a:pt x="2727796" y="0"/>
                    <a:pt x="2740120" y="12324"/>
                    <a:pt x="2740120" y="27525"/>
                  </a:cubicBezTo>
                  <a:lnTo>
                    <a:pt x="2740120" y="466039"/>
                  </a:lnTo>
                  <a:cubicBezTo>
                    <a:pt x="2740120" y="481241"/>
                    <a:pt x="2727796" y="493565"/>
                    <a:pt x="2712594" y="493565"/>
                  </a:cubicBezTo>
                  <a:lnTo>
                    <a:pt x="27525" y="493565"/>
                  </a:lnTo>
                  <a:cubicBezTo>
                    <a:pt x="12324" y="493565"/>
                    <a:pt x="0" y="481241"/>
                    <a:pt x="0" y="466039"/>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23" id="23"/>
            <p:cNvSpPr txBox="true"/>
            <p:nvPr/>
          </p:nvSpPr>
          <p:spPr>
            <a:xfrm>
              <a:off x="0" y="-38100"/>
              <a:ext cx="2740120" cy="531665"/>
            </a:xfrm>
            <a:prstGeom prst="rect">
              <a:avLst/>
            </a:prstGeom>
          </p:spPr>
          <p:txBody>
            <a:bodyPr anchor="ctr" rtlCol="false" tIns="50800" lIns="50800" bIns="50800" rIns="50800"/>
            <a:lstStyle/>
            <a:p>
              <a:pPr algn="ctr">
                <a:lnSpc>
                  <a:spcPts val="2659"/>
                </a:lnSpc>
                <a:spcBef>
                  <a:spcPct val="0"/>
                </a:spcBef>
              </a:pPr>
            </a:p>
          </p:txBody>
        </p:sp>
      </p:grpSp>
      <p:sp>
        <p:nvSpPr>
          <p:cNvPr name="Freeform 24" id="24"/>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5" id="25"/>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6" id="26"/>
          <p:cNvGrpSpPr/>
          <p:nvPr/>
        </p:nvGrpSpPr>
        <p:grpSpPr>
          <a:xfrm rot="0">
            <a:off x="4990459" y="8096356"/>
            <a:ext cx="2639949" cy="372659"/>
            <a:chOff x="0" y="0"/>
            <a:chExt cx="1018054" cy="143710"/>
          </a:xfrm>
        </p:grpSpPr>
        <p:sp>
          <p:nvSpPr>
            <p:cNvPr name="Freeform 27" id="27"/>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8" id="28"/>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7544677" y="7071322"/>
            <a:ext cx="9000446" cy="1211363"/>
            <a:chOff x="0" y="0"/>
            <a:chExt cx="2740120" cy="368791"/>
          </a:xfrm>
        </p:grpSpPr>
        <p:sp>
          <p:nvSpPr>
            <p:cNvPr name="Freeform 30" id="30"/>
            <p:cNvSpPr/>
            <p:nvPr/>
          </p:nvSpPr>
          <p:spPr>
            <a:xfrm flipH="false" flipV="false" rot="0">
              <a:off x="0" y="0"/>
              <a:ext cx="2740120" cy="368791"/>
            </a:xfrm>
            <a:custGeom>
              <a:avLst/>
              <a:gdLst/>
              <a:ahLst/>
              <a:cxnLst/>
              <a:rect r="r" b="b" t="t" l="l"/>
              <a:pathLst>
                <a:path h="368791" w="2740120">
                  <a:moveTo>
                    <a:pt x="27525" y="0"/>
                  </a:moveTo>
                  <a:lnTo>
                    <a:pt x="2712594" y="0"/>
                  </a:lnTo>
                  <a:cubicBezTo>
                    <a:pt x="2727796" y="0"/>
                    <a:pt x="2740120" y="12324"/>
                    <a:pt x="2740120" y="27525"/>
                  </a:cubicBezTo>
                  <a:lnTo>
                    <a:pt x="2740120" y="341265"/>
                  </a:lnTo>
                  <a:cubicBezTo>
                    <a:pt x="2740120" y="356467"/>
                    <a:pt x="2727796" y="368791"/>
                    <a:pt x="2712594" y="368791"/>
                  </a:cubicBezTo>
                  <a:lnTo>
                    <a:pt x="27525" y="368791"/>
                  </a:lnTo>
                  <a:cubicBezTo>
                    <a:pt x="20225" y="368791"/>
                    <a:pt x="13224" y="365891"/>
                    <a:pt x="8062" y="360729"/>
                  </a:cubicBezTo>
                  <a:cubicBezTo>
                    <a:pt x="2900" y="355567"/>
                    <a:pt x="0" y="348565"/>
                    <a:pt x="0" y="341265"/>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31" id="31"/>
            <p:cNvSpPr txBox="true"/>
            <p:nvPr/>
          </p:nvSpPr>
          <p:spPr>
            <a:xfrm>
              <a:off x="0" y="-38100"/>
              <a:ext cx="2740120" cy="406891"/>
            </a:xfrm>
            <a:prstGeom prst="rect">
              <a:avLst/>
            </a:prstGeom>
          </p:spPr>
          <p:txBody>
            <a:bodyPr anchor="ctr" rtlCol="false" tIns="50800" lIns="50800" bIns="50800" rIns="50800"/>
            <a:lstStyle/>
            <a:p>
              <a:pPr algn="ctr">
                <a:lnSpc>
                  <a:spcPts val="2659"/>
                </a:lnSpc>
                <a:spcBef>
                  <a:spcPct val="0"/>
                </a:spcBef>
              </a:pPr>
            </a:p>
          </p:txBody>
        </p:sp>
      </p:grpSp>
      <p:sp>
        <p:nvSpPr>
          <p:cNvPr name="Freeform 32" id="32"/>
          <p:cNvSpPr/>
          <p:nvPr/>
        </p:nvSpPr>
        <p:spPr>
          <a:xfrm flipH="false" flipV="false" rot="0">
            <a:off x="1028700" y="2932639"/>
            <a:ext cx="3614528" cy="6901246"/>
          </a:xfrm>
          <a:custGeom>
            <a:avLst/>
            <a:gdLst/>
            <a:ahLst/>
            <a:cxnLst/>
            <a:rect r="r" b="b" t="t" l="l"/>
            <a:pathLst>
              <a:path h="6901246" w="3614528">
                <a:moveTo>
                  <a:pt x="0" y="0"/>
                </a:moveTo>
                <a:lnTo>
                  <a:pt x="3614528" y="0"/>
                </a:lnTo>
                <a:lnTo>
                  <a:pt x="3614528" y="6901246"/>
                </a:lnTo>
                <a:lnTo>
                  <a:pt x="0" y="6901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3" id="33"/>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SĂRBĂTORILE RELIGIOASE</a:t>
            </a:r>
          </a:p>
        </p:txBody>
      </p:sp>
      <p:sp>
        <p:nvSpPr>
          <p:cNvPr name="TextBox 34" id="34"/>
          <p:cNvSpPr txBox="true"/>
          <p:nvPr/>
        </p:nvSpPr>
        <p:spPr>
          <a:xfrm rot="0">
            <a:off x="7821650" y="3760622"/>
            <a:ext cx="8278430" cy="8959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Crăciunul - se sărbătorește încă din sec. al IV-lea, când creștinismul a devenit religie oficială la Roma. </a:t>
            </a:r>
          </a:p>
        </p:txBody>
      </p:sp>
      <p:sp>
        <p:nvSpPr>
          <p:cNvPr name="TextBox 35" id="35"/>
          <p:cNvSpPr txBox="true"/>
          <p:nvPr/>
        </p:nvSpPr>
        <p:spPr>
          <a:xfrm rot="0">
            <a:off x="7821650" y="8937955"/>
            <a:ext cx="8446500" cy="8959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Corpus Christi - sărbătoare în cadrul căreia se celebrează transformarea miraculoasă a pâinii și vinului . </a:t>
            </a:r>
          </a:p>
        </p:txBody>
      </p:sp>
      <p:sp>
        <p:nvSpPr>
          <p:cNvPr name="TextBox 36" id="36"/>
          <p:cNvSpPr txBox="true"/>
          <p:nvPr/>
        </p:nvSpPr>
        <p:spPr>
          <a:xfrm rot="0">
            <a:off x="7821650" y="5249374"/>
            <a:ext cx="8446500" cy="13531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Carnaval - după Carnaval, începea postul, perioada de dinaintea Săptămânii Luminate. Așa că, la carnaval, lumea profita de ospețe îmbelșugate și valuri de băutură.</a:t>
            </a:r>
          </a:p>
        </p:txBody>
      </p:sp>
      <p:sp>
        <p:nvSpPr>
          <p:cNvPr name="TextBox 37" id="37"/>
          <p:cNvSpPr txBox="true"/>
          <p:nvPr/>
        </p:nvSpPr>
        <p:spPr>
          <a:xfrm rot="0">
            <a:off x="7821650" y="7170897"/>
            <a:ext cx="8433784" cy="8959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Săptămâna Mare - în aceste zile se făceau procesiuni pentru comemorarea morții și învierii lui Iisus.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1131037" y="1189415"/>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8006664" y="6556777"/>
            <a:ext cx="9664127" cy="2701523"/>
            <a:chOff x="0" y="0"/>
            <a:chExt cx="2942172" cy="822459"/>
          </a:xfrm>
        </p:grpSpPr>
        <p:sp>
          <p:nvSpPr>
            <p:cNvPr name="Freeform 13" id="13"/>
            <p:cNvSpPr/>
            <p:nvPr/>
          </p:nvSpPr>
          <p:spPr>
            <a:xfrm flipH="false" flipV="false" rot="0">
              <a:off x="0" y="0"/>
              <a:ext cx="2942172" cy="822459"/>
            </a:xfrm>
            <a:custGeom>
              <a:avLst/>
              <a:gdLst/>
              <a:ahLst/>
              <a:cxnLst/>
              <a:rect r="r" b="b" t="t" l="l"/>
              <a:pathLst>
                <a:path h="822459" w="2942172">
                  <a:moveTo>
                    <a:pt x="25635" y="0"/>
                  </a:moveTo>
                  <a:lnTo>
                    <a:pt x="2916537" y="0"/>
                  </a:lnTo>
                  <a:cubicBezTo>
                    <a:pt x="2923336" y="0"/>
                    <a:pt x="2929856" y="2701"/>
                    <a:pt x="2934664" y="7508"/>
                  </a:cubicBezTo>
                  <a:cubicBezTo>
                    <a:pt x="2939472" y="12316"/>
                    <a:pt x="2942172" y="18836"/>
                    <a:pt x="2942172" y="25635"/>
                  </a:cubicBezTo>
                  <a:lnTo>
                    <a:pt x="2942172" y="796824"/>
                  </a:lnTo>
                  <a:cubicBezTo>
                    <a:pt x="2942172" y="803623"/>
                    <a:pt x="2939472" y="810143"/>
                    <a:pt x="2934664" y="814950"/>
                  </a:cubicBezTo>
                  <a:cubicBezTo>
                    <a:pt x="2929856" y="819758"/>
                    <a:pt x="2923336" y="822459"/>
                    <a:pt x="2916537" y="822459"/>
                  </a:cubicBezTo>
                  <a:lnTo>
                    <a:pt x="25635" y="822459"/>
                  </a:lnTo>
                  <a:cubicBezTo>
                    <a:pt x="18836" y="822459"/>
                    <a:pt x="12316" y="819758"/>
                    <a:pt x="7508" y="814950"/>
                  </a:cubicBezTo>
                  <a:cubicBezTo>
                    <a:pt x="2701" y="810143"/>
                    <a:pt x="0" y="803623"/>
                    <a:pt x="0" y="796824"/>
                  </a:cubicBezTo>
                  <a:lnTo>
                    <a:pt x="0" y="25635"/>
                  </a:lnTo>
                  <a:cubicBezTo>
                    <a:pt x="0" y="18836"/>
                    <a:pt x="2701" y="12316"/>
                    <a:pt x="7508" y="7508"/>
                  </a:cubicBezTo>
                  <a:cubicBezTo>
                    <a:pt x="12316" y="2701"/>
                    <a:pt x="18836" y="0"/>
                    <a:pt x="25635"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2942172" cy="860559"/>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7099634" y="2956321"/>
            <a:ext cx="10571157" cy="1314997"/>
            <a:chOff x="0" y="0"/>
            <a:chExt cx="3218311" cy="400341"/>
          </a:xfrm>
        </p:grpSpPr>
        <p:sp>
          <p:nvSpPr>
            <p:cNvPr name="Freeform 16" id="16"/>
            <p:cNvSpPr/>
            <p:nvPr/>
          </p:nvSpPr>
          <p:spPr>
            <a:xfrm flipH="false" flipV="false" rot="0">
              <a:off x="0" y="0"/>
              <a:ext cx="3218311" cy="400341"/>
            </a:xfrm>
            <a:custGeom>
              <a:avLst/>
              <a:gdLst/>
              <a:ahLst/>
              <a:cxnLst/>
              <a:rect r="r" b="b" t="t" l="l"/>
              <a:pathLst>
                <a:path h="400341" w="3218311">
                  <a:moveTo>
                    <a:pt x="23436" y="0"/>
                  </a:moveTo>
                  <a:lnTo>
                    <a:pt x="3194875" y="0"/>
                  </a:lnTo>
                  <a:cubicBezTo>
                    <a:pt x="3201091" y="0"/>
                    <a:pt x="3207052" y="2469"/>
                    <a:pt x="3211447" y="6864"/>
                  </a:cubicBezTo>
                  <a:cubicBezTo>
                    <a:pt x="3215842" y="11259"/>
                    <a:pt x="3218311" y="17220"/>
                    <a:pt x="3218311" y="23436"/>
                  </a:cubicBezTo>
                  <a:lnTo>
                    <a:pt x="3218311" y="376906"/>
                  </a:lnTo>
                  <a:cubicBezTo>
                    <a:pt x="3218311" y="383121"/>
                    <a:pt x="3215842" y="389082"/>
                    <a:pt x="3211447" y="393477"/>
                  </a:cubicBezTo>
                  <a:cubicBezTo>
                    <a:pt x="3207052" y="397872"/>
                    <a:pt x="3201091" y="400341"/>
                    <a:pt x="3194875" y="400341"/>
                  </a:cubicBezTo>
                  <a:lnTo>
                    <a:pt x="23436" y="400341"/>
                  </a:lnTo>
                  <a:cubicBezTo>
                    <a:pt x="10492" y="400341"/>
                    <a:pt x="0" y="389849"/>
                    <a:pt x="0" y="376906"/>
                  </a:cubicBezTo>
                  <a:lnTo>
                    <a:pt x="0" y="23436"/>
                  </a:lnTo>
                  <a:cubicBezTo>
                    <a:pt x="0" y="17220"/>
                    <a:pt x="2469" y="11259"/>
                    <a:pt x="6864" y="6864"/>
                  </a:cubicBezTo>
                  <a:cubicBezTo>
                    <a:pt x="11259" y="2469"/>
                    <a:pt x="17220" y="0"/>
                    <a:pt x="23436"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3218311" cy="438441"/>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7099634" y="4709468"/>
            <a:ext cx="10571157" cy="1409159"/>
            <a:chOff x="0" y="0"/>
            <a:chExt cx="3218311" cy="429008"/>
          </a:xfrm>
        </p:grpSpPr>
        <p:sp>
          <p:nvSpPr>
            <p:cNvPr name="Freeform 19" id="19"/>
            <p:cNvSpPr/>
            <p:nvPr/>
          </p:nvSpPr>
          <p:spPr>
            <a:xfrm flipH="false" flipV="false" rot="0">
              <a:off x="0" y="0"/>
              <a:ext cx="3218311" cy="429008"/>
            </a:xfrm>
            <a:custGeom>
              <a:avLst/>
              <a:gdLst/>
              <a:ahLst/>
              <a:cxnLst/>
              <a:rect r="r" b="b" t="t" l="l"/>
              <a:pathLst>
                <a:path h="429008" w="3218311">
                  <a:moveTo>
                    <a:pt x="23436" y="0"/>
                  </a:moveTo>
                  <a:lnTo>
                    <a:pt x="3194875" y="0"/>
                  </a:lnTo>
                  <a:cubicBezTo>
                    <a:pt x="3201091" y="0"/>
                    <a:pt x="3207052" y="2469"/>
                    <a:pt x="3211447" y="6864"/>
                  </a:cubicBezTo>
                  <a:cubicBezTo>
                    <a:pt x="3215842" y="11259"/>
                    <a:pt x="3218311" y="17220"/>
                    <a:pt x="3218311" y="23436"/>
                  </a:cubicBezTo>
                  <a:lnTo>
                    <a:pt x="3218311" y="405572"/>
                  </a:lnTo>
                  <a:cubicBezTo>
                    <a:pt x="3218311" y="411788"/>
                    <a:pt x="3215842" y="417749"/>
                    <a:pt x="3211447" y="422144"/>
                  </a:cubicBezTo>
                  <a:cubicBezTo>
                    <a:pt x="3207052" y="426539"/>
                    <a:pt x="3201091" y="429008"/>
                    <a:pt x="3194875" y="429008"/>
                  </a:cubicBezTo>
                  <a:lnTo>
                    <a:pt x="23436" y="429008"/>
                  </a:lnTo>
                  <a:cubicBezTo>
                    <a:pt x="10492" y="429008"/>
                    <a:pt x="0" y="418516"/>
                    <a:pt x="0" y="405572"/>
                  </a:cubicBezTo>
                  <a:lnTo>
                    <a:pt x="0" y="23436"/>
                  </a:lnTo>
                  <a:cubicBezTo>
                    <a:pt x="0" y="17220"/>
                    <a:pt x="2469" y="11259"/>
                    <a:pt x="6864" y="6864"/>
                  </a:cubicBezTo>
                  <a:cubicBezTo>
                    <a:pt x="11259" y="2469"/>
                    <a:pt x="17220" y="0"/>
                    <a:pt x="23436" y="0"/>
                  </a:cubicBezTo>
                  <a:close/>
                </a:path>
              </a:pathLst>
            </a:custGeom>
            <a:solidFill>
              <a:srgbClr val="000000">
                <a:alpha val="0"/>
              </a:srgbClr>
            </a:solidFill>
            <a:ln w="28575" cap="rnd">
              <a:solidFill>
                <a:srgbClr val="FFFFFF"/>
              </a:solidFill>
              <a:prstDash val="lgDash"/>
              <a:round/>
            </a:ln>
          </p:spPr>
        </p:sp>
        <p:sp>
          <p:nvSpPr>
            <p:cNvPr name="TextBox 20" id="20"/>
            <p:cNvSpPr txBox="true"/>
            <p:nvPr/>
          </p:nvSpPr>
          <p:spPr>
            <a:xfrm>
              <a:off x="0" y="-38100"/>
              <a:ext cx="3218311" cy="467108"/>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2" id="22"/>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3" id="23"/>
          <p:cNvGrpSpPr/>
          <p:nvPr/>
        </p:nvGrpSpPr>
        <p:grpSpPr>
          <a:xfrm rot="0">
            <a:off x="1659402" y="9346361"/>
            <a:ext cx="4398310" cy="620872"/>
            <a:chOff x="0" y="0"/>
            <a:chExt cx="1018054" cy="143710"/>
          </a:xfrm>
        </p:grpSpPr>
        <p:sp>
          <p:nvSpPr>
            <p:cNvPr name="Freeform 24" id="24"/>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5" id="25"/>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834337" y="2956321"/>
            <a:ext cx="4320000" cy="4114800"/>
          </a:xfrm>
          <a:custGeom>
            <a:avLst/>
            <a:gdLst/>
            <a:ahLst/>
            <a:cxnLst/>
            <a:rect r="r" b="b" t="t" l="l"/>
            <a:pathLst>
              <a:path h="4114800" w="4320000">
                <a:moveTo>
                  <a:pt x="0" y="0"/>
                </a:moveTo>
                <a:lnTo>
                  <a:pt x="4320000" y="0"/>
                </a:lnTo>
                <a:lnTo>
                  <a:pt x="43200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3940793" y="7071121"/>
            <a:ext cx="3158841" cy="3004848"/>
          </a:xfrm>
          <a:custGeom>
            <a:avLst/>
            <a:gdLst/>
            <a:ahLst/>
            <a:cxnLst/>
            <a:rect r="r" b="b" t="t" l="l"/>
            <a:pathLst>
              <a:path h="3004848" w="3158841">
                <a:moveTo>
                  <a:pt x="0" y="0"/>
                </a:moveTo>
                <a:lnTo>
                  <a:pt x="3158841" y="0"/>
                </a:lnTo>
                <a:lnTo>
                  <a:pt x="3158841" y="3004848"/>
                </a:lnTo>
                <a:lnTo>
                  <a:pt x="0" y="30048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1307864" y="7225755"/>
            <a:ext cx="2550693" cy="2695581"/>
          </a:xfrm>
          <a:custGeom>
            <a:avLst/>
            <a:gdLst/>
            <a:ahLst/>
            <a:cxnLst/>
            <a:rect r="r" b="b" t="t" l="l"/>
            <a:pathLst>
              <a:path h="2695581" w="2550693">
                <a:moveTo>
                  <a:pt x="0" y="0"/>
                </a:moveTo>
                <a:lnTo>
                  <a:pt x="2550693" y="0"/>
                </a:lnTo>
                <a:lnTo>
                  <a:pt x="2550693" y="2695580"/>
                </a:lnTo>
                <a:lnTo>
                  <a:pt x="0" y="26955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9" id="29"/>
          <p:cNvSpPr txBox="true"/>
          <p:nvPr/>
        </p:nvSpPr>
        <p:spPr>
          <a:xfrm rot="0">
            <a:off x="1517204" y="1484569"/>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LA JOACĂ!</a:t>
            </a:r>
          </a:p>
        </p:txBody>
      </p:sp>
      <p:sp>
        <p:nvSpPr>
          <p:cNvPr name="TextBox 30" id="30"/>
          <p:cNvSpPr txBox="true"/>
          <p:nvPr/>
        </p:nvSpPr>
        <p:spPr>
          <a:xfrm rot="0">
            <a:off x="8321207" y="6749961"/>
            <a:ext cx="9035040" cy="22675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Șah - dacă exista un joc faimos în Evul Mediu acela era sahul. Provenea din Asia, dar a ajuns în Europa prin intermediul regatelor musulmane și s-a răspândit cu repeziciune. La urma urmelor este un joc de strategie care imită lupta dintre două armate. Iar celor din Evul Mediu le plăcea războiul.</a:t>
            </a:r>
          </a:p>
        </p:txBody>
      </p:sp>
      <p:sp>
        <p:nvSpPr>
          <p:cNvPr name="TextBox 31" id="31"/>
          <p:cNvSpPr txBox="true"/>
          <p:nvPr/>
        </p:nvSpPr>
        <p:spPr>
          <a:xfrm rot="0">
            <a:off x="7487406" y="3094729"/>
            <a:ext cx="9771894" cy="8959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Jocuri cu mingea - semănau cu fotbalul și handbalul, deși mingile se făceau dintr-o vezică de porc, umplută cu fân sau cu piele.</a:t>
            </a:r>
          </a:p>
        </p:txBody>
      </p:sp>
      <p:sp>
        <p:nvSpPr>
          <p:cNvPr name="TextBox 32" id="32"/>
          <p:cNvSpPr txBox="true"/>
          <p:nvPr/>
        </p:nvSpPr>
        <p:spPr>
          <a:xfrm rot="0">
            <a:off x="7373346" y="4861153"/>
            <a:ext cx="9885954" cy="8959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Zaruri - joc de noroc foarte popular încă din Antichitate. Se făceau pariuri pe bani, asta cauzând tot felul de certuri și furturi.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7439781" y="3438257"/>
            <a:ext cx="10128703" cy="2341928"/>
            <a:chOff x="0" y="0"/>
            <a:chExt cx="3083609" cy="712983"/>
          </a:xfrm>
        </p:grpSpPr>
        <p:sp>
          <p:nvSpPr>
            <p:cNvPr name="Freeform 13" id="13"/>
            <p:cNvSpPr/>
            <p:nvPr/>
          </p:nvSpPr>
          <p:spPr>
            <a:xfrm flipH="false" flipV="false" rot="0">
              <a:off x="0" y="0"/>
              <a:ext cx="3083609" cy="712983"/>
            </a:xfrm>
            <a:custGeom>
              <a:avLst/>
              <a:gdLst/>
              <a:ahLst/>
              <a:cxnLst/>
              <a:rect r="r" b="b" t="t" l="l"/>
              <a:pathLst>
                <a:path h="712983" w="3083609">
                  <a:moveTo>
                    <a:pt x="24459" y="0"/>
                  </a:moveTo>
                  <a:lnTo>
                    <a:pt x="3059150" y="0"/>
                  </a:lnTo>
                  <a:cubicBezTo>
                    <a:pt x="3065637" y="0"/>
                    <a:pt x="3071858" y="2577"/>
                    <a:pt x="3076445" y="7164"/>
                  </a:cubicBezTo>
                  <a:cubicBezTo>
                    <a:pt x="3081032" y="11751"/>
                    <a:pt x="3083609" y="17972"/>
                    <a:pt x="3083609" y="24459"/>
                  </a:cubicBezTo>
                  <a:lnTo>
                    <a:pt x="3083609" y="688523"/>
                  </a:lnTo>
                  <a:cubicBezTo>
                    <a:pt x="3083609" y="695011"/>
                    <a:pt x="3081032" y="701232"/>
                    <a:pt x="3076445" y="705819"/>
                  </a:cubicBezTo>
                  <a:cubicBezTo>
                    <a:pt x="3071858" y="710406"/>
                    <a:pt x="3065637" y="712983"/>
                    <a:pt x="3059150" y="712983"/>
                  </a:cubicBezTo>
                  <a:lnTo>
                    <a:pt x="24459" y="712983"/>
                  </a:lnTo>
                  <a:cubicBezTo>
                    <a:pt x="17972" y="712983"/>
                    <a:pt x="11751" y="710406"/>
                    <a:pt x="7164" y="705819"/>
                  </a:cubicBezTo>
                  <a:cubicBezTo>
                    <a:pt x="2577" y="701232"/>
                    <a:pt x="0" y="695011"/>
                    <a:pt x="0" y="688523"/>
                  </a:cubicBezTo>
                  <a:lnTo>
                    <a:pt x="0" y="24459"/>
                  </a:lnTo>
                  <a:cubicBezTo>
                    <a:pt x="0" y="17972"/>
                    <a:pt x="2577" y="11751"/>
                    <a:pt x="7164" y="7164"/>
                  </a:cubicBezTo>
                  <a:cubicBezTo>
                    <a:pt x="11751" y="2577"/>
                    <a:pt x="17972" y="0"/>
                    <a:pt x="24459"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083609" cy="751083"/>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7487406" y="6023043"/>
            <a:ext cx="10081078" cy="2130652"/>
            <a:chOff x="0" y="0"/>
            <a:chExt cx="3069110" cy="648661"/>
          </a:xfrm>
        </p:grpSpPr>
        <p:sp>
          <p:nvSpPr>
            <p:cNvPr name="Freeform 16" id="16"/>
            <p:cNvSpPr/>
            <p:nvPr/>
          </p:nvSpPr>
          <p:spPr>
            <a:xfrm flipH="false" flipV="false" rot="0">
              <a:off x="0" y="0"/>
              <a:ext cx="3069110" cy="648661"/>
            </a:xfrm>
            <a:custGeom>
              <a:avLst/>
              <a:gdLst/>
              <a:ahLst/>
              <a:cxnLst/>
              <a:rect r="r" b="b" t="t" l="l"/>
              <a:pathLst>
                <a:path h="648661" w="3069110">
                  <a:moveTo>
                    <a:pt x="24575" y="0"/>
                  </a:moveTo>
                  <a:lnTo>
                    <a:pt x="3044535" y="0"/>
                  </a:lnTo>
                  <a:cubicBezTo>
                    <a:pt x="3051053" y="0"/>
                    <a:pt x="3057304" y="2589"/>
                    <a:pt x="3061912" y="7198"/>
                  </a:cubicBezTo>
                  <a:cubicBezTo>
                    <a:pt x="3066521" y="11807"/>
                    <a:pt x="3069110" y="18057"/>
                    <a:pt x="3069110" y="24575"/>
                  </a:cubicBezTo>
                  <a:lnTo>
                    <a:pt x="3069110" y="624086"/>
                  </a:lnTo>
                  <a:cubicBezTo>
                    <a:pt x="3069110" y="637659"/>
                    <a:pt x="3058108" y="648661"/>
                    <a:pt x="3044535" y="648661"/>
                  </a:cubicBezTo>
                  <a:lnTo>
                    <a:pt x="24575" y="648661"/>
                  </a:lnTo>
                  <a:cubicBezTo>
                    <a:pt x="11003" y="648661"/>
                    <a:pt x="0" y="637659"/>
                    <a:pt x="0" y="624086"/>
                  </a:cubicBezTo>
                  <a:lnTo>
                    <a:pt x="0" y="24575"/>
                  </a:lnTo>
                  <a:cubicBezTo>
                    <a:pt x="0" y="11003"/>
                    <a:pt x="11003" y="0"/>
                    <a:pt x="24575"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3069110" cy="686761"/>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7608922" y="8468577"/>
            <a:ext cx="9959562" cy="1630386"/>
            <a:chOff x="0" y="0"/>
            <a:chExt cx="3032115" cy="496359"/>
          </a:xfrm>
        </p:grpSpPr>
        <p:sp>
          <p:nvSpPr>
            <p:cNvPr name="Freeform 19" id="19"/>
            <p:cNvSpPr/>
            <p:nvPr/>
          </p:nvSpPr>
          <p:spPr>
            <a:xfrm flipH="false" flipV="false" rot="0">
              <a:off x="0" y="0"/>
              <a:ext cx="3032116" cy="496359"/>
            </a:xfrm>
            <a:custGeom>
              <a:avLst/>
              <a:gdLst/>
              <a:ahLst/>
              <a:cxnLst/>
              <a:rect r="r" b="b" t="t" l="l"/>
              <a:pathLst>
                <a:path h="496359" w="3032116">
                  <a:moveTo>
                    <a:pt x="24875" y="0"/>
                  </a:moveTo>
                  <a:lnTo>
                    <a:pt x="3007241" y="0"/>
                  </a:lnTo>
                  <a:cubicBezTo>
                    <a:pt x="3020979" y="0"/>
                    <a:pt x="3032116" y="11137"/>
                    <a:pt x="3032116" y="24875"/>
                  </a:cubicBezTo>
                  <a:lnTo>
                    <a:pt x="3032116" y="471484"/>
                  </a:lnTo>
                  <a:cubicBezTo>
                    <a:pt x="3032116" y="485222"/>
                    <a:pt x="3020979" y="496359"/>
                    <a:pt x="3007241" y="496359"/>
                  </a:cubicBezTo>
                  <a:lnTo>
                    <a:pt x="24875" y="496359"/>
                  </a:lnTo>
                  <a:cubicBezTo>
                    <a:pt x="11137" y="496359"/>
                    <a:pt x="0" y="485222"/>
                    <a:pt x="0" y="471484"/>
                  </a:cubicBezTo>
                  <a:lnTo>
                    <a:pt x="0" y="24875"/>
                  </a:lnTo>
                  <a:cubicBezTo>
                    <a:pt x="0" y="11137"/>
                    <a:pt x="11137" y="0"/>
                    <a:pt x="24875" y="0"/>
                  </a:cubicBezTo>
                  <a:close/>
                </a:path>
              </a:pathLst>
            </a:custGeom>
            <a:solidFill>
              <a:srgbClr val="000000">
                <a:alpha val="0"/>
              </a:srgbClr>
            </a:solidFill>
            <a:ln w="28575" cap="rnd">
              <a:solidFill>
                <a:srgbClr val="FFFFFF"/>
              </a:solidFill>
              <a:prstDash val="lgDash"/>
              <a:round/>
            </a:ln>
          </p:spPr>
        </p:sp>
        <p:sp>
          <p:nvSpPr>
            <p:cNvPr name="TextBox 20" id="20"/>
            <p:cNvSpPr txBox="true"/>
            <p:nvPr/>
          </p:nvSpPr>
          <p:spPr>
            <a:xfrm>
              <a:off x="0" y="-38100"/>
              <a:ext cx="3032115" cy="534459"/>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2" id="22"/>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3" id="23"/>
          <p:cNvGrpSpPr/>
          <p:nvPr/>
        </p:nvGrpSpPr>
        <p:grpSpPr>
          <a:xfrm rot="0">
            <a:off x="2555469" y="9528106"/>
            <a:ext cx="2903452" cy="409856"/>
            <a:chOff x="0" y="0"/>
            <a:chExt cx="1018054" cy="143710"/>
          </a:xfrm>
        </p:grpSpPr>
        <p:sp>
          <p:nvSpPr>
            <p:cNvPr name="Freeform 24" id="24"/>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5" id="25"/>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647499" y="8540726"/>
            <a:ext cx="2903452" cy="409856"/>
            <a:chOff x="0" y="0"/>
            <a:chExt cx="1018054" cy="143710"/>
          </a:xfrm>
        </p:grpSpPr>
        <p:sp>
          <p:nvSpPr>
            <p:cNvPr name="Freeform 27" id="27"/>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8" id="28"/>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4186689" y="7948767"/>
            <a:ext cx="2903452" cy="409856"/>
            <a:chOff x="0" y="0"/>
            <a:chExt cx="1018054" cy="143710"/>
          </a:xfrm>
        </p:grpSpPr>
        <p:sp>
          <p:nvSpPr>
            <p:cNvPr name="Freeform 30" id="30"/>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31" id="31"/>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sp>
        <p:nvSpPr>
          <p:cNvPr name="Freeform 32" id="32"/>
          <p:cNvSpPr/>
          <p:nvPr/>
        </p:nvSpPr>
        <p:spPr>
          <a:xfrm flipH="false" flipV="false" rot="0">
            <a:off x="142220" y="3114742"/>
            <a:ext cx="7297561" cy="6823220"/>
          </a:xfrm>
          <a:custGeom>
            <a:avLst/>
            <a:gdLst/>
            <a:ahLst/>
            <a:cxnLst/>
            <a:rect r="r" b="b" t="t" l="l"/>
            <a:pathLst>
              <a:path h="6823220" w="7297561">
                <a:moveTo>
                  <a:pt x="0" y="0"/>
                </a:moveTo>
                <a:lnTo>
                  <a:pt x="7297561" y="0"/>
                </a:lnTo>
                <a:lnTo>
                  <a:pt x="7297561" y="6823220"/>
                </a:lnTo>
                <a:lnTo>
                  <a:pt x="0" y="6823220"/>
                </a:lnTo>
                <a:lnTo>
                  <a:pt x="0" y="0"/>
                </a:lnTo>
                <a:close/>
              </a:path>
            </a:pathLst>
          </a:custGeom>
          <a:blipFill>
            <a:blip r:embed="rId4"/>
            <a:stretch>
              <a:fillRect l="0" t="0" r="0" b="0"/>
            </a:stretch>
          </a:blipFill>
        </p:spPr>
      </p:sp>
      <p:sp>
        <p:nvSpPr>
          <p:cNvPr name="TextBox 33" id="33"/>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JOCURILE DE-A RĂZBOIUL</a:t>
            </a:r>
          </a:p>
        </p:txBody>
      </p:sp>
      <p:sp>
        <p:nvSpPr>
          <p:cNvPr name="TextBox 34" id="34"/>
          <p:cNvSpPr txBox="true"/>
          <p:nvPr/>
        </p:nvSpPr>
        <p:spPr>
          <a:xfrm rot="0">
            <a:off x="7813448" y="6199285"/>
            <a:ext cx="9445852" cy="18103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Turnirurile - o luptă spectaculoasă între cavaleri călare, echipați complet în armuri. Alergau în goana calului unul către celălalt, cu lăncile fară vârf, în scopul de a-l doborî pe adversar. Primul care cădea de pe cal pierdea!</a:t>
            </a:r>
          </a:p>
        </p:txBody>
      </p:sp>
      <p:sp>
        <p:nvSpPr>
          <p:cNvPr name="TextBox 35" id="35"/>
          <p:cNvSpPr txBox="true"/>
          <p:nvPr/>
        </p:nvSpPr>
        <p:spPr>
          <a:xfrm rot="0">
            <a:off x="7813448" y="3466832"/>
            <a:ext cx="9755036" cy="22675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Exercițiile cu arme - cavalerii își demonstrau abilitățile în fața publicului. Unul dintre cele mai faimoase era așa numitul „inel” în care un cavaler trebuia să arunce cu lancea printr-un cerc atârnat de un stâlp. Existau și jocuri pe echipe, cum era jocul cu bețe de trestie prin care se simula o bătălie.</a:t>
            </a:r>
          </a:p>
        </p:txBody>
      </p:sp>
      <p:sp>
        <p:nvSpPr>
          <p:cNvPr name="TextBox 36" id="36"/>
          <p:cNvSpPr txBox="true"/>
          <p:nvPr/>
        </p:nvSpPr>
        <p:spPr>
          <a:xfrm rot="0">
            <a:off x="7955080" y="8620420"/>
            <a:ext cx="9267247" cy="13531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Întrecerile - uneori, aceste lupte se dădeau cu arme adevărate, pentru a apăra onoarea vreunui cavaler sau pentru a obține favorurile vreunei doamne.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5458920" y="3608938"/>
            <a:ext cx="12024453" cy="3033502"/>
            <a:chOff x="0" y="0"/>
            <a:chExt cx="3660756" cy="923527"/>
          </a:xfrm>
        </p:grpSpPr>
        <p:sp>
          <p:nvSpPr>
            <p:cNvPr name="Freeform 13" id="13"/>
            <p:cNvSpPr/>
            <p:nvPr/>
          </p:nvSpPr>
          <p:spPr>
            <a:xfrm flipH="false" flipV="false" rot="0">
              <a:off x="0" y="0"/>
              <a:ext cx="3660756" cy="923527"/>
            </a:xfrm>
            <a:custGeom>
              <a:avLst/>
              <a:gdLst/>
              <a:ahLst/>
              <a:cxnLst/>
              <a:rect r="r" b="b" t="t" l="l"/>
              <a:pathLst>
                <a:path h="923527" w="3660756">
                  <a:moveTo>
                    <a:pt x="20603" y="0"/>
                  </a:moveTo>
                  <a:lnTo>
                    <a:pt x="3640153" y="0"/>
                  </a:lnTo>
                  <a:cubicBezTo>
                    <a:pt x="3651532" y="0"/>
                    <a:pt x="3660756" y="9224"/>
                    <a:pt x="3660756" y="20603"/>
                  </a:cubicBezTo>
                  <a:lnTo>
                    <a:pt x="3660756" y="902924"/>
                  </a:lnTo>
                  <a:cubicBezTo>
                    <a:pt x="3660756" y="914303"/>
                    <a:pt x="3651532" y="923527"/>
                    <a:pt x="3640153" y="923527"/>
                  </a:cubicBezTo>
                  <a:lnTo>
                    <a:pt x="20603" y="923527"/>
                  </a:lnTo>
                  <a:cubicBezTo>
                    <a:pt x="9224" y="923527"/>
                    <a:pt x="0" y="914303"/>
                    <a:pt x="0" y="902924"/>
                  </a:cubicBezTo>
                  <a:lnTo>
                    <a:pt x="0" y="20603"/>
                  </a:lnTo>
                  <a:cubicBezTo>
                    <a:pt x="0" y="9224"/>
                    <a:pt x="9224" y="0"/>
                    <a:pt x="20603"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660756" cy="961627"/>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4459998" y="7109165"/>
            <a:ext cx="11013611" cy="2730365"/>
            <a:chOff x="0" y="0"/>
            <a:chExt cx="3353013" cy="831240"/>
          </a:xfrm>
        </p:grpSpPr>
        <p:sp>
          <p:nvSpPr>
            <p:cNvPr name="Freeform 16" id="16"/>
            <p:cNvSpPr/>
            <p:nvPr/>
          </p:nvSpPr>
          <p:spPr>
            <a:xfrm flipH="false" flipV="false" rot="0">
              <a:off x="0" y="0"/>
              <a:ext cx="3353013" cy="831240"/>
            </a:xfrm>
            <a:custGeom>
              <a:avLst/>
              <a:gdLst/>
              <a:ahLst/>
              <a:cxnLst/>
              <a:rect r="r" b="b" t="t" l="l"/>
              <a:pathLst>
                <a:path h="831240" w="3353013">
                  <a:moveTo>
                    <a:pt x="22494" y="0"/>
                  </a:moveTo>
                  <a:lnTo>
                    <a:pt x="3330519" y="0"/>
                  </a:lnTo>
                  <a:cubicBezTo>
                    <a:pt x="3336484" y="0"/>
                    <a:pt x="3342206" y="2370"/>
                    <a:pt x="3346424" y="6588"/>
                  </a:cubicBezTo>
                  <a:cubicBezTo>
                    <a:pt x="3350643" y="10807"/>
                    <a:pt x="3353013" y="16528"/>
                    <a:pt x="3353013" y="22494"/>
                  </a:cubicBezTo>
                  <a:lnTo>
                    <a:pt x="3353013" y="808746"/>
                  </a:lnTo>
                  <a:cubicBezTo>
                    <a:pt x="3353013" y="821169"/>
                    <a:pt x="3342942" y="831240"/>
                    <a:pt x="3330519" y="831240"/>
                  </a:cubicBezTo>
                  <a:lnTo>
                    <a:pt x="22494" y="831240"/>
                  </a:lnTo>
                  <a:cubicBezTo>
                    <a:pt x="16528" y="831240"/>
                    <a:pt x="10807" y="828870"/>
                    <a:pt x="6588" y="824651"/>
                  </a:cubicBezTo>
                  <a:cubicBezTo>
                    <a:pt x="2370" y="820433"/>
                    <a:pt x="0" y="814711"/>
                    <a:pt x="0" y="808746"/>
                  </a:cubicBezTo>
                  <a:lnTo>
                    <a:pt x="0" y="22494"/>
                  </a:lnTo>
                  <a:cubicBezTo>
                    <a:pt x="0" y="16528"/>
                    <a:pt x="2370" y="10807"/>
                    <a:pt x="6588" y="6588"/>
                  </a:cubicBezTo>
                  <a:cubicBezTo>
                    <a:pt x="10807" y="2370"/>
                    <a:pt x="16528" y="0"/>
                    <a:pt x="22494"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3353013" cy="86934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9" id="19"/>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20" id="20"/>
          <p:cNvSpPr/>
          <p:nvPr/>
        </p:nvSpPr>
        <p:spPr>
          <a:xfrm flipH="false" flipV="false" rot="0">
            <a:off x="551179" y="3091387"/>
            <a:ext cx="4907741" cy="6748144"/>
          </a:xfrm>
          <a:custGeom>
            <a:avLst/>
            <a:gdLst/>
            <a:ahLst/>
            <a:cxnLst/>
            <a:rect r="r" b="b" t="t" l="l"/>
            <a:pathLst>
              <a:path h="6748144" w="4907741">
                <a:moveTo>
                  <a:pt x="0" y="0"/>
                </a:moveTo>
                <a:lnTo>
                  <a:pt x="4907741" y="0"/>
                </a:lnTo>
                <a:lnTo>
                  <a:pt x="4907741" y="6748143"/>
                </a:lnTo>
                <a:lnTo>
                  <a:pt x="0" y="67481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2700000">
            <a:off x="15204060" y="7650514"/>
            <a:ext cx="2810616" cy="2231159"/>
          </a:xfrm>
          <a:custGeom>
            <a:avLst/>
            <a:gdLst/>
            <a:ahLst/>
            <a:cxnLst/>
            <a:rect r="r" b="b" t="t" l="l"/>
            <a:pathLst>
              <a:path h="2231159" w="2810616">
                <a:moveTo>
                  <a:pt x="0" y="0"/>
                </a:moveTo>
                <a:lnTo>
                  <a:pt x="2810616" y="0"/>
                </a:lnTo>
                <a:lnTo>
                  <a:pt x="2810616" y="2231159"/>
                </a:lnTo>
                <a:lnTo>
                  <a:pt x="0" y="22311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5748961" y="3629467"/>
            <a:ext cx="11444372" cy="2724730"/>
          </a:xfrm>
          <a:prstGeom prst="rect">
            <a:avLst/>
          </a:prstGeom>
        </p:spPr>
        <p:txBody>
          <a:bodyPr anchor="t" rtlCol="false" tIns="0" lIns="0" bIns="0" rIns="0">
            <a:spAutoFit/>
          </a:bodyPr>
          <a:lstStyle/>
          <a:p>
            <a:pPr algn="l">
              <a:lnSpc>
                <a:spcPts val="3643"/>
              </a:lnSpc>
            </a:pPr>
            <a:r>
              <a:rPr lang="en-US" sz="2602" b="true">
                <a:solidFill>
                  <a:srgbClr val="FFFFFF"/>
                </a:solidFill>
                <a:latin typeface="PT Sans Bold"/>
                <a:ea typeface="PT Sans Bold"/>
                <a:cs typeface="PT Sans Bold"/>
                <a:sym typeface="PT Sans Bold"/>
              </a:rPr>
              <a:t>Vânătoarea și pescuitul - vânătoarea semăna într-o oarecare măsură cu războiul; de aceea, regilor și nobililor le plăcea să organizeze mari campanii de vânătoare, cu cai, ogari și servitori. </a:t>
            </a:r>
          </a:p>
          <a:p>
            <a:pPr algn="l">
              <a:lnSpc>
                <a:spcPts val="3643"/>
              </a:lnSpc>
            </a:pPr>
            <a:r>
              <a:rPr lang="en-US" b="true" sz="2602">
                <a:solidFill>
                  <a:srgbClr val="FFFFFF"/>
                </a:solidFill>
                <a:latin typeface="PT Sans Bold"/>
                <a:ea typeface="PT Sans Bold"/>
                <a:cs typeface="PT Sans Bold"/>
                <a:sym typeface="PT Sans Bold"/>
              </a:rPr>
              <a:t>Oamenii simpli mai ieșeau și ei pe câmp să-și petreacă ziua vânând câte ceva, dar asta avea mai degrabă legătură cu astâmpărarea foamei. Curajul nu prea le trecea prin stomac.</a:t>
            </a:r>
          </a:p>
        </p:txBody>
      </p:sp>
      <p:sp>
        <p:nvSpPr>
          <p:cNvPr name="TextBox 23" id="23"/>
          <p:cNvSpPr txBox="true"/>
          <p:nvPr/>
        </p:nvSpPr>
        <p:spPr>
          <a:xfrm rot="0">
            <a:off x="4734178" y="7223465"/>
            <a:ext cx="10407064" cy="2267530"/>
          </a:xfrm>
          <a:prstGeom prst="rect">
            <a:avLst/>
          </a:prstGeom>
        </p:spPr>
        <p:txBody>
          <a:bodyPr anchor="t" rtlCol="false" tIns="0" lIns="0" bIns="0" rIns="0">
            <a:spAutoFit/>
          </a:bodyPr>
          <a:lstStyle/>
          <a:p>
            <a:pPr algn="l">
              <a:lnSpc>
                <a:spcPts val="3643"/>
              </a:lnSpc>
            </a:pPr>
            <a:r>
              <a:rPr lang="en-US" b="true" sz="2602">
                <a:solidFill>
                  <a:srgbClr val="FFFFFF"/>
                </a:solidFill>
                <a:latin typeface="PT Sans Bold"/>
                <a:ea typeface="PT Sans Bold"/>
                <a:cs typeface="PT Sans Bold"/>
                <a:sym typeface="PT Sans Bold"/>
              </a:rPr>
              <a:t>Vânătoarea cu șoimi - să dresezi o pasăre sălbatică, ba chiar să  și vânezi cu ea, era o altă activitate populară printre nobili. Obiceiul a ajuns în centru și sudul Europei odată cu popoarele germanice, care foloseau păsări mai mici cum este milanul, însă arabii au fost cei care au introdus utilizarea șoimilor, precum și alte inovații.</a:t>
            </a:r>
          </a:p>
        </p:txBody>
      </p:sp>
      <p:sp>
        <p:nvSpPr>
          <p:cNvPr name="TextBox 24" id="24"/>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DISTRACȚIA CU ANIMALE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1522667" y="1510553"/>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2109145" y="2422585"/>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4734178" y="3432071"/>
            <a:ext cx="11497393" cy="2321987"/>
            <a:chOff x="0" y="0"/>
            <a:chExt cx="3500297" cy="706912"/>
          </a:xfrm>
        </p:grpSpPr>
        <p:sp>
          <p:nvSpPr>
            <p:cNvPr name="Freeform 13" id="13"/>
            <p:cNvSpPr/>
            <p:nvPr/>
          </p:nvSpPr>
          <p:spPr>
            <a:xfrm flipH="false" flipV="false" rot="0">
              <a:off x="0" y="0"/>
              <a:ext cx="3500297" cy="706912"/>
            </a:xfrm>
            <a:custGeom>
              <a:avLst/>
              <a:gdLst/>
              <a:ahLst/>
              <a:cxnLst/>
              <a:rect r="r" b="b" t="t" l="l"/>
              <a:pathLst>
                <a:path h="706912" w="3500297">
                  <a:moveTo>
                    <a:pt x="21548" y="0"/>
                  </a:moveTo>
                  <a:lnTo>
                    <a:pt x="3478749" y="0"/>
                  </a:lnTo>
                  <a:cubicBezTo>
                    <a:pt x="3490650" y="0"/>
                    <a:pt x="3500297" y="9647"/>
                    <a:pt x="3500297" y="21548"/>
                  </a:cubicBezTo>
                  <a:lnTo>
                    <a:pt x="3500297" y="685364"/>
                  </a:lnTo>
                  <a:cubicBezTo>
                    <a:pt x="3500297" y="697265"/>
                    <a:pt x="3490650" y="706912"/>
                    <a:pt x="3478749" y="706912"/>
                  </a:cubicBezTo>
                  <a:lnTo>
                    <a:pt x="21548" y="706912"/>
                  </a:lnTo>
                  <a:cubicBezTo>
                    <a:pt x="9647" y="706912"/>
                    <a:pt x="0" y="697265"/>
                    <a:pt x="0" y="685364"/>
                  </a:cubicBezTo>
                  <a:lnTo>
                    <a:pt x="0" y="21548"/>
                  </a:lnTo>
                  <a:cubicBezTo>
                    <a:pt x="0" y="9647"/>
                    <a:pt x="9647" y="0"/>
                    <a:pt x="21548"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500297" cy="74501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5572210" y="6011232"/>
            <a:ext cx="11699414" cy="3901493"/>
            <a:chOff x="0" y="0"/>
            <a:chExt cx="3561801" cy="1187781"/>
          </a:xfrm>
        </p:grpSpPr>
        <p:sp>
          <p:nvSpPr>
            <p:cNvPr name="Freeform 16" id="16"/>
            <p:cNvSpPr/>
            <p:nvPr/>
          </p:nvSpPr>
          <p:spPr>
            <a:xfrm flipH="false" flipV="false" rot="0">
              <a:off x="0" y="0"/>
              <a:ext cx="3561800" cy="1187781"/>
            </a:xfrm>
            <a:custGeom>
              <a:avLst/>
              <a:gdLst/>
              <a:ahLst/>
              <a:cxnLst/>
              <a:rect r="r" b="b" t="t" l="l"/>
              <a:pathLst>
                <a:path h="1187781" w="3561800">
                  <a:moveTo>
                    <a:pt x="21176" y="0"/>
                  </a:moveTo>
                  <a:lnTo>
                    <a:pt x="3540625" y="0"/>
                  </a:lnTo>
                  <a:cubicBezTo>
                    <a:pt x="3552320" y="0"/>
                    <a:pt x="3561800" y="9481"/>
                    <a:pt x="3561800" y="21176"/>
                  </a:cubicBezTo>
                  <a:lnTo>
                    <a:pt x="3561800" y="1166605"/>
                  </a:lnTo>
                  <a:cubicBezTo>
                    <a:pt x="3561800" y="1172221"/>
                    <a:pt x="3559570" y="1177607"/>
                    <a:pt x="3555598" y="1181579"/>
                  </a:cubicBezTo>
                  <a:cubicBezTo>
                    <a:pt x="3551627" y="1185550"/>
                    <a:pt x="3546241" y="1187781"/>
                    <a:pt x="3540625" y="1187781"/>
                  </a:cubicBezTo>
                  <a:lnTo>
                    <a:pt x="21176" y="1187781"/>
                  </a:lnTo>
                  <a:cubicBezTo>
                    <a:pt x="15559" y="1187781"/>
                    <a:pt x="10173" y="1185550"/>
                    <a:pt x="6202" y="1181579"/>
                  </a:cubicBezTo>
                  <a:cubicBezTo>
                    <a:pt x="2231" y="1177607"/>
                    <a:pt x="0" y="1172221"/>
                    <a:pt x="0" y="1166605"/>
                  </a:cubicBezTo>
                  <a:lnTo>
                    <a:pt x="0" y="21176"/>
                  </a:lnTo>
                  <a:cubicBezTo>
                    <a:pt x="0" y="15559"/>
                    <a:pt x="2231" y="10173"/>
                    <a:pt x="6202" y="6202"/>
                  </a:cubicBezTo>
                  <a:cubicBezTo>
                    <a:pt x="10173" y="2231"/>
                    <a:pt x="15559" y="0"/>
                    <a:pt x="21176" y="0"/>
                  </a:cubicBezTo>
                  <a:close/>
                </a:path>
              </a:pathLst>
            </a:custGeom>
            <a:solidFill>
              <a:srgbClr val="000000">
                <a:alpha val="0"/>
              </a:srgbClr>
            </a:solidFill>
            <a:ln w="28575" cap="rnd">
              <a:solidFill>
                <a:srgbClr val="FFFFFF"/>
              </a:solidFill>
              <a:prstDash val="lgDash"/>
              <a:round/>
            </a:ln>
          </p:spPr>
        </p:sp>
        <p:sp>
          <p:nvSpPr>
            <p:cNvPr name="TextBox 17" id="17"/>
            <p:cNvSpPr txBox="true"/>
            <p:nvPr/>
          </p:nvSpPr>
          <p:spPr>
            <a:xfrm>
              <a:off x="0" y="-38100"/>
              <a:ext cx="3561801" cy="1225881"/>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9" id="19"/>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0" id="20"/>
          <p:cNvGrpSpPr/>
          <p:nvPr/>
        </p:nvGrpSpPr>
        <p:grpSpPr>
          <a:xfrm rot="0">
            <a:off x="1890188" y="9411278"/>
            <a:ext cx="3866727" cy="545833"/>
            <a:chOff x="0" y="0"/>
            <a:chExt cx="1018054" cy="143710"/>
          </a:xfrm>
        </p:grpSpPr>
        <p:sp>
          <p:nvSpPr>
            <p:cNvPr name="Freeform 21" id="21"/>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2" id="22"/>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8219859" y="9468153"/>
            <a:ext cx="2019849" cy="285125"/>
            <a:chOff x="0" y="0"/>
            <a:chExt cx="1018054" cy="143710"/>
          </a:xfrm>
        </p:grpSpPr>
        <p:sp>
          <p:nvSpPr>
            <p:cNvPr name="Freeform 24" id="24"/>
            <p:cNvSpPr/>
            <p:nvPr/>
          </p:nvSpPr>
          <p:spPr>
            <a:xfrm flipH="false" flipV="false" rot="0">
              <a:off x="0" y="0"/>
              <a:ext cx="1018054" cy="143710"/>
            </a:xfrm>
            <a:custGeom>
              <a:avLst/>
              <a:gdLst/>
              <a:ahLst/>
              <a:cxnLst/>
              <a:rect r="r" b="b" t="t" l="l"/>
              <a:pathLst>
                <a:path h="143710" w="1018054">
                  <a:moveTo>
                    <a:pt x="509027" y="0"/>
                  </a:moveTo>
                  <a:cubicBezTo>
                    <a:pt x="227899" y="0"/>
                    <a:pt x="0" y="32171"/>
                    <a:pt x="0" y="71855"/>
                  </a:cubicBezTo>
                  <a:cubicBezTo>
                    <a:pt x="0" y="111540"/>
                    <a:pt x="227899" y="143710"/>
                    <a:pt x="509027" y="143710"/>
                  </a:cubicBezTo>
                  <a:cubicBezTo>
                    <a:pt x="790155" y="143710"/>
                    <a:pt x="1018054" y="111540"/>
                    <a:pt x="1018054" y="71855"/>
                  </a:cubicBezTo>
                  <a:cubicBezTo>
                    <a:pt x="1018054" y="32171"/>
                    <a:pt x="790155" y="0"/>
                    <a:pt x="509027" y="0"/>
                  </a:cubicBezTo>
                  <a:close/>
                </a:path>
              </a:pathLst>
            </a:custGeom>
            <a:solidFill>
              <a:srgbClr val="303030"/>
            </a:solidFill>
          </p:spPr>
        </p:sp>
        <p:sp>
          <p:nvSpPr>
            <p:cNvPr name="TextBox 25" id="25"/>
            <p:cNvSpPr txBox="true"/>
            <p:nvPr/>
          </p:nvSpPr>
          <p:spPr>
            <a:xfrm>
              <a:off x="95443" y="-24627"/>
              <a:ext cx="827169" cy="154864"/>
            </a:xfrm>
            <a:prstGeom prst="rect">
              <a:avLst/>
            </a:prstGeom>
          </p:spPr>
          <p:txBody>
            <a:bodyPr anchor="ctr" rtlCol="false" tIns="50800" lIns="50800" bIns="50800" rIns="50800"/>
            <a:lstStyle/>
            <a:p>
              <a:pPr algn="ctr">
                <a:lnSpc>
                  <a:spcPts val="2659"/>
                </a:lnSpc>
              </a:pPr>
            </a:p>
          </p:txBody>
        </p:sp>
      </p:grpSp>
      <p:sp>
        <p:nvSpPr>
          <p:cNvPr name="Freeform 26" id="26"/>
          <p:cNvSpPr/>
          <p:nvPr/>
        </p:nvSpPr>
        <p:spPr>
          <a:xfrm flipH="false" flipV="false" rot="0">
            <a:off x="761969" y="4199352"/>
            <a:ext cx="3972209" cy="5068209"/>
          </a:xfrm>
          <a:custGeom>
            <a:avLst/>
            <a:gdLst/>
            <a:ahLst/>
            <a:cxnLst/>
            <a:rect r="r" b="b" t="t" l="l"/>
            <a:pathLst>
              <a:path h="5068209" w="3972209">
                <a:moveTo>
                  <a:pt x="0" y="0"/>
                </a:moveTo>
                <a:lnTo>
                  <a:pt x="3972209" y="0"/>
                </a:lnTo>
                <a:lnTo>
                  <a:pt x="3972209" y="5068209"/>
                </a:lnTo>
                <a:lnTo>
                  <a:pt x="0" y="50682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1412308" y="1858705"/>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JOCURI DE COPII</a:t>
            </a:r>
          </a:p>
        </p:txBody>
      </p:sp>
      <p:sp>
        <p:nvSpPr>
          <p:cNvPr name="TextBox 28" id="28"/>
          <p:cNvSpPr txBox="true"/>
          <p:nvPr/>
        </p:nvSpPr>
        <p:spPr>
          <a:xfrm rot="0">
            <a:off x="5189050" y="3760622"/>
            <a:ext cx="10564870" cy="1810330"/>
          </a:xfrm>
          <a:prstGeom prst="rect">
            <a:avLst/>
          </a:prstGeom>
        </p:spPr>
        <p:txBody>
          <a:bodyPr anchor="t" rtlCol="false" tIns="0" lIns="0" bIns="0" rIns="0">
            <a:spAutoFit/>
          </a:bodyPr>
          <a:lstStyle/>
          <a:p>
            <a:pPr algn="l">
              <a:lnSpc>
                <a:spcPts val="3643"/>
              </a:lnSpc>
            </a:pPr>
            <a:r>
              <a:rPr lang="en-US" sz="2602" b="true">
                <a:solidFill>
                  <a:srgbClr val="FFFFFF"/>
                </a:solidFill>
                <a:latin typeface="PT Sans Bold"/>
                <a:ea typeface="PT Sans Bold"/>
                <a:cs typeface="PT Sans Bold"/>
                <a:sym typeface="PT Sans Bold"/>
              </a:rPr>
              <a:t>Copiii din Evul Mediu se bucurau de compania animalelor. În case existau câini și pisici, dar preferatele erau păsările. </a:t>
            </a:r>
          </a:p>
          <a:p>
            <a:pPr algn="l">
              <a:lnSpc>
                <a:spcPts val="3643"/>
              </a:lnSpc>
            </a:pPr>
            <a:r>
              <a:rPr lang="en-US" b="true" sz="2602">
                <a:solidFill>
                  <a:srgbClr val="FFFFFF"/>
                </a:solidFill>
                <a:latin typeface="PT Sans Bold"/>
                <a:ea typeface="PT Sans Bold"/>
                <a:cs typeface="PT Sans Bold"/>
                <a:sym typeface="PT Sans Bold"/>
              </a:rPr>
              <a:t>Le legau cu o sfoară, ca să nu scape, și le scoteau la plimbare ca și cum ar fi fost câini. </a:t>
            </a:r>
          </a:p>
        </p:txBody>
      </p:sp>
      <p:sp>
        <p:nvSpPr>
          <p:cNvPr name="TextBox 29" id="29"/>
          <p:cNvSpPr txBox="true"/>
          <p:nvPr/>
        </p:nvSpPr>
        <p:spPr>
          <a:xfrm rot="0">
            <a:off x="5975244" y="6118601"/>
            <a:ext cx="10893346" cy="3639130"/>
          </a:xfrm>
          <a:prstGeom prst="rect">
            <a:avLst/>
          </a:prstGeom>
        </p:spPr>
        <p:txBody>
          <a:bodyPr anchor="t" rtlCol="false" tIns="0" lIns="0" bIns="0" rIns="0">
            <a:spAutoFit/>
          </a:bodyPr>
          <a:lstStyle/>
          <a:p>
            <a:pPr algn="l">
              <a:lnSpc>
                <a:spcPts val="3643"/>
              </a:lnSpc>
            </a:pPr>
            <a:r>
              <a:rPr lang="en-US" sz="2602" b="true">
                <a:solidFill>
                  <a:srgbClr val="FFFFFF"/>
                </a:solidFill>
                <a:latin typeface="PT Sans Bold"/>
                <a:ea typeface="PT Sans Bold"/>
                <a:cs typeface="PT Sans Bold"/>
                <a:sym typeface="PT Sans Bold"/>
              </a:rPr>
              <a:t>JUCĂRII MEDIEVALE</a:t>
            </a:r>
          </a:p>
          <a:p>
            <a:pPr algn="l">
              <a:lnSpc>
                <a:spcPts val="3643"/>
              </a:lnSpc>
            </a:pPr>
            <a:r>
              <a:rPr lang="en-US" sz="2602" b="true">
                <a:solidFill>
                  <a:srgbClr val="FFFFFF"/>
                </a:solidFill>
                <a:latin typeface="PT Sans Bold"/>
                <a:ea typeface="PT Sans Bold"/>
                <a:cs typeface="PT Sans Bold"/>
                <a:sym typeface="PT Sans Bold"/>
              </a:rPr>
              <a:t>În afară de asta, copiii aveau și ei jucăriile lor. Sigur că numai nobilii sau burghezia înaltă avea jucării sofisticate, restul oamenilor trebuiau să se mulțumească cu cele făcute de ei înșiși. Existau păpuși din lemn, mingi, figurine de lemn, săbii de jucărie, titireze și cercuri. </a:t>
            </a:r>
          </a:p>
          <a:p>
            <a:pPr algn="l">
              <a:lnSpc>
                <a:spcPts val="3643"/>
              </a:lnSpc>
            </a:pPr>
            <a:r>
              <a:rPr lang="en-US" b="true" sz="2602">
                <a:solidFill>
                  <a:srgbClr val="FFFFFF"/>
                </a:solidFill>
                <a:latin typeface="PT Sans Bold"/>
                <a:ea typeface="PT Sans Bold"/>
                <a:cs typeface="PT Sans Bold"/>
                <a:sym typeface="PT Sans Bold"/>
              </a:rPr>
              <a:t>Dar, fără îndoială, una dintre jucăriile cele mai râvnite era un set pentru turniruri. Era vorba despre un cap de cal de lemn și o lance care avea în vârf un fel de morișcă.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7487406" y="3608938"/>
            <a:ext cx="9000446" cy="3171379"/>
            <a:chOff x="0" y="0"/>
            <a:chExt cx="2740120" cy="965503"/>
          </a:xfrm>
        </p:grpSpPr>
        <p:sp>
          <p:nvSpPr>
            <p:cNvPr name="Freeform 13" id="13"/>
            <p:cNvSpPr/>
            <p:nvPr/>
          </p:nvSpPr>
          <p:spPr>
            <a:xfrm flipH="false" flipV="false" rot="0">
              <a:off x="0" y="0"/>
              <a:ext cx="2740120" cy="965503"/>
            </a:xfrm>
            <a:custGeom>
              <a:avLst/>
              <a:gdLst/>
              <a:ahLst/>
              <a:cxnLst/>
              <a:rect r="r" b="b" t="t" l="l"/>
              <a:pathLst>
                <a:path h="965503" w="2740120">
                  <a:moveTo>
                    <a:pt x="27525" y="0"/>
                  </a:moveTo>
                  <a:lnTo>
                    <a:pt x="2712594" y="0"/>
                  </a:lnTo>
                  <a:cubicBezTo>
                    <a:pt x="2727796" y="0"/>
                    <a:pt x="2740120" y="12324"/>
                    <a:pt x="2740120" y="27525"/>
                  </a:cubicBezTo>
                  <a:lnTo>
                    <a:pt x="2740120" y="937977"/>
                  </a:lnTo>
                  <a:cubicBezTo>
                    <a:pt x="2740120" y="953179"/>
                    <a:pt x="2727796" y="965503"/>
                    <a:pt x="2712594" y="965503"/>
                  </a:cubicBezTo>
                  <a:lnTo>
                    <a:pt x="27525" y="965503"/>
                  </a:lnTo>
                  <a:cubicBezTo>
                    <a:pt x="12324" y="965503"/>
                    <a:pt x="0" y="953179"/>
                    <a:pt x="0" y="937977"/>
                  </a:cubicBezTo>
                  <a:lnTo>
                    <a:pt x="0" y="27525"/>
                  </a:lnTo>
                  <a:cubicBezTo>
                    <a:pt x="0" y="12324"/>
                    <a:pt x="12324" y="0"/>
                    <a:pt x="27525"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2740120" cy="1003603"/>
            </a:xfrm>
            <a:prstGeom prst="rect">
              <a:avLst/>
            </a:prstGeom>
          </p:spPr>
          <p:txBody>
            <a:bodyPr anchor="ctr" rtlCol="false" tIns="50800" lIns="50800" bIns="50800" rIns="50800"/>
            <a:lstStyle/>
            <a:p>
              <a:pPr algn="l">
                <a:lnSpc>
                  <a:spcPts val="2659"/>
                </a:lnSpc>
                <a:spcBef>
                  <a:spcPct val="0"/>
                </a:spcBef>
              </a:pPr>
            </a:p>
          </p:txBody>
        </p:sp>
      </p:grpSp>
      <p:sp>
        <p:nvSpPr>
          <p:cNvPr name="Freeform 15" id="15"/>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6" id="16"/>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7" id="17"/>
          <p:cNvSpPr/>
          <p:nvPr/>
        </p:nvSpPr>
        <p:spPr>
          <a:xfrm flipH="false" flipV="false" rot="0">
            <a:off x="843259" y="3440063"/>
            <a:ext cx="4354207" cy="6172200"/>
          </a:xfrm>
          <a:custGeom>
            <a:avLst/>
            <a:gdLst/>
            <a:ahLst/>
            <a:cxnLst/>
            <a:rect r="r" b="b" t="t" l="l"/>
            <a:pathLst>
              <a:path h="6172200" w="4354207">
                <a:moveTo>
                  <a:pt x="0" y="0"/>
                </a:moveTo>
                <a:lnTo>
                  <a:pt x="4354207" y="0"/>
                </a:lnTo>
                <a:lnTo>
                  <a:pt x="4354207" y="6172200"/>
                </a:lnTo>
                <a:lnTo>
                  <a:pt x="0" y="61722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8964991" y="6940335"/>
            <a:ext cx="3021898" cy="3115359"/>
          </a:xfrm>
          <a:custGeom>
            <a:avLst/>
            <a:gdLst/>
            <a:ahLst/>
            <a:cxnLst/>
            <a:rect r="r" b="b" t="t" l="l"/>
            <a:pathLst>
              <a:path h="3115359" w="3021898">
                <a:moveTo>
                  <a:pt x="0" y="0"/>
                </a:moveTo>
                <a:lnTo>
                  <a:pt x="3021899" y="0"/>
                </a:lnTo>
                <a:lnTo>
                  <a:pt x="3021899" y="3115359"/>
                </a:lnTo>
                <a:lnTo>
                  <a:pt x="0" y="3115359"/>
                </a:lnTo>
                <a:lnTo>
                  <a:pt x="0" y="0"/>
                </a:lnTo>
                <a:close/>
              </a:path>
            </a:pathLst>
          </a:custGeom>
          <a:blipFill>
            <a:blip r:embed="rId6"/>
            <a:stretch>
              <a:fillRect l="0" t="0" r="0" b="0"/>
            </a:stretch>
          </a:blipFill>
        </p:spPr>
      </p:sp>
      <p:sp>
        <p:nvSpPr>
          <p:cNvPr name="Freeform 19" id="19"/>
          <p:cNvSpPr/>
          <p:nvPr/>
        </p:nvSpPr>
        <p:spPr>
          <a:xfrm flipH="false" flipV="false" rot="0">
            <a:off x="16210200" y="5497463"/>
            <a:ext cx="1753934" cy="4114800"/>
          </a:xfrm>
          <a:custGeom>
            <a:avLst/>
            <a:gdLst/>
            <a:ahLst/>
            <a:cxnLst/>
            <a:rect r="r" b="b" t="t" l="l"/>
            <a:pathLst>
              <a:path h="4114800" w="1753934">
                <a:moveTo>
                  <a:pt x="0" y="0"/>
                </a:moveTo>
                <a:lnTo>
                  <a:pt x="1753933" y="0"/>
                </a:lnTo>
                <a:lnTo>
                  <a:pt x="175393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0">
            <a:off x="13064962" y="7185989"/>
            <a:ext cx="2355085" cy="2624051"/>
          </a:xfrm>
          <a:custGeom>
            <a:avLst/>
            <a:gdLst/>
            <a:ahLst/>
            <a:cxnLst/>
            <a:rect r="r" b="b" t="t" l="l"/>
            <a:pathLst>
              <a:path h="2624051" w="2355085">
                <a:moveTo>
                  <a:pt x="0" y="0"/>
                </a:moveTo>
                <a:lnTo>
                  <a:pt x="2355085" y="0"/>
                </a:lnTo>
                <a:lnTo>
                  <a:pt x="2355085" y="2624051"/>
                </a:lnTo>
                <a:lnTo>
                  <a:pt x="0" y="26240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5539410" y="5980645"/>
            <a:ext cx="2139401" cy="4075049"/>
          </a:xfrm>
          <a:custGeom>
            <a:avLst/>
            <a:gdLst/>
            <a:ahLst/>
            <a:cxnLst/>
            <a:rect r="r" b="b" t="t" l="l"/>
            <a:pathLst>
              <a:path h="4075049" w="2139401">
                <a:moveTo>
                  <a:pt x="0" y="0"/>
                </a:moveTo>
                <a:lnTo>
                  <a:pt x="2139400" y="0"/>
                </a:lnTo>
                <a:lnTo>
                  <a:pt x="2139400" y="4075049"/>
                </a:lnTo>
                <a:lnTo>
                  <a:pt x="0" y="4075049"/>
                </a:lnTo>
                <a:lnTo>
                  <a:pt x="0" y="0"/>
                </a:lnTo>
                <a:close/>
              </a:path>
            </a:pathLst>
          </a:custGeom>
          <a:blipFill>
            <a:blip r:embed="rId11"/>
            <a:stretch>
              <a:fillRect l="0" t="0" r="0" b="0"/>
            </a:stretch>
          </a:blipFill>
        </p:spPr>
      </p:sp>
      <p:sp>
        <p:nvSpPr>
          <p:cNvPr name="TextBox 22" id="22"/>
          <p:cNvSpPr txBox="true"/>
          <p:nvPr/>
        </p:nvSpPr>
        <p:spPr>
          <a:xfrm rot="0">
            <a:off x="8020755" y="3760622"/>
            <a:ext cx="7932270" cy="3181930"/>
          </a:xfrm>
          <a:prstGeom prst="rect">
            <a:avLst/>
          </a:prstGeom>
        </p:spPr>
        <p:txBody>
          <a:bodyPr anchor="t" rtlCol="false" tIns="0" lIns="0" bIns="0" rIns="0">
            <a:spAutoFit/>
          </a:bodyPr>
          <a:lstStyle/>
          <a:p>
            <a:pPr algn="ctr">
              <a:lnSpc>
                <a:spcPts val="3643"/>
              </a:lnSpc>
            </a:pPr>
            <a:r>
              <a:rPr lang="en-US" sz="2602" b="true">
                <a:solidFill>
                  <a:srgbClr val="FFFFFF"/>
                </a:solidFill>
                <a:latin typeface="PT Sans Bold"/>
                <a:ea typeface="PT Sans Bold"/>
                <a:cs typeface="PT Sans Bold"/>
                <a:sym typeface="PT Sans Bold"/>
              </a:rPr>
              <a:t>Dacă își plac spectacolele, nu-ți face griji! Evul Mediu are distracții și pentru tine! Odată la ceva timp, va trece prin localitatea ta câte un grup de artiști ambulanți de toate felurile: magicieni, acrobați, înghițitori de săbii, echilibriști, saltimbanci, dresori de animale. N-o să te plictisești!</a:t>
            </a:r>
          </a:p>
          <a:p>
            <a:pPr algn="ctr">
              <a:lnSpc>
                <a:spcPts val="3643"/>
              </a:lnSpc>
            </a:pPr>
          </a:p>
        </p:txBody>
      </p:sp>
      <p:sp>
        <p:nvSpPr>
          <p:cNvPr name="TextBox 23" id="23"/>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LUMEA SPECTACOLULUI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458920" y="1720871"/>
            <a:ext cx="11028932" cy="1326860"/>
            <a:chOff x="0" y="0"/>
            <a:chExt cx="2576987" cy="310030"/>
          </a:xfrm>
        </p:grpSpPr>
        <p:sp>
          <p:nvSpPr>
            <p:cNvPr name="Freeform 3" id="3"/>
            <p:cNvSpPr/>
            <p:nvPr/>
          </p:nvSpPr>
          <p:spPr>
            <a:xfrm flipH="false" flipV="false" rot="0">
              <a:off x="0" y="0"/>
              <a:ext cx="2576987" cy="310030"/>
            </a:xfrm>
            <a:custGeom>
              <a:avLst/>
              <a:gdLst/>
              <a:ahLst/>
              <a:cxnLst/>
              <a:rect r="r" b="b" t="t" l="l"/>
              <a:pathLst>
                <a:path h="310030" w="2576987">
                  <a:moveTo>
                    <a:pt x="35098" y="0"/>
                  </a:moveTo>
                  <a:lnTo>
                    <a:pt x="2541889" y="0"/>
                  </a:lnTo>
                  <a:cubicBezTo>
                    <a:pt x="2561273" y="0"/>
                    <a:pt x="2576987" y="15714"/>
                    <a:pt x="2576987" y="35098"/>
                  </a:cubicBezTo>
                  <a:lnTo>
                    <a:pt x="2576987" y="274932"/>
                  </a:lnTo>
                  <a:cubicBezTo>
                    <a:pt x="2576987" y="294316"/>
                    <a:pt x="2561273" y="310030"/>
                    <a:pt x="2541889" y="310030"/>
                  </a:cubicBezTo>
                  <a:lnTo>
                    <a:pt x="35098" y="310030"/>
                  </a:lnTo>
                  <a:cubicBezTo>
                    <a:pt x="15714" y="310030"/>
                    <a:pt x="0" y="294316"/>
                    <a:pt x="0" y="274932"/>
                  </a:cubicBezTo>
                  <a:lnTo>
                    <a:pt x="0" y="35098"/>
                  </a:lnTo>
                  <a:cubicBezTo>
                    <a:pt x="0" y="15714"/>
                    <a:pt x="15714" y="0"/>
                    <a:pt x="35098" y="0"/>
                  </a:cubicBezTo>
                  <a:close/>
                </a:path>
              </a:pathLst>
            </a:custGeom>
            <a:solidFill>
              <a:srgbClr val="F6DEA6"/>
            </a:solidFill>
          </p:spPr>
        </p:sp>
        <p:sp>
          <p:nvSpPr>
            <p:cNvPr name="TextBox 4" id="4"/>
            <p:cNvSpPr txBox="true"/>
            <p:nvPr/>
          </p:nvSpPr>
          <p:spPr>
            <a:xfrm>
              <a:off x="0" y="-38100"/>
              <a:ext cx="2576987" cy="3481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10800000">
            <a:off x="16100080" y="2655109"/>
            <a:ext cx="1018577" cy="974490"/>
            <a:chOff x="0" y="0"/>
            <a:chExt cx="1358102" cy="1299320"/>
          </a:xfrm>
        </p:grpSpPr>
        <p:grpSp>
          <p:nvGrpSpPr>
            <p:cNvPr name="Group 6" id="6"/>
            <p:cNvGrpSpPr/>
            <p:nvPr/>
          </p:nvGrpSpPr>
          <p:grpSpPr>
            <a:xfrm rot="0">
              <a:off x="868291" y="810320"/>
              <a:ext cx="489812" cy="489000"/>
              <a:chOff x="0" y="0"/>
              <a:chExt cx="186320" cy="186012"/>
            </a:xfrm>
          </p:grpSpPr>
          <p:sp>
            <p:nvSpPr>
              <p:cNvPr name="Freeform 7" id="7"/>
              <p:cNvSpPr/>
              <p:nvPr/>
            </p:nvSpPr>
            <p:spPr>
              <a:xfrm flipH="false" flipV="false" rot="0">
                <a:off x="0" y="0"/>
                <a:ext cx="186320" cy="186012"/>
              </a:xfrm>
              <a:custGeom>
                <a:avLst/>
                <a:gdLst/>
                <a:ahLst/>
                <a:cxnLst/>
                <a:rect r="r" b="b" t="t" l="l"/>
                <a:pathLst>
                  <a:path h="186012" w="186320">
                    <a:moveTo>
                      <a:pt x="0" y="0"/>
                    </a:moveTo>
                    <a:lnTo>
                      <a:pt x="186320" y="0"/>
                    </a:lnTo>
                    <a:lnTo>
                      <a:pt x="186320" y="186012"/>
                    </a:lnTo>
                    <a:lnTo>
                      <a:pt x="0" y="186012"/>
                    </a:lnTo>
                    <a:close/>
                  </a:path>
                </a:pathLst>
              </a:custGeom>
              <a:solidFill>
                <a:srgbClr val="E86525"/>
              </a:solidFill>
            </p:spPr>
          </p:sp>
          <p:sp>
            <p:nvSpPr>
              <p:cNvPr name="TextBox 8" id="8"/>
              <p:cNvSpPr txBox="true"/>
              <p:nvPr/>
            </p:nvSpPr>
            <p:spPr>
              <a:xfrm>
                <a:off x="0" y="-38100"/>
                <a:ext cx="186320" cy="22411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1337978" cy="1279229"/>
              <a:chOff x="0" y="0"/>
              <a:chExt cx="617845" cy="590717"/>
            </a:xfrm>
          </p:grpSpPr>
          <p:sp>
            <p:nvSpPr>
              <p:cNvPr name="Freeform 10" id="10"/>
              <p:cNvSpPr/>
              <p:nvPr/>
            </p:nvSpPr>
            <p:spPr>
              <a:xfrm flipH="false" flipV="false" rot="0">
                <a:off x="0" y="0"/>
                <a:ext cx="617845" cy="590717"/>
              </a:xfrm>
              <a:custGeom>
                <a:avLst/>
                <a:gdLst/>
                <a:ahLst/>
                <a:cxnLst/>
                <a:rect r="r" b="b" t="t" l="l"/>
                <a:pathLst>
                  <a:path h="590717" w="617845">
                    <a:moveTo>
                      <a:pt x="277512" y="0"/>
                    </a:moveTo>
                    <a:lnTo>
                      <a:pt x="340334" y="0"/>
                    </a:lnTo>
                    <a:cubicBezTo>
                      <a:pt x="493599" y="0"/>
                      <a:pt x="617845" y="124246"/>
                      <a:pt x="617845" y="277512"/>
                    </a:cubicBezTo>
                    <a:lnTo>
                      <a:pt x="617845" y="313205"/>
                    </a:lnTo>
                    <a:cubicBezTo>
                      <a:pt x="617845" y="466471"/>
                      <a:pt x="493599" y="590717"/>
                      <a:pt x="340334" y="590717"/>
                    </a:cubicBezTo>
                    <a:lnTo>
                      <a:pt x="277512" y="590717"/>
                    </a:lnTo>
                    <a:cubicBezTo>
                      <a:pt x="203911" y="590717"/>
                      <a:pt x="133325" y="561479"/>
                      <a:pt x="81281" y="509435"/>
                    </a:cubicBezTo>
                    <a:cubicBezTo>
                      <a:pt x="29238" y="457392"/>
                      <a:pt x="0" y="386806"/>
                      <a:pt x="0" y="313205"/>
                    </a:cubicBezTo>
                    <a:lnTo>
                      <a:pt x="0" y="277512"/>
                    </a:lnTo>
                    <a:cubicBezTo>
                      <a:pt x="0" y="203911"/>
                      <a:pt x="29238" y="133325"/>
                      <a:pt x="81281" y="81281"/>
                    </a:cubicBezTo>
                    <a:cubicBezTo>
                      <a:pt x="133325" y="29238"/>
                      <a:pt x="203911" y="0"/>
                      <a:pt x="277512" y="0"/>
                    </a:cubicBezTo>
                    <a:close/>
                  </a:path>
                </a:pathLst>
              </a:custGeom>
              <a:solidFill>
                <a:srgbClr val="303030"/>
              </a:solidFill>
              <a:ln cap="rnd">
                <a:noFill/>
                <a:prstDash val="solid"/>
                <a:round/>
              </a:ln>
            </p:spPr>
          </p:sp>
          <p:sp>
            <p:nvSpPr>
              <p:cNvPr name="TextBox 11" id="11"/>
              <p:cNvSpPr txBox="true"/>
              <p:nvPr/>
            </p:nvSpPr>
            <p:spPr>
              <a:xfrm>
                <a:off x="0" y="-38100"/>
                <a:ext cx="617845" cy="628817"/>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2" id="12"/>
          <p:cNvGrpSpPr/>
          <p:nvPr/>
        </p:nvGrpSpPr>
        <p:grpSpPr>
          <a:xfrm rot="0">
            <a:off x="4410255" y="3514457"/>
            <a:ext cx="11200925" cy="6047329"/>
            <a:chOff x="0" y="0"/>
            <a:chExt cx="3410039" cy="1841065"/>
          </a:xfrm>
        </p:grpSpPr>
        <p:sp>
          <p:nvSpPr>
            <p:cNvPr name="Freeform 13" id="13"/>
            <p:cNvSpPr/>
            <p:nvPr/>
          </p:nvSpPr>
          <p:spPr>
            <a:xfrm flipH="false" flipV="false" rot="0">
              <a:off x="0" y="0"/>
              <a:ext cx="3410039" cy="1841065"/>
            </a:xfrm>
            <a:custGeom>
              <a:avLst/>
              <a:gdLst/>
              <a:ahLst/>
              <a:cxnLst/>
              <a:rect r="r" b="b" t="t" l="l"/>
              <a:pathLst>
                <a:path h="1841065" w="3410039">
                  <a:moveTo>
                    <a:pt x="22118" y="0"/>
                  </a:moveTo>
                  <a:lnTo>
                    <a:pt x="3387921" y="0"/>
                  </a:lnTo>
                  <a:cubicBezTo>
                    <a:pt x="3393787" y="0"/>
                    <a:pt x="3399413" y="2330"/>
                    <a:pt x="3403561" y="6478"/>
                  </a:cubicBezTo>
                  <a:cubicBezTo>
                    <a:pt x="3407709" y="10626"/>
                    <a:pt x="3410039" y="16252"/>
                    <a:pt x="3410039" y="22118"/>
                  </a:cubicBezTo>
                  <a:lnTo>
                    <a:pt x="3410039" y="1818947"/>
                  </a:lnTo>
                  <a:cubicBezTo>
                    <a:pt x="3410039" y="1824813"/>
                    <a:pt x="3407709" y="1830439"/>
                    <a:pt x="3403561" y="1834586"/>
                  </a:cubicBezTo>
                  <a:cubicBezTo>
                    <a:pt x="3399413" y="1838734"/>
                    <a:pt x="3393787" y="1841065"/>
                    <a:pt x="3387921" y="1841065"/>
                  </a:cubicBezTo>
                  <a:lnTo>
                    <a:pt x="22118" y="1841065"/>
                  </a:lnTo>
                  <a:cubicBezTo>
                    <a:pt x="16252" y="1841065"/>
                    <a:pt x="10626" y="1838734"/>
                    <a:pt x="6478" y="1834586"/>
                  </a:cubicBezTo>
                  <a:cubicBezTo>
                    <a:pt x="2330" y="1830439"/>
                    <a:pt x="0" y="1824813"/>
                    <a:pt x="0" y="1818947"/>
                  </a:cubicBezTo>
                  <a:lnTo>
                    <a:pt x="0" y="22118"/>
                  </a:lnTo>
                  <a:cubicBezTo>
                    <a:pt x="0" y="16252"/>
                    <a:pt x="2330" y="10626"/>
                    <a:pt x="6478" y="6478"/>
                  </a:cubicBezTo>
                  <a:cubicBezTo>
                    <a:pt x="10626" y="2330"/>
                    <a:pt x="16252" y="0"/>
                    <a:pt x="22118" y="0"/>
                  </a:cubicBezTo>
                  <a:close/>
                </a:path>
              </a:pathLst>
            </a:custGeom>
            <a:solidFill>
              <a:srgbClr val="000000">
                <a:alpha val="0"/>
              </a:srgbClr>
            </a:solidFill>
            <a:ln w="28575" cap="rnd">
              <a:solidFill>
                <a:srgbClr val="FFFFFF"/>
              </a:solidFill>
              <a:prstDash val="lgDash"/>
              <a:round/>
            </a:ln>
          </p:spPr>
        </p:sp>
        <p:sp>
          <p:nvSpPr>
            <p:cNvPr name="TextBox 14" id="14"/>
            <p:cNvSpPr txBox="true"/>
            <p:nvPr/>
          </p:nvSpPr>
          <p:spPr>
            <a:xfrm>
              <a:off x="0" y="-38100"/>
              <a:ext cx="3410039" cy="1879165"/>
            </a:xfrm>
            <a:prstGeom prst="rect">
              <a:avLst/>
            </a:prstGeom>
          </p:spPr>
          <p:txBody>
            <a:bodyPr anchor="ctr" rtlCol="false" tIns="50800" lIns="50800" bIns="50800" rIns="50800"/>
            <a:lstStyle/>
            <a:p>
              <a:pPr algn="l">
                <a:lnSpc>
                  <a:spcPts val="2659"/>
                </a:lnSpc>
                <a:spcBef>
                  <a:spcPct val="0"/>
                </a:spcBef>
              </a:pPr>
            </a:p>
          </p:txBody>
        </p:sp>
      </p:grpSp>
      <p:sp>
        <p:nvSpPr>
          <p:cNvPr name="Freeform 15" id="15"/>
          <p:cNvSpPr/>
          <p:nvPr/>
        </p:nvSpPr>
        <p:spPr>
          <a:xfrm flipH="false" flipV="false" rot="0">
            <a:off x="-766952" y="-836283"/>
            <a:ext cx="11002259" cy="2090429"/>
          </a:xfrm>
          <a:custGeom>
            <a:avLst/>
            <a:gdLst/>
            <a:ahLst/>
            <a:cxnLst/>
            <a:rect r="r" b="b" t="t" l="l"/>
            <a:pathLst>
              <a:path h="2090429" w="11002259">
                <a:moveTo>
                  <a:pt x="0" y="0"/>
                </a:moveTo>
                <a:lnTo>
                  <a:pt x="11002259" y="0"/>
                </a:lnTo>
                <a:lnTo>
                  <a:pt x="11002259" y="2090429"/>
                </a:lnTo>
                <a:lnTo>
                  <a:pt x="0" y="2090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6" id="16"/>
          <p:cNvSpPr/>
          <p:nvPr/>
        </p:nvSpPr>
        <p:spPr>
          <a:xfrm flipH="true" flipV="false" rot="0">
            <a:off x="8224260" y="-760083"/>
            <a:ext cx="11002259" cy="2090429"/>
          </a:xfrm>
          <a:custGeom>
            <a:avLst/>
            <a:gdLst/>
            <a:ahLst/>
            <a:cxnLst/>
            <a:rect r="r" b="b" t="t" l="l"/>
            <a:pathLst>
              <a:path h="2090429" w="11002259">
                <a:moveTo>
                  <a:pt x="11002259" y="0"/>
                </a:moveTo>
                <a:lnTo>
                  <a:pt x="0" y="0"/>
                </a:lnTo>
                <a:lnTo>
                  <a:pt x="0" y="2090429"/>
                </a:lnTo>
                <a:lnTo>
                  <a:pt x="11002259" y="2090429"/>
                </a:lnTo>
                <a:lnTo>
                  <a:pt x="1100225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7" id="17"/>
          <p:cNvSpPr/>
          <p:nvPr/>
        </p:nvSpPr>
        <p:spPr>
          <a:xfrm flipH="false" flipV="false" rot="0">
            <a:off x="14590640" y="6677872"/>
            <a:ext cx="3306617" cy="3374099"/>
          </a:xfrm>
          <a:custGeom>
            <a:avLst/>
            <a:gdLst/>
            <a:ahLst/>
            <a:cxnLst/>
            <a:rect r="r" b="b" t="t" l="l"/>
            <a:pathLst>
              <a:path h="3374099" w="3306617">
                <a:moveTo>
                  <a:pt x="0" y="0"/>
                </a:moveTo>
                <a:lnTo>
                  <a:pt x="3306617" y="0"/>
                </a:lnTo>
                <a:lnTo>
                  <a:pt x="3306617" y="3374099"/>
                </a:lnTo>
                <a:lnTo>
                  <a:pt x="0" y="33740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4734178" y="3790370"/>
            <a:ext cx="10365766" cy="5467930"/>
          </a:xfrm>
          <a:prstGeom prst="rect">
            <a:avLst/>
          </a:prstGeom>
        </p:spPr>
        <p:txBody>
          <a:bodyPr anchor="t" rtlCol="false" tIns="0" lIns="0" bIns="0" rIns="0">
            <a:spAutoFit/>
          </a:bodyPr>
          <a:lstStyle/>
          <a:p>
            <a:pPr algn="ctr">
              <a:lnSpc>
                <a:spcPts val="3643"/>
              </a:lnSpc>
            </a:pPr>
            <a:r>
              <a:rPr lang="en-US" sz="2602" b="true">
                <a:solidFill>
                  <a:srgbClr val="FFFFFF"/>
                </a:solidFill>
                <a:latin typeface="PT Sans Bold"/>
                <a:ea typeface="PT Sans Bold"/>
                <a:cs typeface="PT Sans Bold"/>
                <a:sym typeface="PT Sans Bold"/>
              </a:rPr>
              <a:t>Una dintre figurile cele mai apreciate era jonglerul. </a:t>
            </a:r>
          </a:p>
          <a:p>
            <a:pPr algn="ctr">
              <a:lnSpc>
                <a:spcPts val="3643"/>
              </a:lnSpc>
            </a:pPr>
            <a:r>
              <a:rPr lang="en-US" sz="2602" b="true">
                <a:solidFill>
                  <a:srgbClr val="FFFFFF"/>
                </a:solidFill>
                <a:latin typeface="PT Sans Bold"/>
                <a:ea typeface="PT Sans Bold"/>
                <a:cs typeface="PT Sans Bold"/>
                <a:sym typeface="PT Sans Bold"/>
              </a:rPr>
              <a:t>Aceste personaje mergeau din sat în sat cu lăuta lor, recitând cântece amuzante, pe diferite teme: puteau să ia peste picior câte un burghez din zonă sau să laude vinul, dar puteau să abordeze și teme picante sau să recite cântece populare și religioase.  </a:t>
            </a:r>
          </a:p>
          <a:p>
            <a:pPr algn="ctr">
              <a:lnSpc>
                <a:spcPts val="3643"/>
              </a:lnSpc>
            </a:pPr>
            <a:r>
              <a:rPr lang="en-US" sz="2602" b="true">
                <a:solidFill>
                  <a:srgbClr val="FFFFFF"/>
                </a:solidFill>
                <a:latin typeface="PT Sans Bold"/>
                <a:ea typeface="PT Sans Bold"/>
                <a:cs typeface="PT Sans Bold"/>
                <a:sym typeface="PT Sans Bold"/>
              </a:rPr>
              <a:t>Adică de toate pentru toți!</a:t>
            </a:r>
          </a:p>
          <a:p>
            <a:pPr algn="ctr">
              <a:lnSpc>
                <a:spcPts val="3643"/>
              </a:lnSpc>
            </a:pPr>
          </a:p>
          <a:p>
            <a:pPr algn="ctr">
              <a:lnSpc>
                <a:spcPts val="3643"/>
              </a:lnSpc>
            </a:pPr>
            <a:r>
              <a:rPr lang="en-US" b="true" sz="2602">
                <a:solidFill>
                  <a:srgbClr val="FFFFFF"/>
                </a:solidFill>
                <a:latin typeface="PT Sans Bold"/>
                <a:ea typeface="PT Sans Bold"/>
                <a:cs typeface="PT Sans Bold"/>
                <a:sym typeface="PT Sans Bold"/>
              </a:rPr>
              <a:t>În Evul Mediu nu existau radio, discuri sau rețele sociale, iar majoritatea oamenilor erau analfabeți. De aceea jonglerii aveau un rol foarte important: nu doar aduceau muzica în viețile oamenilor, dar îi puneau la curent cu ceea ce se întâmpla prin lume, cu povestiri care apoi deveneau legende: așa au apărut cântecele de gestă.</a:t>
            </a:r>
          </a:p>
        </p:txBody>
      </p:sp>
      <p:sp>
        <p:nvSpPr>
          <p:cNvPr name="Freeform 19" id="19"/>
          <p:cNvSpPr/>
          <p:nvPr/>
        </p:nvSpPr>
        <p:spPr>
          <a:xfrm flipH="false" flipV="false" rot="0">
            <a:off x="182449" y="2854214"/>
            <a:ext cx="4227807" cy="6874483"/>
          </a:xfrm>
          <a:custGeom>
            <a:avLst/>
            <a:gdLst/>
            <a:ahLst/>
            <a:cxnLst/>
            <a:rect r="r" b="b" t="t" l="l"/>
            <a:pathLst>
              <a:path h="6874483" w="4227807">
                <a:moveTo>
                  <a:pt x="0" y="0"/>
                </a:moveTo>
                <a:lnTo>
                  <a:pt x="4227806" y="0"/>
                </a:lnTo>
                <a:lnTo>
                  <a:pt x="4227806" y="6874482"/>
                </a:lnTo>
                <a:lnTo>
                  <a:pt x="0" y="68744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5814928" y="1931903"/>
            <a:ext cx="9796252" cy="563880"/>
          </a:xfrm>
          <a:prstGeom prst="rect">
            <a:avLst/>
          </a:prstGeom>
        </p:spPr>
        <p:txBody>
          <a:bodyPr anchor="t" rtlCol="false" tIns="0" lIns="0" bIns="0" rIns="0">
            <a:spAutoFit/>
          </a:bodyPr>
          <a:lstStyle/>
          <a:p>
            <a:pPr algn="ctr">
              <a:lnSpc>
                <a:spcPts val="4619"/>
              </a:lnSpc>
            </a:pPr>
            <a:r>
              <a:rPr lang="en-US" b="true" sz="3299">
                <a:solidFill>
                  <a:srgbClr val="1B1B1B"/>
                </a:solidFill>
                <a:latin typeface="PT Sans Bold"/>
                <a:ea typeface="PT Sans Bold"/>
                <a:cs typeface="PT Sans Bold"/>
                <a:sym typeface="PT Sans Bold"/>
              </a:rPr>
              <a:t>JONGLERII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DAGg2h-7fG0</dc:identifier>
  <dcterms:modified xsi:type="dcterms:W3CDTF">2011-08-01T06:04:30Z</dcterms:modified>
  <cp:revision>1</cp:revision>
  <dc:title>Hai să ne distrăm!</dc:title>
</cp:coreProperties>
</file>