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ShowLst>
    <p:custShow name="respect" id="0">
      <p:sldLst>
        <p:sld r:id="rId2"/>
        <p:sld r:id="rId3"/>
      </p:sldLst>
    </p:custShow>
    <p:custShow name="Custom Show 1" id="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0538C6D3-71EB-4603-9D70-0E48CB719DD0}">
          <p14:sldIdLst>
            <p14:sldId id="256"/>
          </p14:sldIdLst>
        </p14:section>
        <p14:section name="Untitled Section" id="{1ABA2CF7-1156-4B33-909E-539E087D4415}">
          <p14:sldIdLst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custShow id="1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C0391-B00B-47BC-940B-217F86AE9E7D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F9049-7435-46F6-B0BA-32D923F87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C0391-B00B-47BC-940B-217F86AE9E7D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F9049-7435-46F6-B0BA-32D923F87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C0391-B00B-47BC-940B-217F86AE9E7D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F9049-7435-46F6-B0BA-32D923F87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C0391-B00B-47BC-940B-217F86AE9E7D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F9049-7435-46F6-B0BA-32D923F87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C0391-B00B-47BC-940B-217F86AE9E7D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F9049-7435-46F6-B0BA-32D923F87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C0391-B00B-47BC-940B-217F86AE9E7D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F9049-7435-46F6-B0BA-32D923F87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C0391-B00B-47BC-940B-217F86AE9E7D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F9049-7435-46F6-B0BA-32D923F87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C0391-B00B-47BC-940B-217F86AE9E7D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F9049-7435-46F6-B0BA-32D923F87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C0391-B00B-47BC-940B-217F86AE9E7D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F9049-7435-46F6-B0BA-32D923F87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C0391-B00B-47BC-940B-217F86AE9E7D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F9049-7435-46F6-B0BA-32D923F87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C0391-B00B-47BC-940B-217F86AE9E7D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F9049-7435-46F6-B0BA-32D923F87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9C0391-B00B-47BC-940B-217F86AE9E7D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0CF9049-7435-46F6-B0BA-32D923F87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827" y="2286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MATERIAL REALIZAT DE PROF. </a:t>
            </a:r>
            <a:br>
              <a:rPr lang="en-US" sz="2400" dirty="0" smtClean="0"/>
            </a:br>
            <a:r>
              <a:rPr lang="en-US" sz="2400" dirty="0" smtClean="0"/>
              <a:t>LARISA DUMBRAVA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859" y="4876800"/>
            <a:ext cx="7772400" cy="1371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“In </a:t>
            </a:r>
            <a:r>
              <a:rPr lang="en-US" sz="2400" b="1" dirty="0" err="1" smtClean="0">
                <a:solidFill>
                  <a:schemeClr val="accent1"/>
                </a:solidFill>
              </a:rPr>
              <a:t>caminul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familiei</a:t>
            </a:r>
            <a:r>
              <a:rPr lang="en-US" sz="2400" b="1" dirty="0" smtClean="0">
                <a:solidFill>
                  <a:schemeClr val="accent1"/>
                </a:solidFill>
              </a:rPr>
              <a:t>, </a:t>
            </a:r>
            <a:r>
              <a:rPr lang="en-US" sz="2400" b="1" dirty="0" err="1" smtClean="0">
                <a:solidFill>
                  <a:schemeClr val="accent1"/>
                </a:solidFill>
              </a:rPr>
              <a:t>tinerii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sa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respecte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pe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parintii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lor</a:t>
            </a:r>
            <a:r>
              <a:rPr lang="en-US" sz="2400" b="1" dirty="0" smtClean="0">
                <a:solidFill>
                  <a:schemeClr val="accent1"/>
                </a:solidFill>
              </a:rPr>
              <a:t>; in </a:t>
            </a:r>
            <a:r>
              <a:rPr lang="en-US" sz="2400" b="1" dirty="0" err="1" smtClean="0">
                <a:solidFill>
                  <a:schemeClr val="accent1"/>
                </a:solidFill>
              </a:rPr>
              <a:t>afara</a:t>
            </a:r>
            <a:r>
              <a:rPr lang="en-US" sz="2400" b="1" dirty="0" smtClean="0">
                <a:solidFill>
                  <a:schemeClr val="accent1"/>
                </a:solidFill>
              </a:rPr>
              <a:t> de </a:t>
            </a:r>
            <a:r>
              <a:rPr lang="en-US" sz="2400" b="1" dirty="0" err="1" smtClean="0">
                <a:solidFill>
                  <a:schemeClr val="accent1"/>
                </a:solidFill>
              </a:rPr>
              <a:t>camin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pe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toata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lumea</a:t>
            </a:r>
            <a:r>
              <a:rPr lang="en-US" sz="2400" b="1" dirty="0" smtClean="0">
                <a:solidFill>
                  <a:schemeClr val="accent1"/>
                </a:solidFill>
              </a:rPr>
              <a:t>; in </a:t>
            </a:r>
            <a:r>
              <a:rPr lang="en-US" sz="2400" b="1" dirty="0" err="1" smtClean="0">
                <a:solidFill>
                  <a:schemeClr val="accent1"/>
                </a:solidFill>
              </a:rPr>
              <a:t>singuratate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pe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ei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insisi</a:t>
            </a:r>
            <a:r>
              <a:rPr lang="en-US" sz="2400" b="1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(Demetrius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7351" y="1143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 RESPECTAM PARINTII, DASCALII SI TOATE PERSOANELE INTALNITE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2781233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581400"/>
            <a:ext cx="4145280" cy="245364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Orice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stie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“</a:t>
            </a:r>
            <a:r>
              <a:rPr lang="en-US" dirty="0" err="1" smtClean="0"/>
              <a:t>invatatura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sz="2700" dirty="0" err="1" smtClean="0"/>
              <a:t>ca</a:t>
            </a:r>
            <a:r>
              <a:rPr lang="en-US" sz="2700" dirty="0" smtClean="0"/>
              <a:t> </a:t>
            </a:r>
            <a:r>
              <a:rPr lang="en-US" sz="2700" dirty="0" err="1" smtClean="0"/>
              <a:t>aurul</a:t>
            </a:r>
            <a:r>
              <a:rPr lang="en-US" sz="2700" dirty="0" smtClean="0"/>
              <a:t>, are </a:t>
            </a:r>
            <a:r>
              <a:rPr lang="en-US" sz="2700" dirty="0" err="1" smtClean="0"/>
              <a:t>pret</a:t>
            </a:r>
            <a:r>
              <a:rPr lang="en-US" sz="2700" dirty="0" smtClean="0"/>
              <a:t> </a:t>
            </a:r>
            <a:r>
              <a:rPr lang="en-US" sz="2700" dirty="0" err="1" smtClean="0"/>
              <a:t>oriunde</a:t>
            </a:r>
            <a:r>
              <a:rPr lang="en-US" sz="2700" dirty="0" smtClean="0"/>
              <a:t>”(</a:t>
            </a:r>
            <a:r>
              <a:rPr lang="en-US" sz="2700" dirty="0" err="1" smtClean="0"/>
              <a:t>Epictet</a:t>
            </a:r>
            <a:r>
              <a:rPr lang="en-US" sz="2700" dirty="0" smtClean="0"/>
              <a:t>), </a:t>
            </a:r>
            <a:r>
              <a:rPr lang="en-US" sz="2700" dirty="0" err="1" smtClean="0"/>
              <a:t>putandu</a:t>
            </a:r>
            <a:r>
              <a:rPr lang="en-US" sz="2700" dirty="0" smtClean="0"/>
              <a:t>-se </a:t>
            </a:r>
            <a:r>
              <a:rPr lang="en-US" sz="2700" dirty="0" err="1" smtClean="0"/>
              <a:t>folosi</a:t>
            </a:r>
            <a:r>
              <a:rPr lang="en-US" sz="2700" dirty="0" smtClean="0"/>
              <a:t> de </a:t>
            </a:r>
            <a:r>
              <a:rPr lang="en-US" sz="2700" dirty="0" err="1" smtClean="0"/>
              <a:t>ea</a:t>
            </a:r>
            <a:r>
              <a:rPr lang="en-US" sz="2700" dirty="0" smtClean="0"/>
              <a:t> </a:t>
            </a:r>
            <a:r>
              <a:rPr lang="en-US" sz="2700" dirty="0" err="1" smtClean="0"/>
              <a:t>ca</a:t>
            </a:r>
            <a:r>
              <a:rPr lang="en-US" sz="2700" dirty="0" smtClean="0"/>
              <a:t> de o mare </a:t>
            </a:r>
            <a:r>
              <a:rPr lang="en-US" sz="2700" dirty="0" err="1" smtClean="0"/>
              <a:t>avere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" y="1380530"/>
            <a:ext cx="8153400" cy="189607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scoala</a:t>
            </a:r>
            <a:r>
              <a:rPr lang="en-US" dirty="0" smtClean="0"/>
              <a:t> </a:t>
            </a:r>
            <a:r>
              <a:rPr lang="en-US" dirty="0" err="1" smtClean="0"/>
              <a:t>asigura</a:t>
            </a:r>
            <a:r>
              <a:rPr lang="en-US" dirty="0" smtClean="0"/>
              <a:t> </a:t>
            </a:r>
            <a:r>
              <a:rPr lang="en-US" dirty="0" err="1" smtClean="0"/>
              <a:t>insusirea</a:t>
            </a:r>
            <a:r>
              <a:rPr lang="en-US" dirty="0" smtClean="0"/>
              <a:t> </a:t>
            </a:r>
            <a:r>
              <a:rPr lang="en-US" dirty="0" err="1" smtClean="0"/>
              <a:t>invataturii</a:t>
            </a:r>
            <a:r>
              <a:rPr lang="en-US" dirty="0" smtClean="0"/>
              <a:t> in mod </a:t>
            </a:r>
            <a:r>
              <a:rPr lang="en-US" dirty="0" err="1" smtClean="0"/>
              <a:t>sistematic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organizat</a:t>
            </a:r>
            <a:r>
              <a:rPr lang="en-US" dirty="0" smtClean="0"/>
              <a:t>, </a:t>
            </a:r>
            <a:r>
              <a:rPr lang="en-US" dirty="0" err="1" smtClean="0"/>
              <a:t>dupa</a:t>
            </a:r>
            <a:r>
              <a:rPr lang="en-US" dirty="0" smtClean="0"/>
              <a:t> un program </a:t>
            </a:r>
            <a:r>
              <a:rPr lang="en-US" dirty="0" err="1" smtClean="0"/>
              <a:t>riguros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concomitent</a:t>
            </a:r>
            <a:r>
              <a:rPr lang="en-US" dirty="0" smtClean="0"/>
              <a:t> </a:t>
            </a:r>
            <a:r>
              <a:rPr lang="en-US" dirty="0" err="1" smtClean="0"/>
              <a:t>realizeaza</a:t>
            </a:r>
            <a:r>
              <a:rPr lang="en-US" dirty="0" smtClean="0"/>
              <a:t> </a:t>
            </a:r>
            <a:r>
              <a:rPr lang="en-US" dirty="0" err="1" smtClean="0"/>
              <a:t>educatia</a:t>
            </a:r>
            <a:r>
              <a:rPr lang="en-US" dirty="0" smtClean="0"/>
              <a:t>,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modalitate</a:t>
            </a:r>
            <a:r>
              <a:rPr lang="en-US" dirty="0" smtClean="0"/>
              <a:t> a </a:t>
            </a:r>
            <a:r>
              <a:rPr lang="en-US" dirty="0" err="1" smtClean="0"/>
              <a:t>socializarii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convietuirii</a:t>
            </a:r>
            <a:r>
              <a:rPr lang="en-US" dirty="0" smtClean="0"/>
              <a:t> </a:t>
            </a:r>
            <a:r>
              <a:rPr lang="en-US" dirty="0" err="1" smtClean="0"/>
              <a:t>interumane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3930650" cy="27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457200"/>
            <a:ext cx="6623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 INSTITUTIE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13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4953000" cy="19812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Caci</a:t>
            </a:r>
            <a:r>
              <a:rPr lang="en-US" sz="2000" dirty="0" smtClean="0"/>
              <a:t> bine </a:t>
            </a:r>
            <a:r>
              <a:rPr lang="en-US" sz="2000" dirty="0" err="1" smtClean="0"/>
              <a:t>spune</a:t>
            </a:r>
            <a:r>
              <a:rPr lang="en-US" sz="2000" dirty="0" smtClean="0"/>
              <a:t> </a:t>
            </a:r>
            <a:r>
              <a:rPr lang="en-US" sz="2000" dirty="0" err="1" smtClean="0"/>
              <a:t>proverbul</a:t>
            </a:r>
            <a:r>
              <a:rPr lang="en-US" sz="2000" dirty="0" smtClean="0"/>
              <a:t> </a:t>
            </a:r>
            <a:r>
              <a:rPr lang="en-US" sz="2000" dirty="0" err="1" smtClean="0"/>
              <a:t>romanesc</a:t>
            </a:r>
            <a:r>
              <a:rPr lang="en-US" sz="2000" dirty="0" smtClean="0"/>
              <a:t>: “</a:t>
            </a:r>
            <a:r>
              <a:rPr lang="en-US" sz="2000" dirty="0" err="1" smtClean="0"/>
              <a:t>invatatura</a:t>
            </a:r>
            <a:r>
              <a:rPr lang="en-US" sz="2000" dirty="0" smtClean="0"/>
              <a:t> e o </a:t>
            </a:r>
            <a:r>
              <a:rPr lang="en-US" sz="2000" dirty="0" err="1" smtClean="0"/>
              <a:t>perla</a:t>
            </a:r>
            <a:r>
              <a:rPr lang="en-US" sz="2000" dirty="0" smtClean="0"/>
              <a:t>, o </a:t>
            </a:r>
            <a:r>
              <a:rPr lang="en-US" sz="2000" dirty="0" err="1" smtClean="0"/>
              <a:t>avere</a:t>
            </a:r>
            <a:r>
              <a:rPr lang="en-US" sz="2000" dirty="0" smtClean="0"/>
              <a:t> mare </a:t>
            </a:r>
            <a:r>
              <a:rPr lang="en-US" sz="2000" dirty="0" err="1" smtClean="0"/>
              <a:t>pe</a:t>
            </a:r>
            <a:r>
              <a:rPr lang="en-US" sz="2000" dirty="0" smtClean="0"/>
              <a:t> care </a:t>
            </a:r>
            <a:r>
              <a:rPr lang="en-US" sz="2000" dirty="0" err="1" smtClean="0"/>
              <a:t>rudele</a:t>
            </a:r>
            <a:r>
              <a:rPr lang="en-US" sz="2000" dirty="0" smtClean="0"/>
              <a:t> nu o pot </a:t>
            </a:r>
            <a:r>
              <a:rPr lang="en-US" sz="2000" dirty="0" err="1" smtClean="0"/>
              <a:t>imparti</a:t>
            </a:r>
            <a:r>
              <a:rPr lang="en-US" sz="2000" dirty="0" smtClean="0"/>
              <a:t> </a:t>
            </a:r>
            <a:r>
              <a:rPr lang="en-US" sz="2000" dirty="0" err="1" smtClean="0"/>
              <a:t>intre</a:t>
            </a:r>
            <a:r>
              <a:rPr lang="en-US" sz="2000" dirty="0" smtClean="0"/>
              <a:t> </a:t>
            </a:r>
            <a:r>
              <a:rPr lang="en-US" sz="2000" dirty="0" err="1" smtClean="0"/>
              <a:t>ele</a:t>
            </a:r>
            <a:r>
              <a:rPr lang="en-US" sz="2000" dirty="0" smtClean="0"/>
              <a:t>, </a:t>
            </a:r>
            <a:r>
              <a:rPr lang="en-US" sz="2000" dirty="0" err="1" smtClean="0"/>
              <a:t>nici</a:t>
            </a:r>
            <a:r>
              <a:rPr lang="en-US" sz="2000" dirty="0" smtClean="0"/>
              <a:t> </a:t>
            </a:r>
            <a:r>
              <a:rPr lang="en-US" sz="2000" dirty="0" err="1" smtClean="0"/>
              <a:t>hotii</a:t>
            </a:r>
            <a:r>
              <a:rPr lang="en-US" sz="2000" dirty="0" smtClean="0"/>
              <a:t> </a:t>
            </a:r>
            <a:r>
              <a:rPr lang="en-US" sz="2000" dirty="0" err="1" smtClean="0"/>
              <a:t>fura</a:t>
            </a:r>
            <a:r>
              <a:rPr lang="en-US" sz="2000" dirty="0" smtClean="0"/>
              <a:t>, </a:t>
            </a:r>
            <a:r>
              <a:rPr lang="en-US" sz="2000" dirty="0" err="1" smtClean="0"/>
              <a:t>si</a:t>
            </a:r>
            <a:r>
              <a:rPr lang="en-US" sz="2000" dirty="0" smtClean="0"/>
              <a:t> care nu se </a:t>
            </a:r>
            <a:r>
              <a:rPr lang="en-US" sz="2000" dirty="0" err="1" smtClean="0"/>
              <a:t>imputineaza</a:t>
            </a:r>
            <a:r>
              <a:rPr lang="en-US" sz="2000" dirty="0" smtClean="0"/>
              <a:t> </a:t>
            </a:r>
            <a:r>
              <a:rPr lang="en-US" sz="2000" dirty="0" err="1" smtClean="0"/>
              <a:t>prin</a:t>
            </a:r>
            <a:r>
              <a:rPr lang="en-US" sz="2000" dirty="0" smtClean="0"/>
              <a:t> </a:t>
            </a:r>
            <a:r>
              <a:rPr lang="en-US" sz="2000" dirty="0" err="1" smtClean="0"/>
              <a:t>daruire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2590800"/>
            <a:ext cx="8001000" cy="1143000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Daca</a:t>
            </a:r>
            <a:r>
              <a:rPr lang="en-US" sz="2000" b="1" dirty="0" smtClean="0"/>
              <a:t> am </a:t>
            </a:r>
            <a:r>
              <a:rPr lang="en-US" sz="2000" b="1" dirty="0" err="1" smtClean="0"/>
              <a:t>inteles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aceste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lucruri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atunci</a:t>
            </a:r>
            <a:r>
              <a:rPr lang="en-US" sz="2000" b="1" dirty="0" smtClean="0"/>
              <a:t> ne </a:t>
            </a:r>
            <a:r>
              <a:rPr lang="en-US" sz="2000" b="1" dirty="0" err="1" smtClean="0"/>
              <a:t>este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usor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intelegem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trebuie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respectam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scoala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institutie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fundamentala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oricarui</a:t>
            </a:r>
            <a:r>
              <a:rPr lang="en-US" sz="2000" b="1" dirty="0" smtClean="0"/>
              <a:t> stat </a:t>
            </a:r>
            <a:r>
              <a:rPr lang="en-US" sz="2000" b="1" dirty="0" err="1" smtClean="0"/>
              <a:t>civilizat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"/>
            <a:ext cx="255604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697069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Respectul</a:t>
            </a:r>
            <a:r>
              <a:rPr lang="en-US" sz="2000" b="1" dirty="0" smtClean="0">
                <a:solidFill>
                  <a:srgbClr val="00B050"/>
                </a:solidFill>
              </a:rPr>
              <a:t> fata de </a:t>
            </a:r>
            <a:r>
              <a:rPr lang="en-US" sz="2000" b="1" dirty="0" err="1" smtClean="0">
                <a:solidFill>
                  <a:srgbClr val="00B050"/>
                </a:solidFill>
              </a:rPr>
              <a:t>scoala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il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putem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exprima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prin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felul</a:t>
            </a:r>
            <a:r>
              <a:rPr lang="en-US" sz="2000" b="1" dirty="0" smtClean="0">
                <a:solidFill>
                  <a:srgbClr val="00B050"/>
                </a:solidFill>
              </a:rPr>
              <a:t> in care ne </a:t>
            </a:r>
            <a:r>
              <a:rPr lang="en-US" sz="2000" b="1" dirty="0" err="1" smtClean="0">
                <a:solidFill>
                  <a:srgbClr val="00B050"/>
                </a:solidFill>
              </a:rPr>
              <a:t>daruim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invataturii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648200"/>
            <a:ext cx="3111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Aplicatia3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7550" y="4404956"/>
            <a:ext cx="4889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Gandeste-te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frecventa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notele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tale.Esti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multumit</a:t>
            </a:r>
            <a:r>
              <a:rPr lang="en-US" sz="2000" b="1" dirty="0" smtClean="0"/>
              <a:t> cu </a:t>
            </a:r>
            <a:r>
              <a:rPr lang="en-US" sz="2000" b="1" dirty="0" err="1" smtClean="0"/>
              <a:t>ele</a:t>
            </a:r>
            <a:r>
              <a:rPr lang="en-US" sz="2000" b="1" dirty="0" smtClean="0"/>
              <a:t>? </a:t>
            </a:r>
            <a:r>
              <a:rPr lang="en-US" sz="2000" b="1" dirty="0" err="1" smtClean="0"/>
              <a:t>Dovedesti</a:t>
            </a:r>
            <a:r>
              <a:rPr lang="en-US" sz="2000" b="1" dirty="0" smtClean="0"/>
              <a:t> respect fata de </a:t>
            </a:r>
            <a:r>
              <a:rPr lang="en-US" sz="2000" b="1" dirty="0" err="1" smtClean="0"/>
              <a:t>scoala</a:t>
            </a:r>
            <a:r>
              <a:rPr lang="en-US" sz="2000" b="1" dirty="0" smtClean="0"/>
              <a:t>? </a:t>
            </a:r>
            <a:r>
              <a:rPr lang="en-US" sz="2000" b="1" dirty="0" err="1" smtClean="0"/>
              <a:t>Motiveaza-ti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raspunsul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997390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19" y="4078546"/>
            <a:ext cx="3840481" cy="2093654"/>
          </a:xfrm>
        </p:spPr>
        <p:txBody>
          <a:bodyPr>
            <a:normAutofit fontScale="90000"/>
          </a:bodyPr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Enumera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cateva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modalitati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care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poti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sa-ti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manifesti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respectul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fata de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scoala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cladire.Cum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trebui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arate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banca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sau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curtea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scolii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tale?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3338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57200"/>
            <a:ext cx="6195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 O CLADIRE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211" y="15240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u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anumite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spatii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dotari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este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locul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suflet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in care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incepem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sa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descifram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micile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marile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taine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ale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stiintei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Aici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intr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-o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sala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clasa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curata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intr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-o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banca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oarecare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banca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ta,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astepti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cu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incredere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, cu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grija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, cu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emotie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, cu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placere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, cu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atentie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valul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cunostintelor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noi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notele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0548" y="3155216"/>
            <a:ext cx="30187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Aplicatia4: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767025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8200"/>
            <a:ext cx="8153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</a:t>
            </a:r>
            <a:r>
              <a:rPr lang="en-US" sz="2800" dirty="0" err="1" smtClean="0"/>
              <a:t>virtutea</a:t>
            </a:r>
            <a:r>
              <a:rPr lang="en-US" sz="2800" dirty="0" smtClean="0"/>
              <a:t> </a:t>
            </a:r>
            <a:r>
              <a:rPr lang="en-US" sz="2800" dirty="0" err="1" smtClean="0"/>
              <a:t>faptului</a:t>
            </a:r>
            <a:r>
              <a:rPr lang="en-US" sz="2800" dirty="0" smtClean="0"/>
              <a:t> </a:t>
            </a:r>
            <a:r>
              <a:rPr lang="en-US" sz="2800" dirty="0" err="1" smtClean="0"/>
              <a:t>ca</a:t>
            </a:r>
            <a:r>
              <a:rPr lang="en-US" sz="2800" dirty="0" smtClean="0"/>
              <a:t> </a:t>
            </a:r>
            <a:r>
              <a:rPr lang="en-US" sz="2800" dirty="0" err="1" smtClean="0"/>
              <a:t>sunt</a:t>
            </a:r>
            <a:r>
              <a:rPr lang="en-US" sz="2800" dirty="0" smtClean="0"/>
              <a:t> </a:t>
            </a:r>
            <a:r>
              <a:rPr lang="en-US" sz="2800" dirty="0" err="1" smtClean="0"/>
              <a:t>oameni</a:t>
            </a:r>
            <a:r>
              <a:rPr lang="en-US" sz="2800" dirty="0" smtClean="0"/>
              <a:t> </a:t>
            </a:r>
            <a:r>
              <a:rPr lang="en-US" sz="2800" dirty="0" err="1" smtClean="0"/>
              <a:t>ca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noi</a:t>
            </a:r>
            <a:r>
              <a:rPr lang="en-US" sz="2800" dirty="0" smtClean="0"/>
              <a:t>, </a:t>
            </a:r>
            <a:r>
              <a:rPr lang="en-US" sz="2800" dirty="0" err="1" smtClean="0"/>
              <a:t>toti</a:t>
            </a:r>
            <a:r>
              <a:rPr lang="en-US" sz="2800" dirty="0" smtClean="0"/>
              <a:t> </a:t>
            </a:r>
            <a:r>
              <a:rPr lang="en-US" sz="2800" dirty="0" err="1" smtClean="0"/>
              <a:t>merita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3200398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Manifestarea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respectului</a:t>
            </a:r>
            <a:r>
              <a:rPr lang="en-US" sz="2000" b="1" dirty="0" smtClean="0"/>
              <a:t> nu </a:t>
            </a:r>
            <a:r>
              <a:rPr lang="en-US" sz="2000" b="1" dirty="0" err="1" smtClean="0"/>
              <a:t>trebuie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reduca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numai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persoanele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apropiate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parinti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dascali</a:t>
            </a:r>
            <a:r>
              <a:rPr lang="en-US" sz="2000" b="1" dirty="0" smtClean="0"/>
              <a:t>, rude) ci la </a:t>
            </a:r>
            <a:r>
              <a:rPr lang="en-US" sz="2000" b="1" dirty="0" err="1" smtClean="0"/>
              <a:t>toate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persoanele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intalnite</a:t>
            </a:r>
            <a:r>
              <a:rPr lang="en-US" sz="2000" b="1" dirty="0" smtClean="0"/>
              <a:t> cu </a:t>
            </a:r>
            <a:r>
              <a:rPr lang="en-US" sz="2000" b="1" dirty="0" err="1" smtClean="0"/>
              <a:t>diferite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ocazii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43338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457200"/>
            <a:ext cx="8305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RESPECTUL FATA DE PERSOANELE INTALNITE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5181600"/>
            <a:ext cx="32576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RESPECT.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986154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675"/>
            <a:ext cx="822960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3303" y="1219200"/>
            <a:ext cx="56973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CONCLUZIE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191000"/>
            <a:ext cx="82296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Respecta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-l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aproapele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tau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eoarece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respectul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se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ntoarce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dupa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cum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se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ntoarce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lipsa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 respect.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2891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5494"/>
            <a:ext cx="4876800" cy="23622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Cuvantul</a:t>
            </a:r>
            <a:r>
              <a:rPr lang="en-US" sz="2800" dirty="0" smtClean="0"/>
              <a:t> RESPECT </a:t>
            </a:r>
            <a:r>
              <a:rPr lang="en-US" sz="2800" dirty="0" err="1" smtClean="0"/>
              <a:t>exprima</a:t>
            </a:r>
            <a:r>
              <a:rPr lang="en-US" sz="2800" dirty="0" smtClean="0"/>
              <a:t> </a:t>
            </a:r>
            <a:r>
              <a:rPr lang="en-US" sz="2800" dirty="0" err="1" smtClean="0"/>
              <a:t>atentia</a:t>
            </a:r>
            <a:r>
              <a:rPr lang="en-US" sz="2800" dirty="0" smtClean="0"/>
              <a:t>, </a:t>
            </a:r>
            <a:r>
              <a:rPr lang="en-US" sz="2800" dirty="0" err="1" smtClean="0"/>
              <a:t>stima</a:t>
            </a:r>
            <a:r>
              <a:rPr lang="en-US" sz="2800" dirty="0" smtClean="0"/>
              <a:t>, </a:t>
            </a:r>
            <a:r>
              <a:rPr lang="en-US" sz="2800" dirty="0" err="1" smtClean="0"/>
              <a:t>cinstea</a:t>
            </a:r>
            <a:r>
              <a:rPr lang="en-US" sz="2800" dirty="0" smtClean="0"/>
              <a:t>, </a:t>
            </a:r>
            <a:r>
              <a:rPr lang="en-US" sz="2800" dirty="0" err="1" smtClean="0"/>
              <a:t>consideratia</a:t>
            </a:r>
            <a:r>
              <a:rPr lang="en-US" sz="2800" dirty="0" smtClean="0"/>
              <a:t>, </a:t>
            </a:r>
            <a:r>
              <a:rPr lang="en-US" sz="2800" dirty="0" err="1" smtClean="0"/>
              <a:t>admiratia</a:t>
            </a:r>
            <a:r>
              <a:rPr lang="en-US" sz="2800" dirty="0" smtClean="0"/>
              <a:t> </a:t>
            </a:r>
            <a:r>
              <a:rPr lang="en-US" sz="2800" dirty="0" err="1" smtClean="0"/>
              <a:t>pe</a:t>
            </a:r>
            <a:r>
              <a:rPr lang="en-US" sz="2800" dirty="0" smtClean="0"/>
              <a:t> care o </a:t>
            </a:r>
            <a:r>
              <a:rPr lang="en-US" sz="2800" dirty="0" err="1" smtClean="0"/>
              <a:t>acordam</a:t>
            </a:r>
            <a:r>
              <a:rPr lang="en-US" sz="2800" dirty="0" smtClean="0"/>
              <a:t> </a:t>
            </a:r>
            <a:r>
              <a:rPr lang="en-US" sz="2800" dirty="0" err="1" smtClean="0"/>
              <a:t>cuiva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pentru</a:t>
            </a:r>
            <a:r>
              <a:rPr lang="en-US" sz="2800" dirty="0" smtClean="0"/>
              <a:t> </a:t>
            </a:r>
            <a:r>
              <a:rPr lang="en-US" sz="2800" dirty="0" err="1" smtClean="0"/>
              <a:t>ceva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9364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intelegem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prin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cuvantul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… RESPECT?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1" y="1600200"/>
            <a:ext cx="2814639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518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852988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Respectul</a:t>
            </a:r>
            <a:r>
              <a:rPr lang="en-US" b="1" dirty="0" smtClean="0">
                <a:solidFill>
                  <a:srgbClr val="FF0000"/>
                </a:solidFill>
              </a:rPr>
              <a:t> se </a:t>
            </a:r>
            <a:r>
              <a:rPr lang="en-US" b="1" dirty="0" err="1" smtClean="0">
                <a:solidFill>
                  <a:srgbClr val="FF0000"/>
                </a:solidFill>
              </a:rPr>
              <a:t>manifesta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</a:t>
            </a:r>
            <a:r>
              <a:rPr lang="en-US" b="1" dirty="0" smtClean="0">
                <a:solidFill>
                  <a:srgbClr val="FF0000"/>
                </a:solidFill>
              </a:rPr>
              <a:t> o stare </a:t>
            </a:r>
            <a:r>
              <a:rPr lang="en-US" b="1" dirty="0" err="1" smtClean="0">
                <a:solidFill>
                  <a:srgbClr val="FF0000"/>
                </a:solidFill>
              </a:rPr>
              <a:t>afectiva</a:t>
            </a:r>
            <a:r>
              <a:rPr lang="en-US" b="1" dirty="0" smtClean="0">
                <a:solidFill>
                  <a:srgbClr val="FF0000"/>
                </a:solidFill>
              </a:rPr>
              <a:t>, o </a:t>
            </a:r>
            <a:r>
              <a:rPr lang="en-US" b="1" dirty="0" err="1" smtClean="0">
                <a:solidFill>
                  <a:srgbClr val="FF0000"/>
                </a:solidFill>
              </a:rPr>
              <a:t>atitudine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exteriorizata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gesturi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cuvinte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acceptare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aprobare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placere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bucurie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seriozitate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12345892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927176" cy="7921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Motto-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ul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mai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sus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sugereaza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foarte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bine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prioritatile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extinderea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sentimentelor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manifestarilor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de respect la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toti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semenii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nostri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adica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toti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oamenii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3124200"/>
            <a:ext cx="4117176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Copiii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sa-si</a:t>
            </a:r>
            <a:r>
              <a:rPr lang="en-US" dirty="0" smtClean="0"/>
              <a:t> </a:t>
            </a:r>
            <a:r>
              <a:rPr lang="en-US" dirty="0" err="1" smtClean="0"/>
              <a:t>indrepte</a:t>
            </a:r>
            <a:r>
              <a:rPr lang="en-US" dirty="0" smtClean="0"/>
              <a:t> </a:t>
            </a:r>
            <a:r>
              <a:rPr lang="en-US" dirty="0" err="1" smtClean="0"/>
              <a:t>respectul</a:t>
            </a:r>
            <a:r>
              <a:rPr lang="en-US" dirty="0" smtClean="0"/>
              <a:t> in </a:t>
            </a:r>
            <a:r>
              <a:rPr lang="en-US" dirty="0" err="1" smtClean="0"/>
              <a:t>primul</a:t>
            </a:r>
            <a:r>
              <a:rPr lang="en-US" dirty="0" smtClean="0"/>
              <a:t> rand </a:t>
            </a:r>
            <a:r>
              <a:rPr lang="en-US" dirty="0" err="1" smtClean="0"/>
              <a:t>catre</a:t>
            </a:r>
            <a:r>
              <a:rPr lang="en-US" dirty="0" smtClean="0"/>
              <a:t> </a:t>
            </a:r>
            <a:r>
              <a:rPr lang="en-US" dirty="0" err="1" smtClean="0"/>
              <a:t>parinti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locuinta</a:t>
            </a:r>
            <a:r>
              <a:rPr lang="en-US" dirty="0" smtClean="0"/>
              <a:t> care le </a:t>
            </a:r>
            <a:r>
              <a:rPr lang="en-US" dirty="0" err="1" smtClean="0"/>
              <a:t>asigura</a:t>
            </a:r>
            <a:r>
              <a:rPr lang="en-US" dirty="0" smtClean="0"/>
              <a:t> </a:t>
            </a:r>
            <a:r>
              <a:rPr lang="en-US" dirty="0" err="1" smtClean="0"/>
              <a:t>ocrotire</a:t>
            </a:r>
            <a:r>
              <a:rPr lang="en-US" dirty="0" smtClean="0"/>
              <a:t>, </a:t>
            </a:r>
            <a:r>
              <a:rPr lang="en-US" dirty="0" err="1" smtClean="0"/>
              <a:t>protejare</a:t>
            </a:r>
            <a:r>
              <a:rPr lang="en-US" dirty="0" smtClean="0"/>
              <a:t>, </a:t>
            </a:r>
            <a:r>
              <a:rPr lang="en-US" dirty="0" err="1" smtClean="0"/>
              <a:t>sprijin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447800"/>
            <a:ext cx="822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Respectul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fata de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parinti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886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858628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7977184" cy="9144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drept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pentru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parinti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este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datorie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-i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creasca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copii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dar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efortul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lor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trebuie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rasplatit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0" y="381000"/>
            <a:ext cx="3252847" cy="45720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accent1"/>
                </a:solidFill>
              </a:rPr>
              <a:t>Parintii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isi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dovedesc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respectul</a:t>
            </a:r>
            <a:r>
              <a:rPr lang="en-US" sz="2400" b="1" dirty="0" smtClean="0">
                <a:solidFill>
                  <a:schemeClr val="accent1"/>
                </a:solidFill>
              </a:rPr>
              <a:t> fata de </a:t>
            </a:r>
            <a:r>
              <a:rPr lang="en-US" sz="2400" b="1" dirty="0" err="1" smtClean="0">
                <a:solidFill>
                  <a:schemeClr val="accent1"/>
                </a:solidFill>
              </a:rPr>
              <a:t>copii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prin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grija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pe</a:t>
            </a:r>
            <a:r>
              <a:rPr lang="en-US" sz="2400" b="1" dirty="0" smtClean="0">
                <a:solidFill>
                  <a:schemeClr val="accent1"/>
                </a:solidFill>
              </a:rPr>
              <a:t> care le-o </a:t>
            </a:r>
            <a:r>
              <a:rPr lang="en-US" sz="2400" b="1" dirty="0" err="1" smtClean="0">
                <a:solidFill>
                  <a:schemeClr val="accent1"/>
                </a:solidFill>
              </a:rPr>
              <a:t>poarta</a:t>
            </a:r>
            <a:r>
              <a:rPr lang="en-US" sz="2400" b="1" dirty="0" smtClean="0">
                <a:solidFill>
                  <a:schemeClr val="accent1"/>
                </a:solidFill>
              </a:rPr>
              <a:t>, </a:t>
            </a:r>
            <a:r>
              <a:rPr lang="en-US" sz="2400" b="1" dirty="0" err="1" smtClean="0">
                <a:solidFill>
                  <a:schemeClr val="accent1"/>
                </a:solidFill>
              </a:rPr>
              <a:t>prin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atentia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pe</a:t>
            </a:r>
            <a:r>
              <a:rPr lang="en-US" sz="2400" b="1" dirty="0" smtClean="0">
                <a:solidFill>
                  <a:schemeClr val="accent1"/>
                </a:solidFill>
              </a:rPr>
              <a:t> care le-o </a:t>
            </a:r>
            <a:r>
              <a:rPr lang="en-US" sz="2400" b="1" dirty="0" err="1" smtClean="0">
                <a:solidFill>
                  <a:schemeClr val="accent1"/>
                </a:solidFill>
              </a:rPr>
              <a:t>acorda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privind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invatatura</a:t>
            </a:r>
            <a:r>
              <a:rPr lang="en-US" sz="2400" b="1" dirty="0" smtClean="0">
                <a:solidFill>
                  <a:schemeClr val="accent1"/>
                </a:solidFill>
              </a:rPr>
              <a:t>, </a:t>
            </a:r>
            <a:r>
              <a:rPr lang="en-US" sz="2400" b="1" dirty="0" err="1" smtClean="0">
                <a:solidFill>
                  <a:schemeClr val="accent1"/>
                </a:solidFill>
              </a:rPr>
              <a:t>comportarea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si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formarea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lor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ca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oameni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4648200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09711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Iar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inteleptul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Solomon, in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acelasi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spirit ne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povatuieste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: “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asculta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tatal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tau care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-a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nascut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nu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dispretui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mama ta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cand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ajuns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batrana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.”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1828800"/>
            <a:ext cx="3505200" cy="2895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Prima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10 </a:t>
            </a:r>
            <a:r>
              <a:rPr lang="en-US" dirty="0" err="1" smtClean="0"/>
              <a:t>porunci</a:t>
            </a:r>
            <a:r>
              <a:rPr lang="en-US" dirty="0" smtClean="0"/>
              <a:t> </a:t>
            </a:r>
            <a:r>
              <a:rPr lang="en-US" dirty="0" err="1" smtClean="0"/>
              <a:t>biblice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</a:t>
            </a:r>
            <a:r>
              <a:rPr lang="en-US" dirty="0" err="1" smtClean="0"/>
              <a:t>clar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direct </a:t>
            </a:r>
            <a:r>
              <a:rPr lang="en-US" dirty="0" err="1" smtClean="0"/>
              <a:t>spusa</a:t>
            </a:r>
            <a:r>
              <a:rPr lang="en-US" dirty="0" smtClean="0"/>
              <a:t>: “</a:t>
            </a:r>
            <a:r>
              <a:rPr lang="en-US" dirty="0" err="1" smtClean="0">
                <a:solidFill>
                  <a:srgbClr val="FF0000"/>
                </a:solidFill>
              </a:rPr>
              <a:t>Cinsteste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tatal</a:t>
            </a:r>
            <a:r>
              <a:rPr lang="en-US" dirty="0" smtClean="0">
                <a:solidFill>
                  <a:srgbClr val="FF0000"/>
                </a:solidFill>
              </a:rPr>
              <a:t> tau </a:t>
            </a:r>
            <a:r>
              <a:rPr lang="en-US" dirty="0" err="1" smtClean="0">
                <a:solidFill>
                  <a:srgbClr val="FF0000"/>
                </a:solidFill>
              </a:rPr>
              <a:t>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</a:t>
            </a:r>
            <a:r>
              <a:rPr lang="en-US" dirty="0" smtClean="0">
                <a:solidFill>
                  <a:srgbClr val="FF0000"/>
                </a:solidFill>
              </a:rPr>
              <a:t> mama ta, </a:t>
            </a:r>
            <a:r>
              <a:rPr lang="en-US" dirty="0" err="1" smtClean="0">
                <a:solidFill>
                  <a:srgbClr val="FF0000"/>
                </a:solidFill>
              </a:rPr>
              <a:t>ca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sa-ti</a:t>
            </a:r>
            <a:r>
              <a:rPr lang="en-US" dirty="0" smtClean="0">
                <a:solidFill>
                  <a:srgbClr val="FF0000"/>
                </a:solidFill>
              </a:rPr>
              <a:t> fie bine </a:t>
            </a:r>
            <a:r>
              <a:rPr lang="en-US" dirty="0" err="1" smtClean="0">
                <a:solidFill>
                  <a:srgbClr val="FF0000"/>
                </a:solidFill>
              </a:rPr>
              <a:t>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traiesti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ani</a:t>
            </a:r>
            <a:r>
              <a:rPr lang="en-US" dirty="0" smtClean="0">
                <a:solidFill>
                  <a:srgbClr val="FF0000"/>
                </a:solidFill>
              </a:rPr>
              <a:t> multi…”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200400" y="579438"/>
            <a:ext cx="5383689" cy="1249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Rezultatele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viata</a:t>
            </a:r>
            <a:r>
              <a:rPr lang="en-US" dirty="0" smtClean="0"/>
              <a:t> </a:t>
            </a:r>
            <a:r>
              <a:rPr lang="en-US" dirty="0" err="1" smtClean="0"/>
              <a:t>copiilor</a:t>
            </a:r>
            <a:r>
              <a:rPr lang="en-US" dirty="0" smtClean="0"/>
              <a:t> se </a:t>
            </a:r>
            <a:r>
              <a:rPr lang="en-US" dirty="0" err="1" smtClean="0"/>
              <a:t>datoreaza</a:t>
            </a:r>
            <a:r>
              <a:rPr lang="en-US" dirty="0" smtClean="0"/>
              <a:t> in mare </a:t>
            </a:r>
            <a:r>
              <a:rPr lang="en-US" dirty="0" err="1" smtClean="0"/>
              <a:t>masura</a:t>
            </a:r>
            <a:r>
              <a:rPr lang="en-US" dirty="0" smtClean="0"/>
              <a:t> </a:t>
            </a:r>
            <a:r>
              <a:rPr lang="en-US" dirty="0" err="1" smtClean="0"/>
              <a:t>parintilor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educatorilor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533400"/>
            <a:ext cx="2590800" cy="28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90800"/>
            <a:ext cx="1375727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450376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3078480" cy="65532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Aplicatia</a:t>
            </a:r>
            <a:r>
              <a:rPr lang="en-US" dirty="0" smtClean="0">
                <a:solidFill>
                  <a:srgbClr val="FF0000"/>
                </a:solidFill>
              </a:rPr>
              <a:t> 1: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927176" cy="487362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Oare</a:t>
            </a:r>
            <a:r>
              <a:rPr lang="en-US" dirty="0" smtClean="0">
                <a:solidFill>
                  <a:srgbClr val="00B050"/>
                </a:solidFill>
              </a:rPr>
              <a:t> nu </a:t>
            </a:r>
            <a:r>
              <a:rPr lang="en-US" dirty="0" err="1" smtClean="0">
                <a:solidFill>
                  <a:srgbClr val="00B050"/>
                </a:solidFill>
              </a:rPr>
              <a:t>vor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ajunge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copiii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parinti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3400" y="1066800"/>
            <a:ext cx="7924800" cy="41116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Oare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nu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vor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ajunge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batrani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6583" y="2286000"/>
            <a:ext cx="3931920" cy="1813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Datoram</a:t>
            </a:r>
            <a:r>
              <a:rPr lang="en-US" dirty="0" smtClean="0"/>
              <a:t> </a:t>
            </a:r>
            <a:r>
              <a:rPr lang="en-US" dirty="0" err="1" smtClean="0"/>
              <a:t>viata</a:t>
            </a:r>
            <a:r>
              <a:rPr lang="en-US" dirty="0" smtClean="0"/>
              <a:t> </a:t>
            </a:r>
            <a:r>
              <a:rPr lang="en-US" dirty="0" err="1" smtClean="0"/>
              <a:t>noastra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 </a:t>
            </a:r>
            <a:r>
              <a:rPr lang="en-US" dirty="0" err="1" smtClean="0"/>
              <a:t>Dumnezeu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parintilor</a:t>
            </a:r>
            <a:r>
              <a:rPr lang="en-US" dirty="0" smtClean="0"/>
              <a:t> </a:t>
            </a:r>
            <a:r>
              <a:rPr lang="en-US" dirty="0" err="1" smtClean="0"/>
              <a:t>nostri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de </a:t>
            </a:r>
            <a:r>
              <a:rPr lang="en-US" dirty="0" err="1" smtClean="0"/>
              <a:t>aceea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primii</a:t>
            </a:r>
            <a:r>
              <a:rPr lang="en-US" dirty="0" smtClean="0"/>
              <a:t> in </a:t>
            </a:r>
            <a:r>
              <a:rPr lang="en-US" dirty="0" err="1" smtClean="0"/>
              <a:t>ordinea</a:t>
            </a:r>
            <a:r>
              <a:rPr lang="en-US" dirty="0" smtClean="0"/>
              <a:t> </a:t>
            </a:r>
            <a:r>
              <a:rPr lang="en-US" dirty="0" err="1" smtClean="0"/>
              <a:t>respectului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125787" cy="193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1752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 </a:t>
            </a:r>
            <a:r>
              <a:rPr lang="en-US" sz="2000" dirty="0" err="1" smtClean="0"/>
              <a:t>frumos</a:t>
            </a:r>
            <a:r>
              <a:rPr lang="en-US" sz="2000" dirty="0" smtClean="0"/>
              <a:t> proverb </a:t>
            </a:r>
            <a:r>
              <a:rPr lang="en-US" sz="2000" dirty="0" err="1" smtClean="0"/>
              <a:t>spune</a:t>
            </a:r>
            <a:r>
              <a:rPr lang="en-US" sz="2000" b="1" dirty="0" smtClean="0"/>
              <a:t>: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”Cum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iti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cinstesti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parintii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asa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te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vor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cinsti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copiii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.”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5255" y="4691575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Formuleaza</a:t>
            </a:r>
            <a:r>
              <a:rPr lang="en-US" b="1" dirty="0" smtClean="0"/>
              <a:t> in </a:t>
            </a:r>
            <a:r>
              <a:rPr lang="en-US" b="1" dirty="0" err="1" smtClean="0"/>
              <a:t>scris</a:t>
            </a:r>
            <a:r>
              <a:rPr lang="en-US" b="1" dirty="0" smtClean="0"/>
              <a:t> </a:t>
            </a:r>
            <a:r>
              <a:rPr lang="en-US" b="1" dirty="0" err="1" smtClean="0"/>
              <a:t>modalitati</a:t>
            </a:r>
            <a:r>
              <a:rPr lang="en-US" b="1" dirty="0" smtClean="0"/>
              <a:t> </a:t>
            </a:r>
            <a:r>
              <a:rPr lang="en-US" b="1" dirty="0" err="1" smtClean="0"/>
              <a:t>prin</a:t>
            </a:r>
            <a:r>
              <a:rPr lang="en-US" b="1" dirty="0" smtClean="0"/>
              <a:t> care </a:t>
            </a:r>
            <a:r>
              <a:rPr lang="en-US" b="1" dirty="0" err="1" smtClean="0"/>
              <a:t>ti-ai</a:t>
            </a:r>
            <a:r>
              <a:rPr lang="en-US" b="1" dirty="0" smtClean="0"/>
              <a:t> </a:t>
            </a:r>
            <a:r>
              <a:rPr lang="en-US" b="1" dirty="0" err="1" smtClean="0"/>
              <a:t>manifestat</a:t>
            </a:r>
            <a:r>
              <a:rPr lang="en-US" b="1" dirty="0" smtClean="0"/>
              <a:t> </a:t>
            </a:r>
            <a:r>
              <a:rPr lang="en-US" b="1" dirty="0" err="1" smtClean="0"/>
              <a:t>respectul</a:t>
            </a:r>
            <a:r>
              <a:rPr lang="en-US" b="1" dirty="0" smtClean="0"/>
              <a:t> fata de </a:t>
            </a:r>
            <a:r>
              <a:rPr lang="en-US" b="1" dirty="0" err="1" smtClean="0"/>
              <a:t>parinti</a:t>
            </a:r>
            <a:r>
              <a:rPr lang="en-US" b="1" dirty="0" smtClean="0"/>
              <a:t> in </a:t>
            </a:r>
            <a:r>
              <a:rPr lang="en-US" b="1" dirty="0" err="1" smtClean="0"/>
              <a:t>ultima</a:t>
            </a:r>
            <a:r>
              <a:rPr lang="en-US" b="1" dirty="0" smtClean="0"/>
              <a:t> </a:t>
            </a:r>
            <a:r>
              <a:rPr lang="en-US" b="1" dirty="0" err="1" smtClean="0"/>
              <a:t>luna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0141660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405" y="2514600"/>
            <a:ext cx="4074670" cy="3258621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Drumul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copiilor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prin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viata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trece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in mod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obligatoriu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prin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invatatura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deci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prin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scoala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institutie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specializata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pentru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pregatirea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educarea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acestora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95" y="2667000"/>
            <a:ext cx="3932238" cy="294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595" y="533400"/>
            <a:ext cx="81676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RESPECTUL FATA DE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PROFESORI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75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33400"/>
            <a:ext cx="7927176" cy="79216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Educatorii</a:t>
            </a:r>
            <a:r>
              <a:rPr lang="en-US" sz="2000" dirty="0" smtClean="0"/>
              <a:t>, </a:t>
            </a:r>
            <a:r>
              <a:rPr lang="en-US" sz="2000" dirty="0" err="1" smtClean="0"/>
              <a:t>invatatorii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profesorii</a:t>
            </a:r>
            <a:r>
              <a:rPr lang="en-US" sz="2000" dirty="0" smtClean="0"/>
              <a:t> </a:t>
            </a:r>
            <a:r>
              <a:rPr lang="en-US" sz="2000" dirty="0" err="1" smtClean="0"/>
              <a:t>constituie</a:t>
            </a:r>
            <a:r>
              <a:rPr lang="en-US" sz="2000" dirty="0" smtClean="0"/>
              <a:t> </a:t>
            </a:r>
            <a:r>
              <a:rPr lang="en-US" sz="2000" dirty="0" err="1" smtClean="0"/>
              <a:t>persoanele</a:t>
            </a:r>
            <a:r>
              <a:rPr lang="en-US" sz="2000" dirty="0" smtClean="0"/>
              <a:t> </a:t>
            </a:r>
            <a:r>
              <a:rPr lang="en-US" sz="2000" dirty="0" err="1" smtClean="0"/>
              <a:t>cele</a:t>
            </a:r>
            <a:r>
              <a:rPr lang="en-US" sz="2000" dirty="0" smtClean="0"/>
              <a:t> </a:t>
            </a:r>
            <a:r>
              <a:rPr lang="en-US" sz="2000" dirty="0" err="1" smtClean="0"/>
              <a:t>mai</a:t>
            </a:r>
            <a:r>
              <a:rPr lang="en-US" sz="2000" dirty="0" smtClean="0"/>
              <a:t> </a:t>
            </a:r>
            <a:r>
              <a:rPr lang="en-US" sz="2000" dirty="0" err="1" smtClean="0"/>
              <a:t>apropiate</a:t>
            </a:r>
            <a:r>
              <a:rPr lang="en-US" sz="2000" dirty="0" smtClean="0"/>
              <a:t> </a:t>
            </a:r>
            <a:r>
              <a:rPr lang="en-US" sz="2000" dirty="0" err="1" smtClean="0"/>
              <a:t>dupa</a:t>
            </a:r>
            <a:r>
              <a:rPr lang="en-US" sz="2000" dirty="0" smtClean="0"/>
              <a:t> </a:t>
            </a:r>
            <a:r>
              <a:rPr lang="en-US" sz="2000" dirty="0" err="1" smtClean="0"/>
              <a:t>membrii</a:t>
            </a:r>
            <a:r>
              <a:rPr lang="en-US" sz="2000" dirty="0" smtClean="0"/>
              <a:t> </a:t>
            </a:r>
            <a:r>
              <a:rPr lang="en-US" sz="2000" dirty="0" err="1" smtClean="0"/>
              <a:t>familiei</a:t>
            </a:r>
            <a:r>
              <a:rPr lang="en-US" sz="2000" dirty="0" smtClean="0"/>
              <a:t>, care </a:t>
            </a:r>
            <a:r>
              <a:rPr lang="en-US" sz="2000" dirty="0" err="1" smtClean="0"/>
              <a:t>depun</a:t>
            </a:r>
            <a:r>
              <a:rPr lang="en-US" sz="2000" dirty="0" smtClean="0"/>
              <a:t> effort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formarea</a:t>
            </a:r>
            <a:r>
              <a:rPr lang="en-US" sz="2000" dirty="0" smtClean="0"/>
              <a:t> </a:t>
            </a:r>
            <a:r>
              <a:rPr lang="en-US" sz="2000" dirty="0" err="1" smtClean="0"/>
              <a:t>copiilor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5800" y="1371600"/>
            <a:ext cx="4648200" cy="79216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lumineaza</a:t>
            </a:r>
            <a:r>
              <a:rPr lang="en-US" dirty="0" smtClean="0"/>
              <a:t> </a:t>
            </a:r>
            <a:r>
              <a:rPr lang="en-US" dirty="0" err="1" smtClean="0"/>
              <a:t>drumul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 </a:t>
            </a:r>
            <a:r>
              <a:rPr lang="en-US" dirty="0" err="1" smtClean="0"/>
              <a:t>spre</a:t>
            </a:r>
            <a:r>
              <a:rPr lang="en-US" dirty="0" smtClean="0"/>
              <a:t> </a:t>
            </a:r>
            <a:r>
              <a:rPr lang="en-US" dirty="0" err="1" smtClean="0"/>
              <a:t>stiinta</a:t>
            </a:r>
            <a:r>
              <a:rPr lang="en-US" dirty="0" smtClean="0"/>
              <a:t>, </a:t>
            </a:r>
            <a:r>
              <a:rPr lang="en-US" dirty="0" err="1" smtClean="0"/>
              <a:t>intelepciune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buna</a:t>
            </a:r>
            <a:r>
              <a:rPr lang="en-US" dirty="0" smtClean="0"/>
              <a:t> </a:t>
            </a:r>
            <a:r>
              <a:rPr lang="en-US" dirty="0" err="1" smtClean="0"/>
              <a:t>purtare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62000" y="2057400"/>
            <a:ext cx="39624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 </a:t>
            </a:r>
            <a:r>
              <a:rPr lang="en-US" dirty="0" err="1" smtClean="0"/>
              <a:t>vechi</a:t>
            </a:r>
            <a:r>
              <a:rPr lang="en-US" dirty="0" smtClean="0"/>
              <a:t> proverb </a:t>
            </a:r>
            <a:r>
              <a:rPr lang="en-US" dirty="0" err="1" smtClean="0"/>
              <a:t>afirma</a:t>
            </a:r>
            <a:r>
              <a:rPr lang="en-US" dirty="0" smtClean="0"/>
              <a:t>: “Cine are carte, are parte.”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514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2362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4787685"/>
            <a:ext cx="5486400" cy="156966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… are parte de </a:t>
            </a:r>
            <a:r>
              <a:rPr lang="en-US" sz="2400" b="1" dirty="0" err="1" smtClean="0">
                <a:solidFill>
                  <a:srgbClr val="FF0000"/>
                </a:solidFill>
              </a:rPr>
              <a:t>intelegerea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cunoasterea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lumii</a:t>
            </a:r>
            <a:r>
              <a:rPr lang="en-US" sz="2400" b="1" dirty="0" smtClean="0">
                <a:solidFill>
                  <a:srgbClr val="FF0000"/>
                </a:solidFill>
              </a:rPr>
              <a:t>, de </a:t>
            </a:r>
            <a:r>
              <a:rPr lang="en-US" sz="2400" b="1" dirty="0" err="1" smtClean="0">
                <a:solidFill>
                  <a:srgbClr val="FF0000"/>
                </a:solidFill>
              </a:rPr>
              <a:t>sanse</a:t>
            </a:r>
            <a:r>
              <a:rPr lang="en-US" sz="2400" b="1" dirty="0" smtClean="0">
                <a:solidFill>
                  <a:srgbClr val="FF0000"/>
                </a:solidFill>
              </a:rPr>
              <a:t> de a </a:t>
            </a:r>
            <a:r>
              <a:rPr lang="en-US" sz="2400" b="1" dirty="0" err="1" smtClean="0">
                <a:solidFill>
                  <a:srgbClr val="FF0000"/>
                </a:solidFill>
              </a:rPr>
              <a:t>infrunta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invinge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greutatile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vietii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95679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Trebuie</a:t>
            </a:r>
            <a:r>
              <a:rPr lang="en-US" dirty="0" smtClean="0"/>
              <a:t>, </a:t>
            </a:r>
            <a:r>
              <a:rPr lang="en-US" dirty="0" err="1" smtClean="0"/>
              <a:t>insa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facem</a:t>
            </a:r>
            <a:r>
              <a:rPr lang="en-US" dirty="0" smtClean="0"/>
              <a:t> </a:t>
            </a:r>
            <a:r>
              <a:rPr lang="en-US" dirty="0" err="1" smtClean="0"/>
              <a:t>diferenta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</a:t>
            </a:r>
            <a:r>
              <a:rPr lang="en-US" dirty="0" err="1" smtClean="0"/>
              <a:t>scoala</a:t>
            </a:r>
            <a:r>
              <a:rPr lang="en-US" dirty="0" smtClean="0"/>
              <a:t> –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institutie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sz="3100" dirty="0" err="1" smtClean="0"/>
              <a:t>scoala</a:t>
            </a:r>
            <a:r>
              <a:rPr lang="en-US" sz="3100" dirty="0" smtClean="0"/>
              <a:t> – </a:t>
            </a:r>
            <a:r>
              <a:rPr lang="en-US" sz="3100" dirty="0" err="1" smtClean="0"/>
              <a:t>ca</a:t>
            </a:r>
            <a:r>
              <a:rPr lang="en-US" sz="3100" dirty="0" smtClean="0"/>
              <a:t> o </a:t>
            </a:r>
            <a:r>
              <a:rPr lang="en-US" sz="3100" dirty="0" err="1" smtClean="0"/>
              <a:t>cladire</a:t>
            </a:r>
            <a:r>
              <a:rPr lang="en-US" sz="3100" dirty="0" smtClean="0"/>
              <a:t> cu </a:t>
            </a:r>
            <a:r>
              <a:rPr lang="en-US" sz="3100" dirty="0" err="1" smtClean="0"/>
              <a:t>dotarile</a:t>
            </a:r>
            <a:r>
              <a:rPr lang="en-US" sz="3100" dirty="0" smtClean="0"/>
              <a:t> </a:t>
            </a:r>
            <a:r>
              <a:rPr lang="en-US" sz="3100" dirty="0" err="1" smtClean="0"/>
              <a:t>si</a:t>
            </a:r>
            <a:r>
              <a:rPr lang="en-US" sz="3100" dirty="0" smtClean="0"/>
              <a:t> </a:t>
            </a:r>
            <a:r>
              <a:rPr lang="en-US" sz="3100" dirty="0" err="1" smtClean="0"/>
              <a:t>spatiile</a:t>
            </a:r>
            <a:r>
              <a:rPr lang="en-US" sz="3100" dirty="0" smtClean="0"/>
              <a:t> </a:t>
            </a:r>
            <a:r>
              <a:rPr lang="en-US" sz="3100" dirty="0" err="1" smtClean="0"/>
              <a:t>ei</a:t>
            </a:r>
            <a:r>
              <a:rPr lang="en-US" sz="3100" dirty="0" smtClean="0"/>
              <a:t>.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927176" cy="792162"/>
          </a:xfrm>
        </p:spPr>
        <p:txBody>
          <a:bodyPr>
            <a:noAutofit/>
          </a:bodyPr>
          <a:lstStyle/>
          <a:p>
            <a:r>
              <a:rPr lang="en-US" sz="2000" dirty="0" smtClean="0"/>
              <a:t>Nu </a:t>
            </a:r>
            <a:r>
              <a:rPr lang="en-US" sz="2000" dirty="0" err="1" smtClean="0"/>
              <a:t>exista</a:t>
            </a:r>
            <a:r>
              <a:rPr lang="en-US" sz="2000" dirty="0" smtClean="0"/>
              <a:t> </a:t>
            </a:r>
            <a:r>
              <a:rPr lang="en-US" sz="2000" dirty="0" err="1" smtClean="0"/>
              <a:t>om</a:t>
            </a:r>
            <a:r>
              <a:rPr lang="en-US" sz="2000" dirty="0" smtClean="0"/>
              <a:t> care </a:t>
            </a:r>
            <a:r>
              <a:rPr lang="en-US" sz="2000" dirty="0" err="1" smtClean="0"/>
              <a:t>sa</a:t>
            </a:r>
            <a:r>
              <a:rPr lang="en-US" sz="2000" dirty="0" smtClean="0"/>
              <a:t> nu-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aduca</a:t>
            </a:r>
            <a:r>
              <a:rPr lang="en-US" sz="2000" dirty="0" smtClean="0"/>
              <a:t> </a:t>
            </a:r>
            <a:r>
              <a:rPr lang="en-US" sz="2000" dirty="0" err="1" smtClean="0"/>
              <a:t>aminte</a:t>
            </a:r>
            <a:r>
              <a:rPr lang="en-US" sz="2000" dirty="0" smtClean="0"/>
              <a:t> de </a:t>
            </a:r>
            <a:r>
              <a:rPr lang="en-US" sz="2000" dirty="0" err="1" smtClean="0"/>
              <a:t>dascalii</a:t>
            </a:r>
            <a:r>
              <a:rPr lang="en-US" sz="2000" dirty="0" smtClean="0"/>
              <a:t> </a:t>
            </a:r>
            <a:r>
              <a:rPr lang="en-US" sz="2000" dirty="0" err="1" smtClean="0"/>
              <a:t>sai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nu </a:t>
            </a:r>
            <a:r>
              <a:rPr lang="en-US" sz="2000" dirty="0" err="1" smtClean="0"/>
              <a:t>recunoasca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nu le </a:t>
            </a:r>
            <a:r>
              <a:rPr lang="en-US" sz="2000" dirty="0" err="1" smtClean="0"/>
              <a:t>pretuiasca</a:t>
            </a:r>
            <a:r>
              <a:rPr lang="en-US" sz="2000" dirty="0" smtClean="0"/>
              <a:t> </a:t>
            </a:r>
            <a:r>
              <a:rPr lang="en-US" sz="2000" dirty="0" err="1" smtClean="0"/>
              <a:t>munca</a:t>
            </a:r>
            <a:r>
              <a:rPr lang="en-US" sz="2000" dirty="0" smtClean="0"/>
              <a:t>, </a:t>
            </a:r>
            <a:r>
              <a:rPr lang="en-US" sz="2000" dirty="0" err="1" smtClean="0"/>
              <a:t>mai</a:t>
            </a:r>
            <a:r>
              <a:rPr lang="en-US" sz="2000" dirty="0" smtClean="0"/>
              <a:t> ales </a:t>
            </a:r>
            <a:r>
              <a:rPr lang="en-US" sz="2000" dirty="0" err="1" smtClean="0"/>
              <a:t>dupa</a:t>
            </a:r>
            <a:r>
              <a:rPr lang="en-US" sz="2000" dirty="0" smtClean="0"/>
              <a:t> </a:t>
            </a:r>
            <a:r>
              <a:rPr lang="en-US" sz="2000" dirty="0" err="1" smtClean="0"/>
              <a:t>ce</a:t>
            </a:r>
            <a:r>
              <a:rPr lang="en-US" sz="2000" dirty="0" smtClean="0"/>
              <a:t> </a:t>
            </a:r>
            <a:r>
              <a:rPr lang="en-US" sz="2000" dirty="0" err="1" smtClean="0"/>
              <a:t>devine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el </a:t>
            </a:r>
            <a:r>
              <a:rPr lang="en-US" sz="2000" dirty="0" err="1" smtClean="0"/>
              <a:t>parinte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3400" y="2371130"/>
            <a:ext cx="8077200" cy="79216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Noteaza-ti</a:t>
            </a:r>
            <a:r>
              <a:rPr lang="en-US" dirty="0" smtClean="0"/>
              <a:t> </a:t>
            </a:r>
            <a:r>
              <a:rPr lang="en-US" dirty="0" err="1" smtClean="0"/>
              <a:t>cateva</a:t>
            </a:r>
            <a:r>
              <a:rPr lang="en-US" dirty="0" smtClean="0"/>
              <a:t> </a:t>
            </a:r>
            <a:r>
              <a:rPr lang="en-US" dirty="0" err="1" smtClean="0"/>
              <a:t>modalitati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care </a:t>
            </a:r>
            <a:r>
              <a:rPr lang="en-US" dirty="0" err="1" smtClean="0"/>
              <a:t>ti-ai</a:t>
            </a:r>
            <a:r>
              <a:rPr lang="en-US" dirty="0" smtClean="0"/>
              <a:t> </a:t>
            </a:r>
            <a:r>
              <a:rPr lang="en-US" dirty="0" err="1" smtClean="0"/>
              <a:t>manifestat</a:t>
            </a:r>
            <a:r>
              <a:rPr lang="en-US" dirty="0" smtClean="0"/>
              <a:t> </a:t>
            </a:r>
            <a:r>
              <a:rPr lang="en-US" dirty="0" err="1" smtClean="0"/>
              <a:t>respectul</a:t>
            </a:r>
            <a:r>
              <a:rPr lang="en-US" dirty="0" smtClean="0"/>
              <a:t> fata de </a:t>
            </a:r>
            <a:r>
              <a:rPr lang="en-US" dirty="0" err="1" smtClean="0"/>
              <a:t>dascalii</a:t>
            </a:r>
            <a:r>
              <a:rPr lang="en-US" dirty="0" smtClean="0"/>
              <a:t> tai.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3124200"/>
            <a:ext cx="81534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Odata</a:t>
            </a:r>
            <a:r>
              <a:rPr lang="en-US" sz="2800" b="1" dirty="0" smtClean="0"/>
              <a:t> cu </a:t>
            </a:r>
            <a:r>
              <a:rPr lang="en-US" sz="2800" b="1" dirty="0" err="1" smtClean="0"/>
              <a:t>respectul</a:t>
            </a:r>
            <a:r>
              <a:rPr lang="en-US" sz="2800" b="1" dirty="0" smtClean="0"/>
              <a:t> fata de </a:t>
            </a:r>
            <a:r>
              <a:rPr lang="en-US" sz="2800" b="1" dirty="0" err="1" smtClean="0"/>
              <a:t>dascali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copiii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trebuie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manifeste</a:t>
            </a:r>
            <a:r>
              <a:rPr lang="en-US" sz="2800" b="1" dirty="0" smtClean="0"/>
              <a:t> respect </a:t>
            </a:r>
            <a:r>
              <a:rPr lang="en-US" sz="2800" b="1" dirty="0" err="1" smtClean="0"/>
              <a:t>si</a:t>
            </a:r>
            <a:r>
              <a:rPr lang="en-US" sz="2800" b="1" dirty="0" smtClean="0"/>
              <a:t> fata de </a:t>
            </a:r>
            <a:r>
              <a:rPr lang="en-US" sz="2800" b="1" dirty="0" err="1" smtClean="0"/>
              <a:t>scoala</a:t>
            </a:r>
            <a:r>
              <a:rPr lang="en-US" sz="2800" b="1" dirty="0" smtClean="0"/>
              <a:t> in care </a:t>
            </a:r>
            <a:r>
              <a:rPr lang="en-US" sz="2800" b="1" dirty="0" err="1" smtClean="0"/>
              <a:t>invata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533400" y="1447800"/>
            <a:ext cx="4649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Aplicatie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20283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0.9|1.1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1|2.2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559</TotalTime>
  <Words>832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2</vt:i4>
      </vt:variant>
    </vt:vector>
  </HeadingPairs>
  <TitlesOfParts>
    <vt:vector size="17" baseType="lpstr">
      <vt:lpstr>Aspect</vt:lpstr>
      <vt:lpstr>MATERIAL REALIZAT DE PROF.  LARISA DUMBRAVA</vt:lpstr>
      <vt:lpstr>Cuvantul RESPECT exprima atentia, stima, cinstea, consideratia, admiratia pe care o acordam cuiva sau pentru ceva.</vt:lpstr>
      <vt:lpstr>Slide 3</vt:lpstr>
      <vt:lpstr>E drept, pentru parinti este o datorie sa-i creasca pe copii, dar efortul lor trebuie rasplatit</vt:lpstr>
      <vt:lpstr>Iar inteleptul Solomon, in acelasi spirit ne povatuieste: “asculta pe tatal tau care te-a nascut si nu dispretui pe mama ta cand a ajuns batrana.”</vt:lpstr>
      <vt:lpstr>Aplicatia 1:</vt:lpstr>
      <vt:lpstr>Drumul copiilor prin viata trece in mod obligatoriu prin invatatura, deci prin scoala, institutie specializata pentru pregatirea si educarea acestora.</vt:lpstr>
      <vt:lpstr>Slide 8</vt:lpstr>
      <vt:lpstr>Trebuie, insa sa facem diferenta intre scoala – ca institutie si scoala – ca o cladire cu dotarile si spatiile ei.</vt:lpstr>
      <vt:lpstr>Orice om trebuie sa stie ca “invatatura este ca aurul, are pret oriunde”(Epictet), putandu-se folosi de ea ca de o mare avere.</vt:lpstr>
      <vt:lpstr>Caci bine spune proverbul romanesc: “invatatura e o perla, o avere mare pe care rudele nu o pot imparti intre ele, nici hotii fura, si care nu se imputineaza prin daruire.</vt:lpstr>
      <vt:lpstr>Enumera cateva modalitati prin care poti sa-ti manifesti respectul fata de scoala ca si cladire.Cum ar trebui sa arate clasa ta, banca ta sau curtea scolii tale?</vt:lpstr>
      <vt:lpstr>In virtutea faptului ca sunt oameni ca si noi, toti merita</vt:lpstr>
      <vt:lpstr>Slide 14</vt:lpstr>
      <vt:lpstr>respect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REALIZAT DE PROF. LARISA DUMBRAVA</dc:title>
  <dc:creator>Me</dc:creator>
  <cp:lastModifiedBy>User</cp:lastModifiedBy>
  <cp:revision>47</cp:revision>
  <dcterms:created xsi:type="dcterms:W3CDTF">2011-04-08T11:31:00Z</dcterms:created>
  <dcterms:modified xsi:type="dcterms:W3CDTF">2014-04-03T19:34:34Z</dcterms:modified>
</cp:coreProperties>
</file>