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7559675" cy="10691813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3BF24EDE-1371-4F60-BFF1-E56F331C5B66}" type="slidenum"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13192FF2-EA46-4678-B2EE-D057B43724CB}" type="slidenum"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gradFill rotWithShape="0">
          <a:gsLst>
            <a:gs pos="0">
              <a:srgbClr val="C6D9F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15E3DFF-522F-4AD2-A284-5496293DD76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title text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6C92EA19-C376-42DE-8638-9F7AE9517A13}" type="slidenum"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E88F87D4-ABA9-4776-A6F2-FCAA4C8AFAC9}" type="slidenum"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2D542E83-27A5-4D4B-BA89-93363B1F58BE}" type="slidenum"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4F3417DF-93C1-4D61-8F3D-140CE25756BB}" type="slidenum"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2C4B5ABB-4691-4473-B1F0-7727C6BB72DB}" type="slidenum"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914400">
              <a:lnSpc>
                <a:spcPct val="100000"/>
              </a:lnSpc>
              <a:buNone/>
            </a:pPr>
            <a:fld id="{F601632C-52AB-458C-BC37-16D8E0FADA23}" type="slidenum">
              <a:rPr lang="en-US" sz="1200" b="0" u="none" strike="noStrike" smtClean="0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8/19/2025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1"/>
          <p:cNvSpPr/>
          <p:nvPr/>
        </p:nvSpPr>
        <p:spPr>
          <a:xfrm>
            <a:off x="683640" y="2928960"/>
            <a:ext cx="7776360" cy="1999800"/>
          </a:xfrm>
          <a:prstGeom prst="roundRect">
            <a:avLst>
              <a:gd name="adj" fmla="val 23160"/>
            </a:avLst>
          </a:prstGeom>
          <a:solidFill>
            <a:srgbClr val="0000FF"/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0" name="Rounded Rectangle 2"/>
          <p:cNvSpPr/>
          <p:nvPr/>
        </p:nvSpPr>
        <p:spPr>
          <a:xfrm>
            <a:off x="2428920" y="970384"/>
            <a:ext cx="4500360" cy="1813496"/>
          </a:xfrm>
          <a:prstGeom prst="roundRect">
            <a:avLst>
              <a:gd name="adj" fmla="val 24783"/>
            </a:avLst>
          </a:prstGeom>
          <a:solidFill>
            <a:srgbClr val="0000FF"/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o-RO" sz="2000" b="1" u="none" strike="noStrike" dirty="0">
                <a:solidFill>
                  <a:srgbClr val="FFFF00"/>
                </a:solidFill>
                <a:effectLst/>
                <a:uFillTx/>
                <a:latin typeface="Times New Roman"/>
              </a:rPr>
              <a:t>AUTOR</a:t>
            </a:r>
            <a:r>
              <a:rPr lang="en-US" sz="2000" b="1" u="none" strike="noStrike">
                <a:solidFill>
                  <a:srgbClr val="FFFF00"/>
                </a:solidFill>
                <a:effectLst/>
                <a:uFillTx/>
                <a:latin typeface="Times New Roman"/>
              </a:rPr>
              <a:t>: </a:t>
            </a:r>
            <a:r>
              <a:rPr lang="ro-RO" sz="2000" b="1" smtClean="0">
                <a:solidFill>
                  <a:srgbClr val="FFFF00"/>
                </a:solidFill>
                <a:latin typeface="Times New Roman"/>
              </a:rPr>
              <a:t>GAVRILĂ </a:t>
            </a:r>
            <a:r>
              <a:rPr lang="ro-RO" sz="2000" b="1" dirty="0" smtClean="0">
                <a:solidFill>
                  <a:srgbClr val="FFFF00"/>
                </a:solidFill>
                <a:latin typeface="Times New Roman"/>
              </a:rPr>
              <a:t>ELENA-IRINA</a:t>
            </a:r>
            <a:endParaRPr lang="en-US" sz="2000" b="0" u="none" strike="noStrike" dirty="0">
              <a:solidFill>
                <a:srgbClr val="FFFF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2000" b="1" u="none" strike="noStrike" dirty="0">
                <a:solidFill>
                  <a:srgbClr val="FFFF00"/>
                </a:solidFill>
                <a:effectLst/>
                <a:uFillTx/>
                <a:latin typeface="Times New Roman"/>
              </a:rPr>
              <a:t>PROFESOR LIMBA </a:t>
            </a:r>
            <a:r>
              <a:rPr lang="ro-RO" sz="2000" b="1" dirty="0" smtClean="0">
                <a:solidFill>
                  <a:srgbClr val="FFFF00"/>
                </a:solidFill>
                <a:latin typeface="Times New Roman"/>
              </a:rPr>
              <a:t>FRANCEZĂ</a:t>
            </a:r>
            <a:endParaRPr lang="en-US" sz="2000" b="0" u="none" strike="noStrike" dirty="0">
              <a:solidFill>
                <a:srgbClr val="FFFF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o-RO" sz="2000" b="1" dirty="0" smtClean="0">
                <a:solidFill>
                  <a:srgbClr val="FFFF00"/>
                </a:solidFill>
                <a:latin typeface="Times New Roman"/>
              </a:rPr>
              <a:t>CLUBUL COPIILOR, MUNICIPIUL CÂMPINA, PRAHOVA</a:t>
            </a:r>
            <a:endParaRPr lang="en-US" sz="2000" b="0" u="none" strike="noStrike" dirty="0">
              <a:solidFill>
                <a:srgbClr val="FFFF00"/>
              </a:solidFill>
              <a:effectLst/>
              <a:uFillTx/>
              <a:latin typeface="Arial"/>
            </a:endParaRPr>
          </a:p>
        </p:txBody>
      </p:sp>
      <p:sp>
        <p:nvSpPr>
          <p:cNvPr id="61" name="Rectangle 4"/>
          <p:cNvSpPr/>
          <p:nvPr/>
        </p:nvSpPr>
        <p:spPr>
          <a:xfrm>
            <a:off x="928800" y="3051110"/>
            <a:ext cx="7286400" cy="156966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o-RO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</a:rPr>
              <a:t>SITUER LES ANIMAUX                DANS L’ESPACE</a:t>
            </a:r>
          </a:p>
          <a:p>
            <a:pPr algn="ctr" defTabSz="914400">
              <a:lnSpc>
                <a:spcPct val="100000"/>
              </a:lnSpc>
            </a:pPr>
            <a:r>
              <a:rPr lang="ro-RO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</a:rPr>
              <a:t>Niveau A1</a:t>
            </a:r>
            <a:endParaRPr lang="en-US" sz="3200" b="0" u="none" strike="noStrike" dirty="0">
              <a:solidFill>
                <a:schemeClr val="accent3">
                  <a:lumMod val="20000"/>
                  <a:lumOff val="80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63" name="Frame 6"/>
          <p:cNvSpPr/>
          <p:nvPr/>
        </p:nvSpPr>
        <p:spPr>
          <a:xfrm>
            <a:off x="214200" y="214200"/>
            <a:ext cx="8715240" cy="6357600"/>
          </a:xfrm>
          <a:prstGeom prst="frame">
            <a:avLst>
              <a:gd name="adj1" fmla="val 3639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glow rad="101520">
              <a:srgbClr val="267DE6">
                <a:alpha val="40000"/>
              </a:srgbClr>
            </a:glow>
            <a:innerShdw blurRad="114300">
              <a:srgbClr val="000000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Rounded Rectangle 7"/>
          <p:cNvSpPr/>
          <p:nvPr/>
        </p:nvSpPr>
        <p:spPr>
          <a:xfrm>
            <a:off x="3143160" y="5357880"/>
            <a:ext cx="3285720" cy="642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o-RO" sz="2000" b="1" dirty="0" smtClean="0">
                <a:solidFill>
                  <a:srgbClr val="FFFF00"/>
                </a:solidFill>
                <a:latin typeface="Times New Roman"/>
              </a:rPr>
              <a:t>AUGUST 2025</a:t>
            </a:r>
            <a:endParaRPr lang="en-US" sz="20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/>
          <p:cNvSpPr/>
          <p:nvPr/>
        </p:nvSpPr>
        <p:spPr>
          <a:xfrm>
            <a:off x="971640" y="457198"/>
            <a:ext cx="7351266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o-RO" sz="3200" dirty="0" smtClean="0"/>
              <a:t>	</a:t>
            </a:r>
            <a:r>
              <a:rPr lang="fr-FR" sz="3200" dirty="0" smtClean="0"/>
              <a:t>Lis bien chaque phrase et complète ou choisis la bonne réponse pour indiquer </a:t>
            </a:r>
            <a:r>
              <a:rPr lang="fr-FR" sz="3200" b="1" dirty="0" smtClean="0"/>
              <a:t>où se trouvent les animaux dans l’espace</a:t>
            </a:r>
            <a:r>
              <a:rPr lang="fr-FR" sz="3200" dirty="0" smtClean="0"/>
              <a:t> </a:t>
            </a:r>
            <a:r>
              <a:rPr lang="ro-RO" sz="3200" dirty="0" smtClean="0"/>
              <a:t>: </a:t>
            </a:r>
            <a:r>
              <a:rPr lang="fr-FR" sz="3200" dirty="0" smtClean="0"/>
              <a:t>(sur, sous, devant, derrière, entre, dans…).</a:t>
            </a:r>
            <a:endParaRPr lang="ro-RO" sz="3200" dirty="0" smtClean="0"/>
          </a:p>
          <a:p>
            <a:endParaRPr lang="fr-FR" sz="3200" dirty="0" smtClean="0"/>
          </a:p>
          <a:p>
            <a:pPr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6" name="Picture 2" descr="C:\Users\USER\Desktop\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4073" y="3013788"/>
            <a:ext cx="4870579" cy="351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6"/>
          <p:cNvSpPr/>
          <p:nvPr/>
        </p:nvSpPr>
        <p:spPr>
          <a:xfrm>
            <a:off x="391886" y="2341984"/>
            <a:ext cx="7233994" cy="168884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2800" dirty="0" smtClean="0"/>
              <a:t>Le chien est _______ le canapé.</a:t>
            </a:r>
            <a:br>
              <a:rPr lang="fr-FR" sz="2800" dirty="0" smtClean="0"/>
            </a:br>
            <a:r>
              <a:rPr lang="fr-FR" sz="2800" dirty="0" smtClean="0"/>
              <a:t>a) sur</a:t>
            </a:r>
            <a:br>
              <a:rPr lang="fr-FR" sz="2800" dirty="0" smtClean="0"/>
            </a:br>
            <a:r>
              <a:rPr lang="fr-FR" sz="2800" dirty="0" smtClean="0"/>
              <a:t>b) d</a:t>
            </a:r>
            <a:r>
              <a:rPr lang="ro-RO" sz="2800" dirty="0" smtClean="0"/>
              <a:t>ans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Rounded Rectangle 14"/>
          <p:cNvSpPr/>
          <p:nvPr/>
        </p:nvSpPr>
        <p:spPr>
          <a:xfrm>
            <a:off x="500039" y="4245429"/>
            <a:ext cx="6563233" cy="184746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2800" dirty="0" smtClean="0"/>
              <a:t>Le lapin est _______ deux arbres.</a:t>
            </a:r>
            <a:br>
              <a:rPr lang="fr-FR" sz="2800" dirty="0" smtClean="0"/>
            </a:br>
            <a:r>
              <a:rPr lang="fr-FR" sz="2800" dirty="0" smtClean="0"/>
              <a:t>a) entre</a:t>
            </a:r>
            <a:br>
              <a:rPr lang="fr-FR" sz="2800" dirty="0" smtClean="0"/>
            </a:br>
            <a:r>
              <a:rPr lang="ro-RO" sz="2800" dirty="0" smtClean="0"/>
              <a:t>b</a:t>
            </a:r>
            <a:r>
              <a:rPr lang="fr-FR" sz="2800" dirty="0" smtClean="0"/>
              <a:t>) sous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74" name="Table 3"/>
          <p:cNvGraphicFramePr/>
          <p:nvPr/>
        </p:nvGraphicFramePr>
        <p:xfrm>
          <a:off x="1714680" y="3680280"/>
          <a:ext cx="5715000" cy="365760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endParaRPr lang="en-US" sz="1800" b="0" u="none" strike="noStrike" dirty="0">
                        <a:solidFill>
                          <a:schemeClr val="dk1"/>
                        </a:solidFill>
                        <a:effectLst/>
                        <a:uFillTx/>
                        <a:latin typeface="Calibri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5" name="Add-in 4"/>
          <p:cNvPicPr/>
          <p:nvPr/>
        </p:nvPicPr>
        <p:blipFill>
          <a:blip r:embed="rId3"/>
          <a:stretch/>
        </p:blipFill>
        <p:spPr>
          <a:xfrm>
            <a:off x="-2052720" y="6283080"/>
            <a:ext cx="1266480" cy="889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466531" y="513184"/>
            <a:ext cx="6652726" cy="16619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 smtClean="0"/>
              <a:t>Le chat est _______ la table. </a:t>
            </a:r>
            <a:r>
              <a:rPr lang="ro-RO" sz="2800" dirty="0" smtClean="0"/>
              <a:t>                          </a:t>
            </a:r>
          </a:p>
          <a:p>
            <a:r>
              <a:rPr lang="fr-FR" sz="2800" dirty="0" smtClean="0"/>
              <a:t>a) sous</a:t>
            </a:r>
            <a:br>
              <a:rPr lang="fr-FR" sz="2800" dirty="0" smtClean="0"/>
            </a:br>
            <a:r>
              <a:rPr lang="fr-FR" sz="2800" dirty="0" smtClean="0"/>
              <a:t>b) dans</a:t>
            </a:r>
            <a:r>
              <a:rPr lang="fr-FR" dirty="0" smtClean="0"/>
              <a:t/>
            </a:r>
            <a:br>
              <a:rPr lang="fr-FR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15"/>
          <p:cNvSpPr/>
          <p:nvPr/>
        </p:nvSpPr>
        <p:spPr>
          <a:xfrm>
            <a:off x="357120" y="578498"/>
            <a:ext cx="6874104" cy="1278382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2400" dirty="0" smtClean="0"/>
              <a:t>La vache est _______ la maison. </a:t>
            </a:r>
            <a:endParaRPr lang="ro-RO" sz="2400" dirty="0" smtClean="0"/>
          </a:p>
          <a:p>
            <a:r>
              <a:rPr lang="ro-RO" sz="2400" dirty="0" smtClean="0"/>
              <a:t>a)</a:t>
            </a:r>
            <a:r>
              <a:rPr lang="fr-FR" sz="2400" dirty="0" smtClean="0"/>
              <a:t>devant </a:t>
            </a:r>
            <a:endParaRPr lang="ro-RO" sz="2400" dirty="0" smtClean="0"/>
          </a:p>
          <a:p>
            <a:r>
              <a:rPr lang="ro-RO" sz="2400" dirty="0" smtClean="0"/>
              <a:t>b)</a:t>
            </a:r>
            <a:r>
              <a:rPr lang="fr-FR" sz="2400" dirty="0" smtClean="0"/>
              <a:t> sous 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Rounded Rectangle 19"/>
          <p:cNvSpPr/>
          <p:nvPr/>
        </p:nvSpPr>
        <p:spPr>
          <a:xfrm>
            <a:off x="428760" y="2463283"/>
            <a:ext cx="6886440" cy="117955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2400" dirty="0" smtClean="0"/>
              <a:t>Le cochon est _______ la porte. </a:t>
            </a:r>
            <a:endParaRPr lang="ro-RO" sz="2400" dirty="0" smtClean="0"/>
          </a:p>
          <a:p>
            <a:r>
              <a:rPr lang="ro-RO" sz="2400" dirty="0" smtClean="0"/>
              <a:t>a)</a:t>
            </a:r>
            <a:r>
              <a:rPr lang="fr-FR" sz="2400" dirty="0" smtClean="0"/>
              <a:t>devant </a:t>
            </a:r>
            <a:endParaRPr lang="ro-RO" sz="2400" dirty="0" smtClean="0"/>
          </a:p>
          <a:p>
            <a:r>
              <a:rPr lang="ro-RO" sz="2400" dirty="0" smtClean="0"/>
              <a:t>b)</a:t>
            </a:r>
            <a:r>
              <a:rPr lang="fr-FR" sz="2400" dirty="0" smtClean="0"/>
              <a:t> dans 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Rounded Rectangle 21"/>
          <p:cNvSpPr/>
          <p:nvPr/>
        </p:nvSpPr>
        <p:spPr>
          <a:xfrm>
            <a:off x="571320" y="4124131"/>
            <a:ext cx="6799864" cy="1233389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fr-FR" sz="2400" dirty="0" smtClean="0"/>
              <a:t>Le lion est _______ la grotte.</a:t>
            </a:r>
            <a:br>
              <a:rPr lang="fr-FR" sz="2400" dirty="0" smtClean="0"/>
            </a:br>
            <a:r>
              <a:rPr lang="fr-FR" sz="2400" dirty="0" smtClean="0"/>
              <a:t>a) sous</a:t>
            </a:r>
            <a:br>
              <a:rPr lang="fr-FR" sz="2400" dirty="0" smtClean="0"/>
            </a:br>
            <a:r>
              <a:rPr lang="fr-FR" sz="2400" dirty="0" smtClean="0"/>
              <a:t>b) dans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4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USER\Desktop\PRE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54" y="690465"/>
            <a:ext cx="7175241" cy="50198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5"/>
          <p:cNvSpPr/>
          <p:nvPr/>
        </p:nvSpPr>
        <p:spPr>
          <a:xfrm>
            <a:off x="357120" y="447869"/>
            <a:ext cx="8087084" cy="140901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o-RO" sz="2800" b="1" i="1" dirty="0" smtClean="0"/>
              <a:t>	Regardez lʼimage et décrivez la position de chaque animal, en utilisant les prépositions de lieu 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Rounded Rectangle 19"/>
          <p:cNvSpPr/>
          <p:nvPr/>
        </p:nvSpPr>
        <p:spPr>
          <a:xfrm>
            <a:off x="500040" y="4786199"/>
            <a:ext cx="7929360" cy="1474641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o-RO" sz="2400" dirty="0" smtClean="0"/>
              <a:t>⁕lʼescargot = melcul</a:t>
            </a:r>
            <a:endParaRPr lang="en-GB" sz="2400" dirty="0" smtClean="0"/>
          </a:p>
          <a:p>
            <a:r>
              <a:rPr lang="ro-RO" sz="2400" dirty="0" smtClean="0"/>
              <a:t>  le chameau = cămila</a:t>
            </a:r>
            <a:endParaRPr lang="en-GB" sz="2400" dirty="0" smtClean="0"/>
          </a:p>
          <a:p>
            <a:r>
              <a:rPr lang="ro-RO" sz="2400" dirty="0" smtClean="0"/>
              <a:t>  la tortue = broasca țestoasă</a:t>
            </a:r>
            <a:endParaRPr lang="en-GB" sz="2400" dirty="0" smtClean="0"/>
          </a:p>
          <a:p>
            <a:pPr defTabSz="914400">
              <a:lnSpc>
                <a:spcPct val="100000"/>
              </a:lnSpc>
            </a:pPr>
            <a:endParaRPr lang="en-US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" name="Picture 12" descr="C:\Users\USER\Desktop\tre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0788" y="2043404"/>
            <a:ext cx="5722423" cy="25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ounded Rectangle 2"/>
          <p:cNvSpPr/>
          <p:nvPr/>
        </p:nvSpPr>
        <p:spPr>
          <a:xfrm>
            <a:off x="238680" y="242596"/>
            <a:ext cx="8547840" cy="304178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o-RO" sz="2400" dirty="0" smtClean="0"/>
              <a:t>	</a:t>
            </a:r>
            <a:r>
              <a:rPr lang="fr-FR" sz="2400" dirty="0" smtClean="0"/>
              <a:t>Le professeur propose aux élèves un jeu didactique , pour le repérage spatial. On donne aux élèves des indications spatiales pour ranger les animaux</a:t>
            </a:r>
            <a:r>
              <a:rPr lang="ro-RO" sz="2400" dirty="0" smtClean="0"/>
              <a:t>.</a:t>
            </a:r>
            <a:r>
              <a:rPr lang="fr-FR" sz="2400" dirty="0" smtClean="0"/>
              <a:t> Exemples : </a:t>
            </a:r>
            <a:endParaRPr lang="ro-RO" sz="2400" dirty="0" smtClean="0"/>
          </a:p>
          <a:p>
            <a:endParaRPr lang="en-GB" sz="2400" dirty="0" smtClean="0"/>
          </a:p>
          <a:p>
            <a:r>
              <a:rPr lang="fr-FR" sz="2400" dirty="0" smtClean="0"/>
              <a:t>⁕ le crocodile est en haut, à droite. </a:t>
            </a:r>
            <a:endParaRPr lang="en-GB" sz="2400" dirty="0" smtClean="0"/>
          </a:p>
          <a:p>
            <a:r>
              <a:rPr lang="fr-FR" sz="2400" dirty="0" smtClean="0"/>
              <a:t>⁕ lʼéléphant est en bas, à gauche.</a:t>
            </a:r>
            <a:endParaRPr lang="en-GB" sz="2400" dirty="0" smtClean="0"/>
          </a:p>
          <a:p>
            <a:pPr defTabSz="914400">
              <a:lnSpc>
                <a:spcPct val="100000"/>
              </a:lnSpc>
            </a:pP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52" name="Picture 4" descr="https://blogger.googleusercontent.com/img/b/R29vZ2xl/AVvXsEjhrgRxCiJX2o13wbPiy5MBWfVTAfgJWQQDXHwqWG5-gXoZcWYLnOm9gOPVedqVOa-0HDXKcOQ1mpKmx3-tOBkIuxobE68ORLIFh1pVfIiGvzbTqVqhEVwTVYiaeH1s1bNc-xpJJfM2z_ID/s1600/Les+maisons+des+animaux+visuel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057" y="3517641"/>
            <a:ext cx="4823928" cy="306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C:\Users\Doru\Desktop\Untitled-11.png"/>
          <p:cNvPicPr/>
          <p:nvPr/>
        </p:nvPicPr>
        <p:blipFill>
          <a:blip r:embed="rId5"/>
          <a:stretch/>
        </p:blipFill>
        <p:spPr>
          <a:xfrm>
            <a:off x="0" y="2643120"/>
            <a:ext cx="1856880" cy="144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Picture 6" descr="Imagini pentru imagini gif scolari"/>
          <p:cNvPicPr/>
          <p:nvPr/>
        </p:nvPicPr>
        <p:blipFill>
          <a:blip r:embed="rId6"/>
          <a:stretch/>
        </p:blipFill>
        <p:spPr>
          <a:xfrm>
            <a:off x="7643880" y="2571840"/>
            <a:ext cx="1285560" cy="155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Picture 8" descr="Imagini pentru imagini gif cu artificii"/>
          <p:cNvSpPr/>
          <p:nvPr/>
        </p:nvSpPr>
        <p:spPr>
          <a:xfrm>
            <a:off x="1785960" y="1828800"/>
            <a:ext cx="5714640" cy="3013788"/>
          </a:xfrm>
          <a:prstGeom prst="ellipse">
            <a:avLst/>
          </a:prstGeom>
          <a:blipFill rotWithShape="0">
            <a:blip r:embed="rId7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TextBox 4"/>
          <p:cNvSpPr txBox="1"/>
          <p:nvPr/>
        </p:nvSpPr>
        <p:spPr>
          <a:xfrm>
            <a:off x="821520" y="758880"/>
            <a:ext cx="7643520" cy="4714560"/>
          </a:xfrm>
          <a:prstGeom prst="rect">
            <a:avLst/>
          </a:prstGeom>
        </p:spPr>
        <p:txBody>
          <a:bodyPr wrap="none" lIns="90000" tIns="45000" rIns="90000" bIns="45000" anchor="b">
            <a:prstTxWarp prst="textArchUp">
              <a:avLst>
                <a:gd name="adj" fmla="val 11540080"/>
              </a:avLst>
            </a:prstTxWarp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o-RO" sz="12000" b="1" dirty="0" smtClean="0">
                <a:ln w="0">
                  <a:noFill/>
                </a:ln>
                <a:solidFill>
                  <a:srgbClr val="FF0000"/>
                </a:solidFill>
                <a:latin typeface="Times New Roman"/>
              </a:rPr>
              <a:t>Félicita</a:t>
            </a:r>
            <a:r>
              <a:rPr lang="en-US" sz="12000" b="1" u="none" strike="noStrike" dirty="0" err="1" smtClean="0">
                <a:ln w="0">
                  <a:noFill/>
                </a:ln>
                <a:solidFill>
                  <a:srgbClr val="FF0000"/>
                </a:solidFill>
                <a:uFillTx/>
                <a:latin typeface="Times New Roman"/>
              </a:rPr>
              <a:t>tions</a:t>
            </a:r>
            <a:r>
              <a:rPr lang="ro-RO" sz="9600" b="1" u="none" strike="noStrike" dirty="0">
                <a:ln w="0">
                  <a:noFill/>
                </a:ln>
                <a:solidFill>
                  <a:srgbClr val="FF0000"/>
                </a:solidFill>
                <a:uFillTx/>
                <a:latin typeface="Times New Roman"/>
              </a:rPr>
              <a:t>!</a:t>
            </a:r>
            <a:endParaRPr lang="en-US" sz="9600" b="0" u="none" strike="noStrike" dirty="0">
              <a:ln w="0">
                <a:noFill/>
              </a:ln>
              <a:solidFill>
                <a:srgbClr val="FF0000"/>
              </a:solidFill>
              <a:uFillTx/>
              <a:latin typeface="Arial"/>
            </a:endParaRPr>
          </a:p>
        </p:txBody>
      </p:sp>
      <p:pic>
        <p:nvPicPr>
          <p:cNvPr id="136" name="Picture 10" descr="Imagini pentru imagini gif student"/>
          <p:cNvPicPr/>
          <p:nvPr/>
        </p:nvPicPr>
        <p:blipFill>
          <a:blip r:embed="rId8"/>
          <a:stretch/>
        </p:blipFill>
        <p:spPr>
          <a:xfrm>
            <a:off x="2817844" y="5000760"/>
            <a:ext cx="1268963" cy="160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Picture 10" descr="Imagini pentru imagini gif student"/>
          <p:cNvPicPr/>
          <p:nvPr/>
        </p:nvPicPr>
        <p:blipFill>
          <a:blip r:embed="rId8"/>
          <a:stretch/>
        </p:blipFill>
        <p:spPr>
          <a:xfrm flipH="1">
            <a:off x="4982546" y="5000760"/>
            <a:ext cx="1119674" cy="1609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0" name="Picture 2" descr="C:\Users\Doru\Desktop\Untitled-1.png"/>
          <p:cNvPicPr/>
          <p:nvPr/>
        </p:nvPicPr>
        <p:blipFill>
          <a:blip r:embed="rId9">
            <a:lum bright="-10000"/>
          </a:blip>
          <a:stretch/>
        </p:blipFill>
        <p:spPr>
          <a:xfrm>
            <a:off x="7286760" y="0"/>
            <a:ext cx="1771560" cy="188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1" name="Picture 2" descr="C:\Users\Doru\Desktop\Untitled-1.png"/>
          <p:cNvPicPr/>
          <p:nvPr/>
        </p:nvPicPr>
        <p:blipFill>
          <a:blip r:embed="rId9">
            <a:lum bright="-10000"/>
          </a:blip>
          <a:stretch/>
        </p:blipFill>
        <p:spPr>
          <a:xfrm flipH="1">
            <a:off x="71640" y="0"/>
            <a:ext cx="1785600" cy="1887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" name="Picture 12" descr="C:\Users\Doru\Desktop\cocarda 1.png"/>
          <p:cNvPicPr/>
          <p:nvPr/>
        </p:nvPicPr>
        <p:blipFill>
          <a:blip r:embed="rId10"/>
          <a:stretch/>
        </p:blipFill>
        <p:spPr>
          <a:xfrm>
            <a:off x="142920" y="4429080"/>
            <a:ext cx="1650600" cy="2184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Picture 13" descr="C:\Users\Doru\Desktop\cocarda 1.png"/>
          <p:cNvPicPr/>
          <p:nvPr/>
        </p:nvPicPr>
        <p:blipFill>
          <a:blip r:embed="rId10"/>
          <a:stretch/>
        </p:blipFill>
        <p:spPr>
          <a:xfrm>
            <a:off x="7358040" y="4429080"/>
            <a:ext cx="1650600" cy="2184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3" name="audio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4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3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4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2" name="audio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4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4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4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/>
                                          </p:endCondLst>
                                        </p:cTn>
                                        <p:tgtEl>
                                          <p:sndTgt r:embed="rId4" name="audi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3489</TotalTime>
  <Words>96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Doru</dc:creator>
  <dc:description/>
  <cp:lastModifiedBy>USER</cp:lastModifiedBy>
  <cp:revision>175</cp:revision>
  <dcterms:created xsi:type="dcterms:W3CDTF">2016-11-24T18:28:03Z</dcterms:created>
  <dcterms:modified xsi:type="dcterms:W3CDTF">2025-08-19T16:00:04Z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r8>9</vt:r8>
  </property>
</Properties>
</file>